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56" r:id="rId2"/>
    <p:sldId id="282" r:id="rId3"/>
    <p:sldId id="286" r:id="rId4"/>
    <p:sldId id="291" r:id="rId5"/>
    <p:sldId id="285" r:id="rId6"/>
    <p:sldId id="288" r:id="rId7"/>
    <p:sldId id="277" r:id="rId8"/>
    <p:sldId id="278" r:id="rId9"/>
    <p:sldId id="279" r:id="rId10"/>
    <p:sldId id="289" r:id="rId11"/>
    <p:sldId id="290" r:id="rId12"/>
    <p:sldId id="257" r:id="rId13"/>
    <p:sldId id="258" r:id="rId14"/>
    <p:sldId id="260" r:id="rId15"/>
    <p:sldId id="261" r:id="rId16"/>
    <p:sldId id="262" r:id="rId17"/>
    <p:sldId id="263" r:id="rId18"/>
    <p:sldId id="266" r:id="rId19"/>
    <p:sldId id="267" r:id="rId20"/>
    <p:sldId id="273" r:id="rId21"/>
    <p:sldId id="274" r:id="rId22"/>
    <p:sldId id="268" r:id="rId23"/>
    <p:sldId id="269" r:id="rId24"/>
    <p:sldId id="270" r:id="rId25"/>
    <p:sldId id="272" r:id="rId26"/>
    <p:sldId id="275" r:id="rId27"/>
    <p:sldId id="276" r:id="rId28"/>
    <p:sldId id="280" r:id="rId29"/>
    <p:sldId id="281" r:id="rId3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8167F-6B45-45FD-9683-C0A573ECB42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D876A-D6C5-4515-B20B-B7BE21482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89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664A5-17D0-4B1D-B803-C46C3A544185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3B06B-43F5-4EFE-8ED3-99253C2A6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ownloads\91218c77f8f780cc1b0e00f826b155b8_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40668" y="980728"/>
            <a:ext cx="8062664" cy="1008112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етский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№35 «Море»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Феодосия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95536" y="2024554"/>
            <a:ext cx="79940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spc="-5" dirty="0" smtClean="0">
                <a:solidFill>
                  <a:srgbClr val="0070C0"/>
                </a:solidFill>
              </a:rPr>
              <a:t>Развитие </a:t>
            </a:r>
            <a:r>
              <a:rPr lang="ru-RU" sz="4000" spc="-5" dirty="0" smtClean="0">
                <a:solidFill>
                  <a:srgbClr val="0070C0"/>
                </a:solidFill>
              </a:rPr>
              <a:t>познавательных процессов у детей дошкольного возраста</a:t>
            </a:r>
            <a:r>
              <a:rPr lang="ru-RU" sz="4000" spc="20" dirty="0" smtClean="0">
                <a:solidFill>
                  <a:srgbClr val="0070C0"/>
                </a:solidFill>
              </a:rPr>
              <a:t> посредством игр </a:t>
            </a:r>
            <a:r>
              <a:rPr lang="ru-RU" sz="4000" spc="20" dirty="0" smtClean="0">
                <a:solidFill>
                  <a:srgbClr val="0070C0"/>
                </a:solidFill>
              </a:rPr>
              <a:t>головоломок</a:t>
            </a:r>
            <a:endParaRPr lang="ru-RU" sz="1400" i="1" dirty="0" smtClean="0"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Подготовила</a:t>
            </a:r>
            <a:r>
              <a:rPr lang="ru-RU" sz="1400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:</a:t>
            </a:r>
            <a:r>
              <a:rPr lang="ru-RU" sz="1400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endParaRPr lang="ru-RU" sz="1400" i="1" dirty="0" smtClean="0"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Воспитатель</a:t>
            </a:r>
            <a:endParaRPr lang="ru-RU" sz="1400" i="1" dirty="0" smtClean="0"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Роговая  </a:t>
            </a:r>
            <a:r>
              <a:rPr lang="ru-RU" sz="1400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Н.П.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611560" y="5517232"/>
            <a:ext cx="8062664" cy="8280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Головоломки</a:t>
            </a:r>
            <a:r>
              <a:rPr lang="ru-RU" spc="-2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r>
              <a:rPr lang="ru-RU" spc="-4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предметами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object 2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8325" y="2205831"/>
            <a:ext cx="546735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Печатные</a:t>
            </a:r>
            <a:r>
              <a:rPr lang="ru-RU" spc="-6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головоломки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object 3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1714488"/>
            <a:ext cx="628654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923112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S.M.A.R.T.</a:t>
            </a:r>
            <a:endParaRPr lang="ru-RU" sz="40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Bookman Old Style" pitchFamily="18" charset="0"/>
              </a:rPr>
              <a:t>                     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sym typeface="Symbol"/>
              </a:rPr>
              <a:t>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Specific</a:t>
            </a:r>
            <a:r>
              <a:rPr lang="ru-RU" dirty="0" smtClean="0">
                <a:latin typeface="Bookman Old Style" pitchFamily="18" charset="0"/>
              </a:rPr>
              <a:t>– конкретный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sym typeface="Symbol"/>
              </a:rPr>
              <a:t>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Measurable</a:t>
            </a:r>
            <a:r>
              <a:rPr lang="ru-RU" dirty="0" smtClean="0">
                <a:latin typeface="Bookman Old Style" pitchFamily="18" charset="0"/>
              </a:rPr>
              <a:t> – измеримый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sym typeface="Symbol"/>
              </a:rPr>
              <a:t>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Attainable</a:t>
            </a:r>
            <a:r>
              <a:rPr lang="ru-RU" dirty="0" smtClean="0">
                <a:latin typeface="Bookman Old Style" pitchFamily="18" charset="0"/>
              </a:rPr>
              <a:t> – достижимый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sym typeface="Symbol"/>
              </a:rPr>
              <a:t>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Relevant</a:t>
            </a:r>
            <a:r>
              <a:rPr lang="ru-RU" dirty="0" smtClean="0">
                <a:latin typeface="Bookman Old Style" pitchFamily="18" charset="0"/>
              </a:rPr>
              <a:t> – значимый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sym typeface="Symbol"/>
              </a:rPr>
              <a:t>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Time-bound</a:t>
            </a:r>
            <a:r>
              <a:rPr lang="ru-RU" dirty="0" smtClean="0">
                <a:latin typeface="Bookman Old Style" pitchFamily="18" charset="0"/>
              </a:rPr>
              <a:t> – ограниченный во времени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ookman Old Style" pitchFamily="18" charset="0"/>
              </a:rPr>
              <a:t>СМАРТ-ТРЕНИНГ ДЛЯ ДОШКОЛЬНИКОВ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Слово </a:t>
            </a:r>
            <a:r>
              <a:rPr lang="ru-RU" b="1" dirty="0" smtClean="0">
                <a:latin typeface="Bookman Old Style" pitchFamily="18" charset="0"/>
              </a:rPr>
              <a:t>«тренинг» </a:t>
            </a:r>
            <a:r>
              <a:rPr lang="ru-RU" dirty="0" smtClean="0">
                <a:latin typeface="Bookman Old Style" pitchFamily="18" charset="0"/>
              </a:rPr>
              <a:t>(англ.</a:t>
            </a:r>
            <a:r>
              <a:rPr lang="en-US" b="1" dirty="0" smtClean="0">
                <a:latin typeface="Bookman Old Style" pitchFamily="18" charset="0"/>
              </a:rPr>
              <a:t>training</a:t>
            </a:r>
            <a:r>
              <a:rPr lang="ru-RU" b="1" dirty="0" smtClean="0">
                <a:latin typeface="Bookman Old Style" pitchFamily="18" charset="0"/>
              </a:rPr>
              <a:t>, </a:t>
            </a:r>
            <a:r>
              <a:rPr lang="en-US" b="1" dirty="0" smtClean="0">
                <a:latin typeface="Bookman Old Style" pitchFamily="18" charset="0"/>
              </a:rPr>
              <a:t>train</a:t>
            </a:r>
            <a:r>
              <a:rPr lang="ru-RU" b="1" dirty="0" smtClean="0">
                <a:latin typeface="Bookman Old Style" pitchFamily="18" charset="0"/>
              </a:rPr>
              <a:t> </a:t>
            </a:r>
            <a:r>
              <a:rPr lang="ru-RU" dirty="0" smtClean="0">
                <a:latin typeface="Bookman Old Style" pitchFamily="18" charset="0"/>
              </a:rPr>
              <a:t>– «обучать, воспитывать») обозначает метод активного обучения детей, направленный на достижение поставленных целей, развитие познавательного интереса, сообразительности и находчивости.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ПРАВИЛА И ПРИНЦИПЫ</a:t>
            </a:r>
            <a:endParaRPr lang="ru-RU" sz="40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Чётко формулируйте цель</a:t>
            </a:r>
          </a:p>
          <a:p>
            <a:r>
              <a:rPr lang="ru-RU" sz="2800" dirty="0" smtClean="0">
                <a:latin typeface="Bookman Old Style" pitchFamily="18" charset="0"/>
              </a:rPr>
              <a:t>Создайте мотивирующую среду</a:t>
            </a:r>
          </a:p>
          <a:p>
            <a:r>
              <a:rPr lang="ru-RU" sz="2800" dirty="0" smtClean="0">
                <a:latin typeface="Bookman Old Style" pitchFamily="18" charset="0"/>
              </a:rPr>
              <a:t>Учитывайте уровень сложности</a:t>
            </a:r>
          </a:p>
          <a:p>
            <a:r>
              <a:rPr lang="ru-RU" sz="2800" dirty="0" smtClean="0">
                <a:latin typeface="Bookman Old Style" pitchFamily="18" charset="0"/>
              </a:rPr>
              <a:t>Не бойтесь корректировать цель</a:t>
            </a:r>
          </a:p>
          <a:p>
            <a:r>
              <a:rPr lang="ru-RU" sz="2800" dirty="0" smtClean="0">
                <a:latin typeface="Bookman Old Style" pitchFamily="18" charset="0"/>
              </a:rPr>
              <a:t>При оценке результата продумайте систему поощрения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ЦЕЛИ И ЗАДАЧИ</a:t>
            </a:r>
            <a:endParaRPr lang="ru-RU" sz="4000" b="1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50405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Bookman Old Style" pitchFamily="18" charset="0"/>
              </a:rPr>
              <a:t>ЗАДАЧИ: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79512" y="1556792"/>
            <a:ext cx="4317876" cy="4968551"/>
          </a:xfrm>
        </p:spPr>
        <p:txBody>
          <a:bodyPr>
            <a:normAutofit fontScale="92500"/>
          </a:bodyPr>
          <a:lstStyle/>
          <a:p>
            <a:r>
              <a:rPr lang="ru-RU" sz="2000" dirty="0" smtClean="0">
                <a:latin typeface="Bookman Old Style" pitchFamily="18" charset="0"/>
              </a:rPr>
              <a:t>Познакомить детей с разными видами головоломок</a:t>
            </a:r>
          </a:p>
          <a:p>
            <a:r>
              <a:rPr lang="ru-RU" sz="2000" dirty="0" smtClean="0">
                <a:latin typeface="Bookman Old Style" pitchFamily="18" charset="0"/>
              </a:rPr>
              <a:t>Учить понимать инструкцию и соблюдать её при решении головоломок </a:t>
            </a:r>
          </a:p>
          <a:p>
            <a:r>
              <a:rPr lang="ru-RU" sz="2000" dirty="0" smtClean="0">
                <a:latin typeface="Bookman Old Style" pitchFamily="18" charset="0"/>
              </a:rPr>
              <a:t>Обучать способам и правилам решения головоломок, используя алгоритм</a:t>
            </a:r>
          </a:p>
          <a:p>
            <a:r>
              <a:rPr lang="ru-RU" sz="2000" dirty="0" smtClean="0">
                <a:latin typeface="Bookman Old Style" pitchFamily="18" charset="0"/>
              </a:rPr>
              <a:t>Создать условия для развития психических процессов</a:t>
            </a:r>
          </a:p>
          <a:p>
            <a:r>
              <a:rPr lang="ru-RU" sz="2000" dirty="0" smtClean="0">
                <a:latin typeface="Bookman Old Style" pitchFamily="18" charset="0"/>
              </a:rPr>
              <a:t>Воспитывать инициативность, самостоятельность, целеустремлённость</a:t>
            </a:r>
          </a:p>
          <a:p>
            <a:endParaRPr lang="ru-RU" sz="2000" dirty="0">
              <a:latin typeface="Bookman Old Style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ЦЕЛЬ: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4497363"/>
          </a:xfrm>
        </p:spPr>
        <p:txBody>
          <a:bodyPr>
            <a:normAutofit/>
          </a:bodyPr>
          <a:lstStyle/>
          <a:p>
            <a:r>
              <a:rPr lang="ru-RU" sz="1900" dirty="0" smtClean="0">
                <a:latin typeface="Bookman Old Style" pitchFamily="18" charset="0"/>
              </a:rPr>
              <a:t>Развитие творческих умственных способностей с помощью игр головоломок</a:t>
            </a:r>
            <a:endParaRPr lang="ru-RU" sz="19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69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ПРИНЦИПЫ</a:t>
            </a:r>
            <a:endParaRPr lang="ru-RU" sz="40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81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Активной позиции ребенка</a:t>
            </a:r>
          </a:p>
          <a:p>
            <a:r>
              <a:rPr lang="ru-RU" sz="2400" dirty="0" smtClean="0">
                <a:latin typeface="Bookman Old Style" pitchFamily="18" charset="0"/>
              </a:rPr>
              <a:t>Системности и регулярности</a:t>
            </a:r>
          </a:p>
          <a:p>
            <a:r>
              <a:rPr lang="ru-RU" sz="2400" dirty="0" smtClean="0">
                <a:latin typeface="Bookman Old Style" pitchFamily="18" charset="0"/>
              </a:rPr>
              <a:t>Индивидуального подхода к ребенку</a:t>
            </a:r>
          </a:p>
          <a:p>
            <a:r>
              <a:rPr lang="ru-RU" sz="2400" dirty="0" smtClean="0">
                <a:latin typeface="Bookman Old Style" pitchFamily="18" charset="0"/>
              </a:rPr>
              <a:t>Использования адекватных по возрасту форм работы</a:t>
            </a:r>
          </a:p>
          <a:p>
            <a:r>
              <a:rPr lang="ru-RU" sz="2400" dirty="0" smtClean="0">
                <a:latin typeface="Bookman Old Style" pitchFamily="18" charset="0"/>
              </a:rPr>
              <a:t>Наглядности</a:t>
            </a:r>
          </a:p>
          <a:p>
            <a:r>
              <a:rPr lang="ru-RU" sz="2400" dirty="0" smtClean="0">
                <a:latin typeface="Bookman Old Style" pitchFamily="18" charset="0"/>
              </a:rPr>
              <a:t>Интеграции</a:t>
            </a:r>
          </a:p>
          <a:p>
            <a:r>
              <a:rPr lang="ru-RU" sz="2400" dirty="0" smtClean="0">
                <a:latin typeface="Bookman Old Style" pitchFamily="18" charset="0"/>
              </a:rPr>
              <a:t>Успешности</a:t>
            </a:r>
          </a:p>
          <a:p>
            <a:r>
              <a:rPr lang="ru-RU" sz="2400" dirty="0" smtClean="0">
                <a:latin typeface="Bookman Old Style" pitchFamily="18" charset="0"/>
              </a:rPr>
              <a:t>Вариативности, новизны</a:t>
            </a:r>
          </a:p>
          <a:p>
            <a:r>
              <a:rPr lang="ru-RU" sz="2400" dirty="0" smtClean="0">
                <a:latin typeface="Bookman Old Style" pitchFamily="18" charset="0"/>
              </a:rPr>
              <a:t>Поддержки инициативы</a:t>
            </a:r>
          </a:p>
          <a:p>
            <a:r>
              <a:rPr lang="ru-RU" sz="2400" dirty="0" smtClean="0">
                <a:latin typeface="Bookman Old Style" pitchFamily="18" charset="0"/>
              </a:rPr>
              <a:t>Сотрудничество с семьёй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ПАМЯТКА ДЛЯ ВЗРОСЛЫХ</a:t>
            </a:r>
            <a:endParaRPr lang="ru-RU" sz="4000" b="1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Иметь личный интерес</a:t>
            </a:r>
          </a:p>
          <a:p>
            <a:r>
              <a:rPr lang="ru-RU" sz="2400" dirty="0" smtClean="0">
                <a:latin typeface="Bookman Old Style" pitchFamily="18" charset="0"/>
              </a:rPr>
              <a:t>Подход к выбору головоломок</a:t>
            </a:r>
          </a:p>
          <a:p>
            <a:r>
              <a:rPr lang="ru-RU" sz="2400" dirty="0" smtClean="0">
                <a:latin typeface="Bookman Old Style" pitchFamily="18" charset="0"/>
              </a:rPr>
              <a:t>Количество игроков?</a:t>
            </a:r>
          </a:p>
          <a:p>
            <a:r>
              <a:rPr lang="ru-RU" sz="2400" dirty="0" smtClean="0">
                <a:latin typeface="Bookman Old Style" pitchFamily="18" charset="0"/>
              </a:rPr>
              <a:t>Место размещение головоломок</a:t>
            </a:r>
          </a:p>
          <a:p>
            <a:r>
              <a:rPr lang="ru-RU" sz="2400" dirty="0" smtClean="0">
                <a:latin typeface="Bookman Old Style" pitchFamily="18" charset="0"/>
              </a:rPr>
              <a:t>Количество головоломок?</a:t>
            </a:r>
          </a:p>
          <a:p>
            <a:r>
              <a:rPr lang="ru-RU" sz="2400" dirty="0" smtClean="0">
                <a:latin typeface="Bookman Old Style" pitchFamily="18" charset="0"/>
              </a:rPr>
              <a:t>Сменяемость</a:t>
            </a:r>
          </a:p>
          <a:p>
            <a:pPr marL="266700" indent="-266700"/>
            <a:endParaRPr lang="ru-RU" sz="2400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Выбор первой головоломки</a:t>
            </a:r>
          </a:p>
          <a:p>
            <a:r>
              <a:rPr lang="ru-RU" sz="2400" dirty="0" smtClean="0">
                <a:latin typeface="Bookman Old Style" pitchFamily="18" charset="0"/>
              </a:rPr>
              <a:t>Желание ребенка</a:t>
            </a:r>
          </a:p>
          <a:p>
            <a:r>
              <a:rPr lang="ru-RU" sz="2400" dirty="0" smtClean="0">
                <a:latin typeface="Bookman Old Style" pitchFamily="18" charset="0"/>
              </a:rPr>
              <a:t>Первое знакомство</a:t>
            </a:r>
          </a:p>
          <a:p>
            <a:r>
              <a:rPr lang="ru-RU" sz="2400" dirty="0" smtClean="0">
                <a:latin typeface="Bookman Old Style" pitchFamily="18" charset="0"/>
              </a:rPr>
              <a:t>Что делать взрослому?</a:t>
            </a:r>
          </a:p>
          <a:p>
            <a:r>
              <a:rPr lang="ru-RU" sz="2400" dirty="0" smtClean="0">
                <a:latin typeface="Bookman Old Style" pitchFamily="18" charset="0"/>
              </a:rPr>
              <a:t>Использование подсказки</a:t>
            </a:r>
          </a:p>
          <a:p>
            <a:r>
              <a:rPr lang="ru-RU" sz="2400" dirty="0" smtClean="0">
                <a:latin typeface="Bookman Old Style" pitchFamily="18" charset="0"/>
              </a:rPr>
              <a:t>Избегать отрицательной оценки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ОТ ЛОГИЧЕСКИХ УПРАЖНЕНИЙ К ГОЛОВОЛОМКАМ: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3400" dirty="0" smtClean="0">
                <a:latin typeface="Bookman Old Style" pitchFamily="18" charset="0"/>
              </a:rPr>
              <a:t>Геометрическим на плоскости и объёмным</a:t>
            </a:r>
          </a:p>
          <a:p>
            <a:r>
              <a:rPr lang="ru-RU" sz="3400" dirty="0" smtClean="0">
                <a:latin typeface="Bookman Old Style" pitchFamily="18" charset="0"/>
              </a:rPr>
              <a:t>Логическая игра-упражнение «ПО ОБРАЗЦУ»</a:t>
            </a:r>
          </a:p>
          <a:p>
            <a:r>
              <a:rPr lang="ru-RU" sz="3400" dirty="0" smtClean="0">
                <a:latin typeface="Bookman Old Style" pitchFamily="18" charset="0"/>
              </a:rPr>
              <a:t>Логическая игра-упражнение «ПО ПАМЯТИ»</a:t>
            </a:r>
          </a:p>
          <a:p>
            <a:r>
              <a:rPr lang="ru-RU" sz="3400" dirty="0" smtClean="0">
                <a:latin typeface="Bookman Old Style" pitchFamily="18" charset="0"/>
              </a:rPr>
              <a:t>Логическая игра-упражнение «ПО СХЕМЕ»</a:t>
            </a:r>
          </a:p>
          <a:p>
            <a:r>
              <a:rPr lang="ru-RU" sz="3400" dirty="0" smtClean="0">
                <a:latin typeface="Bookman Old Style" pitchFamily="18" charset="0"/>
              </a:rPr>
              <a:t>Логическая игра-упражнение «ЗАВЕРШИ ОБРАЗ» (собери по схеме с элементами головоломки)</a:t>
            </a:r>
          </a:p>
          <a:p>
            <a:r>
              <a:rPr lang="ru-RU" sz="3400" dirty="0" smtClean="0">
                <a:latin typeface="Bookman Old Style" pitchFamily="18" charset="0"/>
              </a:rPr>
              <a:t>Логическая игра-упражнение «СОЗДАЙ НОВЫЙ ОБРАЗ»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ИГРА-ГОЛОВОЛОМКА</a:t>
            </a:r>
            <a:endParaRPr lang="ru-RU" sz="4000" b="1" dirty="0">
              <a:latin typeface="Bookman Old Style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3" cstate="print"/>
          <a:srcRect l="17519" t="36189" r="12026" b="12474"/>
          <a:stretch/>
        </p:blipFill>
        <p:spPr bwMode="auto">
          <a:xfrm>
            <a:off x="729080" y="1484784"/>
            <a:ext cx="7685840" cy="460631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-21434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13681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Головоломки и их значение для развития детей дошкольного возраста: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2736304"/>
          </a:xfrm>
        </p:spPr>
        <p:txBody>
          <a:bodyPr>
            <a:norm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Благодаря играм-головоломкам, ребенок получает возможность включиться в деятельность, в ходе которой могла бы проявиться его активность в рамках нестандартной, неоднозначной ситуации, когда необходимо обнаружить скрытые, «закодированные» пути решения поставленных задач.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Головоломки позволяют решать одну и ту же задачу несколькими способами, что чрезвычайно полезно для формирования у детей гибкости, инициативности мыслительных процессов, способности переносить сформированные умственные действия на новое содержание.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864096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играх-головоломках развивается умение сосредоточенно думать, способность к длительному умственному напряжению, интерес к интеллектуальной деятельности, познавательный интерес и другие качества будущего школьника.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Игры-головоломки способствуют развитию и становлению нравственно-волевых качеств личности дошкольника.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– головоломки способствуют успешной подготовке детей к школе.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Игры-головоломки учат детей  усидчивости, умению решать проблемы, развивают воображение, логическое и образное мышление, а также зрительно-моторную координацию.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500042"/>
            <a:ext cx="87154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«Разум человеческий владеет тремя ключами, открывающими все: цифрой, буквой, нотой. Знать, думать, мечтать. Все в этом».</a:t>
            </a:r>
          </a:p>
          <a:p>
            <a:r>
              <a:rPr lang="ru-RU" sz="3200" dirty="0" smtClean="0"/>
              <a:t>                                                  (Виктор Мари Гюго) 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pPr algn="r"/>
            <a:r>
              <a:rPr lang="ru-RU" sz="3200" dirty="0" smtClean="0"/>
              <a:t>«Интеллектуальный рост должен начинаться с рождения и прекращаться только со смертью»                                                                                                          А. Эйнштейн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385" y="692696"/>
            <a:ext cx="8075240" cy="796950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latin typeface="Bookman Old Style" pitchFamily="18" charset="0"/>
              </a:rPr>
              <a:t>Smart</a:t>
            </a:r>
            <a:r>
              <a:rPr lang="ru-RU" sz="3600" b="1" dirty="0" smtClean="0">
                <a:latin typeface="Bookman Old Style" pitchFamily="18" charset="0"/>
              </a:rPr>
              <a:t> (по-русски «умная») тренировка – это тренировка с умом.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7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Логическая головоломка Красноухова «</a:t>
            </a:r>
            <a:r>
              <a:rPr lang="ru-RU" sz="3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Складушки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3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Головоломка представляет собой набор из 9 квадратных фишек с нанесенными на них рисунками в виде ¼ круга, расположенных по углам, которые окрашены в три цвета.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Суть игры – в составлении рисунка путем соединения квадратных фишек так, чтобы углы или стороны совпали по цвету.</a:t>
            </a:r>
            <a:endParaRPr lang="ru-RU" sz="2400" dirty="0"/>
          </a:p>
        </p:txBody>
      </p:sp>
      <p:pic>
        <p:nvPicPr>
          <p:cNvPr id="4" name="Picture 2" descr="Логическая головоломка Красноухов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4123893"/>
            <a:ext cx="4968552" cy="2329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4261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ГЕОМЕТРИЧЕСКИЕ ГОЛОВОЛОМКИ </a:t>
            </a:r>
            <a:br>
              <a:rPr lang="ru-RU" sz="3200" b="1" dirty="0" smtClean="0">
                <a:latin typeface="Bookman Old Style" pitchFamily="18" charset="0"/>
              </a:rPr>
            </a:br>
            <a:r>
              <a:rPr lang="ru-RU" sz="3200" b="1" dirty="0" smtClean="0">
                <a:latin typeface="Bookman Old Style" pitchFamily="18" charset="0"/>
              </a:rPr>
              <a:t>НА ПЛОСКОСТИ.</a:t>
            </a:r>
            <a:br>
              <a:rPr lang="ru-RU" sz="32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>«СЛАГАЛИЦА»</a:t>
            </a:r>
            <a:br>
              <a:rPr lang="ru-RU" sz="2800" b="1" dirty="0" smtClean="0">
                <a:latin typeface="Bookman Old Style" pitchFamily="18" charset="0"/>
              </a:rPr>
            </a:b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2260847"/>
          </a:xfrm>
        </p:spPr>
        <p:txBody>
          <a:bodyPr>
            <a:normAutofit fontScale="325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Игра-головоломка «</a:t>
            </a:r>
            <a:r>
              <a:rPr lang="ru-RU" sz="6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Слагалица</a:t>
            </a:r>
            <a:r>
              <a:rPr lang="ru-RU" sz="6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состоит из 7 игровых элементов и коробочки.</a:t>
            </a:r>
            <a:endParaRPr lang="ru-RU" sz="6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Суть игры:</a:t>
            </a:r>
            <a:endParaRPr lang="ru-RU" sz="6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Составление жанровых картинок.</a:t>
            </a:r>
            <a:endParaRPr lang="ru-RU" sz="6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Составление фигур по заданным силуэтам.</a:t>
            </a:r>
            <a:endParaRPr lang="ru-RU" sz="6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Составление фигур с заданными свойствами.</a:t>
            </a:r>
            <a:endParaRPr lang="ru-RU" sz="6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allpuzzles.ru/wp-content/uploads/2021/01/golovolomka-slagalitca-foto-kra-12789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3096344" cy="24761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dumka.ru/products_pictures/golovolomka-slagalitca-foto-kra-12789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3334655" cy="270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«СЛАГАЛИЦА»</a:t>
            </a:r>
            <a:br>
              <a:rPr lang="ru-RU" sz="3200" b="1" dirty="0" smtClean="0">
                <a:latin typeface="Bookman Old Style" pitchFamily="18" charset="0"/>
              </a:rPr>
            </a:br>
            <a:endParaRPr lang="ru-RU" sz="3200" b="1" dirty="0">
              <a:latin typeface="Bookman Old Style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 cstate="print"/>
          <a:srcRect l="26597" t="20823" r="23506" b="15793"/>
          <a:stretch/>
        </p:blipFill>
        <p:spPr bwMode="auto">
          <a:xfrm>
            <a:off x="897622" y="1098958"/>
            <a:ext cx="7499758" cy="524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 cstate="print"/>
          <a:srcRect l="27054" t="25279" r="25330" b="13318"/>
          <a:stretch/>
        </p:blipFill>
        <p:spPr bwMode="auto">
          <a:xfrm>
            <a:off x="539552" y="836712"/>
            <a:ext cx="7808180" cy="547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ИГРА-ГОЛОВОЛОМКА</a:t>
            </a:r>
            <a:endParaRPr lang="ru-RU" sz="4000" b="1" dirty="0">
              <a:latin typeface="Bookman Old Style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3" cstate="print"/>
          <a:srcRect l="26240" t="26334" r="23723" b="17965"/>
          <a:stretch/>
        </p:blipFill>
        <p:spPr bwMode="auto">
          <a:xfrm>
            <a:off x="755576" y="1268760"/>
            <a:ext cx="7776863" cy="482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man Old Style" pitchFamily="18" charset="0"/>
              </a:rPr>
              <a:t>ОБЪЕМНЫЕ ГОЛОВОЛОМКИ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295232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Головоломка «Осенний кубик»</a:t>
            </a:r>
            <a:endParaRPr lang="ru-RU" sz="41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Представляет собой набор из 6 деревянных игровых элементов.</a:t>
            </a:r>
            <a:endParaRPr lang="ru-RU" sz="2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Суть игры – составление конструкций 2D и 3D моделирования.</a:t>
            </a:r>
            <a:endParaRPr lang="ru-RU" sz="2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Головоломка предполагает решение нескольких задач, для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выполнения которых нужно использовать все имеющиеся детали.</a:t>
            </a:r>
            <a:endParaRPr lang="ru-RU" sz="2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documents.infourok.ru/8a3dcf7e-8023-4e7b-91c9-9e95eb4f5ea8/0/slide_1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823" t="46104" r="7471" b="9037"/>
          <a:stretch/>
        </p:blipFill>
        <p:spPr bwMode="auto">
          <a:xfrm>
            <a:off x="1403648" y="3861048"/>
            <a:ext cx="6249798" cy="22069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Головоломка «</a:t>
            </a:r>
            <a:r>
              <a:rPr lang="ru-RU" b="1" dirty="0" err="1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Гала-куб</a:t>
            </a:r>
            <a:r>
              <a:rPr lang="ru-RU" b="1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2952329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b="1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В состав головоломки «</a:t>
            </a:r>
            <a:r>
              <a:rPr lang="ru-RU" sz="9600" b="1" dirty="0" err="1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Гала-куб</a:t>
            </a:r>
            <a:r>
              <a:rPr lang="ru-RU" sz="9600" b="1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 входят: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деревянная коробочка и 8 рабочих элементов (это кубики и параллелепипеды). Перед вами две замысловатые задачи, которые нужно разгадать.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Суть игры – выполнить различные постройки из элементов набора.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documents.infourok.ru/8a3dcf7e-8023-4e7b-91c9-9e95eb4f5ea8/0/slide_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729" t="52567" r="31438" b="11949"/>
          <a:stretch/>
        </p:blipFill>
        <p:spPr bwMode="auto">
          <a:xfrm>
            <a:off x="3563888" y="3717032"/>
            <a:ext cx="4678138" cy="2873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Головоломка «Репка»</a:t>
            </a:r>
            <a: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2952327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Представляет собой набор из 12 деревянных элементов разной конфигурации, уложенных в коробочку.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Суть игры – составление различных образов из элементов набора путем наложения, соотнесения с изображением на карточке и подбора недостающих элементов.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documents.infourok.ru/8a3dcf7e-8023-4e7b-91c9-9e95eb4f5ea8/0/slide_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112" t="42915" r="26554" b="12641"/>
          <a:stretch/>
        </p:blipFill>
        <p:spPr bwMode="auto">
          <a:xfrm>
            <a:off x="2627784" y="3501008"/>
            <a:ext cx="3967844" cy="30521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Bookman Old Style" pitchFamily="18" charset="0"/>
              </a:rPr>
              <a:t>В.И.Красноухов</a:t>
            </a:r>
            <a:endParaRPr lang="ru-RU" sz="4000" dirty="0"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1196752"/>
            <a:ext cx="7704856" cy="4608512"/>
          </a:xfrm>
        </p:spPr>
        <p:txBody>
          <a:bodyPr>
            <a:noAutofit/>
          </a:bodyPr>
          <a:lstStyle/>
          <a:p>
            <a:pPr marL="0" indent="15875" algn="just">
              <a:buNone/>
            </a:pPr>
            <a:r>
              <a:rPr lang="ru-RU" sz="2800" dirty="0" smtClean="0">
                <a:latin typeface="Bookman Old Style" pitchFamily="18" charset="0"/>
              </a:rPr>
              <a:t>    «Самое замечательное свойство головоломок в том, что они доказывают человеку: безвыходных ситуаций не бывает. Выход всегда есть, и зачастую даже не один! Поэтому головоломки – это не только умное развлечение. Решение головоломок укрепляет веру человека в свои силы, в могущество своего разума, приучает искать выход из положений, кажущихся на первый взгляд безвыходными. И это особенно актуально в наше нелегкое время!»</a:t>
            </a:r>
          </a:p>
          <a:p>
            <a:pPr marL="0" indent="15875" algn="just">
              <a:buNone/>
            </a:pPr>
            <a:endParaRPr lang="ru-RU" sz="2800" dirty="0" smtClean="0">
              <a:latin typeface="Bookman Old Style" pitchFamily="18" charset="0"/>
            </a:endParaRPr>
          </a:p>
          <a:p>
            <a:pPr marL="0" indent="15875" algn="just">
              <a:buNone/>
            </a:pP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Bookman Old Style" pitchFamily="18" charset="0"/>
              </a:rPr>
              <a:t>СПАСИБО ЗА ВНИМАНИЕ!</a:t>
            </a:r>
            <a:endParaRPr lang="ru-RU" sz="4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pc="-5" dirty="0" smtClean="0">
                <a:solidFill>
                  <a:srgbClr val="0070C0"/>
                </a:solidFill>
              </a:rPr>
              <a:t>Головоломка</a:t>
            </a:r>
            <a:r>
              <a:rPr lang="ru-RU" spc="15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–игрушка</a:t>
            </a:r>
            <a:r>
              <a:rPr lang="ru-RU" spc="-10" dirty="0" smtClean="0">
                <a:solidFill>
                  <a:srgbClr val="0070C0"/>
                </a:solidFill>
              </a:rPr>
              <a:t> </a:t>
            </a:r>
            <a:r>
              <a:rPr lang="ru-RU" spc="-5" dirty="0" smtClean="0">
                <a:solidFill>
                  <a:srgbClr val="0070C0"/>
                </a:solidFill>
              </a:rPr>
              <a:t>на все</a:t>
            </a:r>
            <a:r>
              <a:rPr lang="ru-RU" spc="5" dirty="0" smtClean="0">
                <a:solidFill>
                  <a:srgbClr val="0070C0"/>
                </a:solidFill>
              </a:rPr>
              <a:t> </a:t>
            </a:r>
            <a:r>
              <a:rPr lang="ru-RU" spc="-5" dirty="0" smtClean="0">
                <a:solidFill>
                  <a:srgbClr val="0070C0"/>
                </a:solidFill>
              </a:rPr>
              <a:t>времена.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</a:t>
            </a:r>
            <a:r>
              <a:rPr lang="ru-RU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наше</a:t>
            </a:r>
            <a:r>
              <a:rPr lang="ru-RU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время</a:t>
            </a:r>
            <a:r>
              <a:rPr lang="ru-RU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очень</a:t>
            </a:r>
            <a:r>
              <a:rPr lang="ru-RU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много</a:t>
            </a:r>
            <a:r>
              <a:rPr lang="ru-RU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людей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увлекаются</a:t>
            </a:r>
            <a:r>
              <a:rPr lang="ru-RU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головоломками.</a:t>
            </a:r>
            <a:r>
              <a:rPr lang="ru-RU" spc="-3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Они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любимы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не</a:t>
            </a:r>
            <a:r>
              <a:rPr lang="ru-RU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только</a:t>
            </a:r>
            <a:r>
              <a:rPr lang="ru-RU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детьми,</a:t>
            </a:r>
            <a:r>
              <a:rPr lang="ru-RU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но</a:t>
            </a:r>
            <a:r>
              <a:rPr lang="ru-RU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 </a:t>
            </a:r>
            <a:r>
              <a:rPr lang="ru-RU" spc="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взрослыми.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Игра</a:t>
            </a:r>
            <a:r>
              <a:rPr lang="ru-RU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помогает</a:t>
            </a:r>
            <a:r>
              <a:rPr lang="ru-RU" spc="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развивать 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логическое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мышление,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геометрическую </a:t>
            </a:r>
            <a:r>
              <a:rPr lang="ru-RU" spc="-46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интуицию,</a:t>
            </a:r>
            <a:r>
              <a:rPr lang="ru-RU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творческое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воображение.</a:t>
            </a:r>
            <a:endParaRPr lang="ru-RU" dirty="0" smtClean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Цели</a:t>
            </a:r>
            <a:r>
              <a:rPr lang="ru-RU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</a:t>
            </a:r>
            <a:r>
              <a:rPr lang="ru-RU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задачи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у</a:t>
            </a:r>
            <a:r>
              <a:rPr lang="ru-RU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всех</a:t>
            </a:r>
            <a:r>
              <a:rPr lang="ru-RU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головоломок</a:t>
            </a:r>
            <a:endParaRPr lang="ru-RU" dirty="0" smtClean="0">
              <a:latin typeface="Microsoft Sans Serif"/>
              <a:cs typeface="Microsoft Sans Serif"/>
            </a:endParaRPr>
          </a:p>
          <a:p>
            <a:pPr marL="12700" marR="27305">
              <a:lnSpc>
                <a:spcPct val="100000"/>
              </a:lnSpc>
            </a:pP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одинаковые. Учить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детей</a:t>
            </a:r>
            <a:r>
              <a:rPr lang="ru-RU" spc="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обдумывать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 </a:t>
            </a:r>
            <a:r>
              <a:rPr lang="ru-RU" spc="-459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планировать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свои</a:t>
            </a:r>
            <a:r>
              <a:rPr lang="ru-RU" spc="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действия,</a:t>
            </a:r>
            <a:endParaRPr lang="ru-RU" dirty="0" smtClean="0">
              <a:latin typeface="Microsoft Sans Serif"/>
              <a:cs typeface="Microsoft Sans Serif"/>
            </a:endParaRPr>
          </a:p>
          <a:p>
            <a:pPr marL="12700" marR="270510">
              <a:lnSpc>
                <a:spcPct val="100000"/>
              </a:lnSpc>
            </a:pP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формировать</a:t>
            </a:r>
            <a:r>
              <a:rPr lang="ru-RU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умение</a:t>
            </a:r>
            <a:r>
              <a:rPr lang="ru-RU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строить 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от 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простого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14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к</a:t>
            </a:r>
            <a:r>
              <a:rPr lang="ru-RU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сложному,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способствовать </a:t>
            </a:r>
            <a:r>
              <a:rPr lang="ru-RU" spc="-459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развитию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познавательного</a:t>
            </a:r>
            <a:r>
              <a:rPr lang="ru-RU" spc="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интереса, </a:t>
            </a:r>
            <a:r>
              <a:rPr lang="ru-RU" spc="-46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мелкой </a:t>
            </a:r>
            <a:r>
              <a:rPr lang="ru-RU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моторики,</a:t>
            </a:r>
            <a:r>
              <a:rPr lang="ru-RU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памяти,</a:t>
            </a:r>
            <a:r>
              <a:rPr lang="ru-RU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речи,</a:t>
            </a:r>
            <a:endParaRPr lang="ru-RU" dirty="0" smtClean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внимания,</a:t>
            </a:r>
            <a:r>
              <a:rPr lang="ru-RU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логического,</a:t>
            </a:r>
            <a:endParaRPr lang="ru-RU" dirty="0" smtClean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lang="ru-RU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пространственного </a:t>
            </a:r>
            <a:r>
              <a:rPr lang="ru-RU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мышления.</a:t>
            </a:r>
            <a:endParaRPr lang="ru-RU" dirty="0" smtClean="0">
              <a:latin typeface="Microsoft Sans Serif"/>
              <a:cs typeface="Microsoft Sans Serif"/>
            </a:endParaRPr>
          </a:p>
          <a:p>
            <a:endParaRPr lang="ru-RU" dirty="0"/>
          </a:p>
        </p:txBody>
      </p:sp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072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Головоломка</a:t>
            </a:r>
            <a:r>
              <a:rPr lang="ru-RU" sz="3600" b="1" spc="1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–игрушка</a:t>
            </a:r>
            <a:r>
              <a:rPr lang="ru-RU" sz="3600" b="1" spc="-1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все</a:t>
            </a:r>
            <a:r>
              <a:rPr lang="ru-RU" sz="3600" b="1" spc="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времена.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357298"/>
            <a:ext cx="7715304" cy="3960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</a:t>
            </a:r>
            <a:r>
              <a:rPr lang="ru-RU" sz="2000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наше</a:t>
            </a:r>
            <a:r>
              <a:rPr lang="ru-RU" sz="2000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время</a:t>
            </a:r>
            <a:r>
              <a:rPr lang="ru-RU" sz="2000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очень</a:t>
            </a:r>
            <a:r>
              <a:rPr lang="ru-RU" sz="2000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много</a:t>
            </a:r>
            <a:r>
              <a:rPr lang="ru-RU" sz="2000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людей 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увлекаются</a:t>
            </a:r>
            <a:r>
              <a:rPr lang="ru-RU" sz="2000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головоломками.</a:t>
            </a:r>
            <a:r>
              <a:rPr lang="ru-RU" sz="2000" spc="-3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Они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любимы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не</a:t>
            </a:r>
            <a:r>
              <a:rPr lang="ru-RU" sz="2000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только</a:t>
            </a:r>
            <a:r>
              <a:rPr lang="ru-RU" sz="2000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детьми,</a:t>
            </a:r>
            <a:r>
              <a:rPr lang="ru-RU" sz="2000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но</a:t>
            </a:r>
            <a:r>
              <a:rPr lang="ru-RU" sz="2000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 </a:t>
            </a:r>
            <a:r>
              <a:rPr lang="ru-RU" sz="2000" spc="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взрослыми.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Игра</a:t>
            </a:r>
            <a:r>
              <a:rPr lang="ru-RU" sz="2000" spc="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помогает</a:t>
            </a:r>
            <a:r>
              <a:rPr lang="ru-RU" sz="2000" spc="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развивать 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логическое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мышление,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геометрическую </a:t>
            </a:r>
            <a:r>
              <a:rPr lang="ru-RU" sz="2000" spc="-46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интуицию,</a:t>
            </a:r>
            <a:r>
              <a:rPr lang="ru-RU" sz="2000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творческое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воображение.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ru-RU" sz="2000" spc="-10" dirty="0" smtClean="0">
              <a:solidFill>
                <a:srgbClr val="383838"/>
              </a:solidFill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24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Цели</a:t>
            </a:r>
            <a:r>
              <a:rPr lang="ru-RU" sz="2400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</a:t>
            </a:r>
            <a:r>
              <a:rPr lang="ru-RU" sz="2400" spc="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задачи</a:t>
            </a:r>
            <a:r>
              <a:rPr lang="ru-RU" sz="24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у</a:t>
            </a:r>
            <a:r>
              <a:rPr lang="ru-RU" sz="2400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всех</a:t>
            </a:r>
            <a:r>
              <a:rPr lang="ru-RU" sz="2400" spc="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головоломок  </a:t>
            </a:r>
            <a:r>
              <a:rPr lang="ru-RU" sz="24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одинаковые</a:t>
            </a:r>
            <a:r>
              <a:rPr lang="ru-RU" sz="24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. </a:t>
            </a:r>
            <a:endParaRPr lang="ru-RU" sz="2400" spc="-10" dirty="0" smtClean="0">
              <a:solidFill>
                <a:srgbClr val="383838"/>
              </a:solidFill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ru-RU" sz="2400" spc="-10" dirty="0" smtClean="0">
              <a:solidFill>
                <a:srgbClr val="383838"/>
              </a:solidFill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Учить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детей</a:t>
            </a:r>
            <a:r>
              <a:rPr lang="ru-RU" sz="2000" spc="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обдумывать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 </a:t>
            </a:r>
            <a:r>
              <a:rPr lang="ru-RU" sz="2000" spc="-459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планировать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свои</a:t>
            </a:r>
            <a:r>
              <a:rPr lang="ru-RU" sz="2000" spc="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действия,</a:t>
            </a:r>
            <a:endParaRPr lang="ru-RU" sz="2000" dirty="0" smtClean="0">
              <a:latin typeface="Microsoft Sans Serif"/>
              <a:cs typeface="Microsoft Sans Serif"/>
            </a:endParaRPr>
          </a:p>
          <a:p>
            <a:pPr marL="12700" marR="270510">
              <a:lnSpc>
                <a:spcPct val="100000"/>
              </a:lnSpc>
            </a:pP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формировать</a:t>
            </a:r>
            <a:r>
              <a:rPr lang="ru-RU" sz="20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умение</a:t>
            </a:r>
            <a:r>
              <a:rPr lang="ru-RU" sz="2000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строить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от 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простого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14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к</a:t>
            </a:r>
            <a:r>
              <a:rPr lang="ru-RU" sz="2000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сложному,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способствовать </a:t>
            </a:r>
            <a:r>
              <a:rPr lang="ru-RU" sz="2000" spc="-459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развитию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познавательного</a:t>
            </a:r>
            <a:r>
              <a:rPr lang="ru-RU" sz="2000" spc="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интереса, </a:t>
            </a:r>
            <a:r>
              <a:rPr lang="ru-RU" sz="2000" spc="-46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мелкой </a:t>
            </a:r>
            <a:r>
              <a:rPr lang="ru-RU" sz="2000" spc="-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моторики,</a:t>
            </a:r>
            <a:r>
              <a:rPr lang="ru-RU" sz="20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памяти,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речи, 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внимания</a:t>
            </a: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,</a:t>
            </a:r>
            <a:r>
              <a:rPr lang="ru-RU" sz="20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логического,</a:t>
            </a:r>
            <a:endParaRPr lang="ru-RU" sz="2000" dirty="0" smtClean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lang="ru-RU" sz="2000" spc="-1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пространственного </a:t>
            </a:r>
            <a:r>
              <a:rPr lang="ru-RU" sz="20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мышления.</a:t>
            </a:r>
            <a:endParaRPr lang="ru-RU" sz="20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Головоломки</a:t>
            </a:r>
            <a:r>
              <a:rPr lang="ru-RU" spc="10" dirty="0" smtClean="0">
                <a:solidFill>
                  <a:srgbClr val="0070C0"/>
                </a:solidFill>
              </a:rPr>
              <a:t> </a:t>
            </a:r>
            <a:r>
              <a:rPr lang="ru-RU" spc="-5" dirty="0" smtClean="0">
                <a:solidFill>
                  <a:srgbClr val="0070C0"/>
                </a:solidFill>
              </a:rPr>
              <a:t>развивают </a:t>
            </a:r>
            <a:r>
              <a:rPr lang="ru-RU" dirty="0" smtClean="0">
                <a:solidFill>
                  <a:srgbClr val="0070C0"/>
                </a:solidFill>
              </a:rPr>
              <a:t>логические </a:t>
            </a:r>
            <a:r>
              <a:rPr lang="ru-RU" spc="-1070" dirty="0" smtClean="0">
                <a:solidFill>
                  <a:srgbClr val="0070C0"/>
                </a:solidFill>
              </a:rPr>
              <a:t> </a:t>
            </a:r>
            <a:r>
              <a:rPr lang="ru-RU" spc="-5" dirty="0" smtClean="0">
                <a:solidFill>
                  <a:srgbClr val="0070C0"/>
                </a:solidFill>
              </a:rPr>
              <a:t>операции</a:t>
            </a:r>
            <a:r>
              <a:rPr lang="ru-RU" spc="-25" dirty="0" smtClean="0">
                <a:solidFill>
                  <a:srgbClr val="0070C0"/>
                </a:solidFill>
              </a:rPr>
              <a:t> </a:t>
            </a:r>
            <a:r>
              <a:rPr lang="ru-RU" spc="-5" dirty="0" smtClean="0">
                <a:solidFill>
                  <a:srgbClr val="0070C0"/>
                </a:solidFill>
              </a:rPr>
              <a:t>мышления.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14610" y="1600200"/>
            <a:ext cx="10901410" cy="4525963"/>
          </a:xfrm>
        </p:spPr>
        <p:txBody>
          <a:bodyPr>
            <a:normAutofit fontScale="70000" lnSpcReduction="20000"/>
          </a:bodyPr>
          <a:lstStyle/>
          <a:p>
            <a:pPr marL="3759200" marR="5080">
              <a:lnSpc>
                <a:spcPct val="100000"/>
              </a:lnSpc>
              <a:spcBef>
                <a:spcPts val="100"/>
              </a:spcBef>
            </a:pPr>
            <a:r>
              <a:rPr lang="ru-RU" spc="-55" dirty="0" smtClean="0"/>
              <a:t>Таким</a:t>
            </a:r>
            <a:r>
              <a:rPr lang="ru-RU" spc="10" dirty="0" smtClean="0"/>
              <a:t> </a:t>
            </a:r>
            <a:r>
              <a:rPr lang="ru-RU" spc="-20" dirty="0" smtClean="0"/>
              <a:t>образом,</a:t>
            </a:r>
            <a:r>
              <a:rPr lang="ru-RU" dirty="0" smtClean="0"/>
              <a:t> </a:t>
            </a:r>
            <a:r>
              <a:rPr lang="ru-RU" spc="-10" dirty="0" smtClean="0"/>
              <a:t>на</a:t>
            </a:r>
            <a:r>
              <a:rPr lang="ru-RU" spc="25" dirty="0" smtClean="0"/>
              <a:t> </a:t>
            </a:r>
            <a:r>
              <a:rPr lang="ru-RU" spc="-20" dirty="0" smtClean="0"/>
              <a:t>протяжении</a:t>
            </a:r>
            <a:r>
              <a:rPr lang="ru-RU" spc="10" dirty="0" smtClean="0"/>
              <a:t> </a:t>
            </a:r>
            <a:r>
              <a:rPr lang="ru-RU" spc="-25" dirty="0" smtClean="0"/>
              <a:t>дошкольного </a:t>
            </a:r>
            <a:r>
              <a:rPr lang="ru-RU" spc="-20" dirty="0" smtClean="0"/>
              <a:t> возраста</a:t>
            </a:r>
            <a:r>
              <a:rPr lang="ru-RU" spc="-5" dirty="0" smtClean="0"/>
              <a:t> </a:t>
            </a:r>
            <a:r>
              <a:rPr lang="ru-RU" dirty="0" smtClean="0"/>
              <a:t>у</a:t>
            </a:r>
            <a:r>
              <a:rPr lang="ru-RU" spc="35" dirty="0" smtClean="0"/>
              <a:t> </a:t>
            </a:r>
            <a:r>
              <a:rPr lang="ru-RU" spc="-20" dirty="0" smtClean="0"/>
              <a:t>ребенка</a:t>
            </a:r>
            <a:r>
              <a:rPr lang="ru-RU" spc="-25" dirty="0" smtClean="0"/>
              <a:t> </a:t>
            </a:r>
            <a:r>
              <a:rPr lang="ru-RU" spc="-20" dirty="0" smtClean="0"/>
              <a:t>развиваются</a:t>
            </a:r>
            <a:r>
              <a:rPr lang="ru-RU" spc="25" dirty="0" smtClean="0"/>
              <a:t> </a:t>
            </a:r>
            <a:r>
              <a:rPr lang="ru-RU" spc="-5" dirty="0" smtClean="0"/>
              <a:t>следующие </a:t>
            </a:r>
            <a:r>
              <a:rPr lang="ru-RU" dirty="0" smtClean="0"/>
              <a:t> </a:t>
            </a:r>
            <a:r>
              <a:rPr lang="ru-RU" spc="-15" dirty="0" smtClean="0"/>
              <a:t>логические </a:t>
            </a:r>
            <a:r>
              <a:rPr lang="ru-RU" spc="-5" dirty="0" smtClean="0"/>
              <a:t>операции мышления: </a:t>
            </a:r>
            <a:r>
              <a:rPr lang="ru-RU" spc="-10" dirty="0" smtClean="0"/>
              <a:t>анализ, </a:t>
            </a:r>
            <a:r>
              <a:rPr lang="ru-RU" spc="-5" dirty="0" smtClean="0"/>
              <a:t> </a:t>
            </a:r>
            <a:r>
              <a:rPr lang="ru-RU" spc="-15" dirty="0" smtClean="0"/>
              <a:t>классификация,</a:t>
            </a:r>
            <a:r>
              <a:rPr lang="ru-RU" spc="-40" dirty="0" smtClean="0"/>
              <a:t> </a:t>
            </a:r>
            <a:r>
              <a:rPr lang="ru-RU" spc="-5" dirty="0" smtClean="0"/>
              <a:t>обобщение,</a:t>
            </a:r>
            <a:r>
              <a:rPr lang="ru-RU" spc="-40" dirty="0" smtClean="0"/>
              <a:t> </a:t>
            </a:r>
            <a:r>
              <a:rPr lang="ru-RU" spc="-25" dirty="0" smtClean="0"/>
              <a:t>синтез,</a:t>
            </a:r>
            <a:r>
              <a:rPr lang="ru-RU" spc="55" dirty="0" smtClean="0"/>
              <a:t> </a:t>
            </a:r>
            <a:r>
              <a:rPr lang="ru-RU" spc="-5" dirty="0" smtClean="0"/>
              <a:t>сравнение.</a:t>
            </a:r>
          </a:p>
          <a:p>
            <a:pPr marL="3759200" marR="410845">
              <a:lnSpc>
                <a:spcPct val="100000"/>
              </a:lnSpc>
              <a:spcBef>
                <a:spcPts val="5"/>
              </a:spcBef>
            </a:pPr>
            <a:r>
              <a:rPr lang="ru-RU" spc="-25" dirty="0" smtClean="0"/>
              <a:t>Развитие</a:t>
            </a:r>
            <a:r>
              <a:rPr lang="ru-RU" spc="25" dirty="0" smtClean="0"/>
              <a:t> </a:t>
            </a:r>
            <a:r>
              <a:rPr lang="ru-RU" spc="-15" dirty="0" smtClean="0"/>
              <a:t>логических </a:t>
            </a:r>
            <a:r>
              <a:rPr lang="ru-RU" spc="-5" dirty="0" smtClean="0"/>
              <a:t>операций</a:t>
            </a:r>
            <a:r>
              <a:rPr lang="ru-RU" spc="-45" dirty="0" smtClean="0"/>
              <a:t> </a:t>
            </a:r>
            <a:r>
              <a:rPr lang="ru-RU" spc="-5" dirty="0" smtClean="0"/>
              <a:t>мышления </a:t>
            </a:r>
            <a:r>
              <a:rPr lang="ru-RU" dirty="0" smtClean="0"/>
              <a:t> </a:t>
            </a:r>
            <a:r>
              <a:rPr lang="ru-RU" spc="-15" dirty="0" smtClean="0"/>
              <a:t>влияет</a:t>
            </a:r>
            <a:r>
              <a:rPr lang="ru-RU" spc="5" dirty="0" smtClean="0"/>
              <a:t> </a:t>
            </a:r>
            <a:r>
              <a:rPr lang="ru-RU" spc="-10" dirty="0" smtClean="0"/>
              <a:t>не</a:t>
            </a:r>
            <a:r>
              <a:rPr lang="ru-RU" spc="25" dirty="0" smtClean="0"/>
              <a:t> </a:t>
            </a:r>
            <a:r>
              <a:rPr lang="ru-RU" spc="-25" dirty="0" smtClean="0"/>
              <a:t>только</a:t>
            </a:r>
            <a:r>
              <a:rPr lang="ru-RU" spc="5" dirty="0" smtClean="0"/>
              <a:t> </a:t>
            </a:r>
            <a:r>
              <a:rPr lang="ru-RU" spc="-10" dirty="0" smtClean="0"/>
              <a:t>на</a:t>
            </a:r>
            <a:r>
              <a:rPr lang="ru-RU" spc="50" dirty="0" smtClean="0"/>
              <a:t> </a:t>
            </a:r>
            <a:r>
              <a:rPr lang="ru-RU" spc="-15" dirty="0" smtClean="0"/>
              <a:t>интеллектуальное,</a:t>
            </a:r>
            <a:r>
              <a:rPr lang="ru-RU" spc="25" dirty="0" smtClean="0"/>
              <a:t> </a:t>
            </a:r>
            <a:r>
              <a:rPr lang="ru-RU" spc="-10" dirty="0" smtClean="0"/>
              <a:t>но</a:t>
            </a:r>
            <a:r>
              <a:rPr lang="ru-RU" spc="20" dirty="0" smtClean="0"/>
              <a:t> </a:t>
            </a:r>
            <a:r>
              <a:rPr lang="ru-RU" spc="-5" dirty="0" smtClean="0"/>
              <a:t>и </a:t>
            </a:r>
            <a:r>
              <a:rPr lang="ru-RU" spc="-459" dirty="0" smtClean="0"/>
              <a:t> </a:t>
            </a:r>
            <a:r>
              <a:rPr lang="ru-RU" spc="-5" dirty="0" smtClean="0"/>
              <a:t>общее</a:t>
            </a:r>
            <a:r>
              <a:rPr lang="ru-RU" spc="-25" dirty="0" smtClean="0"/>
              <a:t> </a:t>
            </a:r>
            <a:r>
              <a:rPr lang="ru-RU" spc="-15" dirty="0" smtClean="0"/>
              <a:t>развитие</a:t>
            </a:r>
            <a:r>
              <a:rPr lang="ru-RU" spc="5" dirty="0" smtClean="0"/>
              <a:t> </a:t>
            </a:r>
            <a:r>
              <a:rPr lang="ru-RU" spc="-20" dirty="0" smtClean="0"/>
              <a:t>ребенка,</a:t>
            </a:r>
            <a:r>
              <a:rPr lang="ru-RU" dirty="0" smtClean="0"/>
              <a:t> </a:t>
            </a:r>
            <a:r>
              <a:rPr lang="ru-RU" spc="-20" dirty="0" smtClean="0"/>
              <a:t>развиваются </a:t>
            </a:r>
            <a:r>
              <a:rPr lang="ru-RU" spc="-15" dirty="0" smtClean="0"/>
              <a:t> </a:t>
            </a:r>
            <a:r>
              <a:rPr lang="ru-RU" spc="-20" dirty="0" smtClean="0"/>
              <a:t>положительные</a:t>
            </a:r>
            <a:r>
              <a:rPr lang="ru-RU" spc="25" dirty="0" smtClean="0"/>
              <a:t> </a:t>
            </a:r>
            <a:r>
              <a:rPr lang="ru-RU" spc="-15" dirty="0" smtClean="0"/>
              <a:t>черты</a:t>
            </a:r>
            <a:r>
              <a:rPr lang="ru-RU" spc="25" dirty="0" smtClean="0"/>
              <a:t> </a:t>
            </a:r>
            <a:r>
              <a:rPr lang="ru-RU" spc="-20" dirty="0" smtClean="0"/>
              <a:t>характера,</a:t>
            </a:r>
          </a:p>
          <a:p>
            <a:pPr marL="3759200">
              <a:lnSpc>
                <a:spcPct val="100000"/>
              </a:lnSpc>
            </a:pPr>
            <a:r>
              <a:rPr lang="ru-RU" spc="-5" dirty="0" smtClean="0"/>
              <a:t>работоспособность,</a:t>
            </a:r>
            <a:r>
              <a:rPr lang="ru-RU" spc="-85" dirty="0" smtClean="0"/>
              <a:t> </a:t>
            </a:r>
            <a:r>
              <a:rPr lang="ru-RU" spc="-5" dirty="0" smtClean="0"/>
              <a:t>планирование</a:t>
            </a:r>
          </a:p>
          <a:p>
            <a:pPr marL="3759200" marR="36195">
              <a:lnSpc>
                <a:spcPct val="100000"/>
              </a:lnSpc>
              <a:spcBef>
                <a:spcPts val="5"/>
              </a:spcBef>
            </a:pPr>
            <a:r>
              <a:rPr lang="ru-RU" spc="-10" dirty="0" smtClean="0"/>
              <a:t>деятельности,</a:t>
            </a:r>
            <a:r>
              <a:rPr lang="ru-RU" spc="5" dirty="0" smtClean="0"/>
              <a:t> </a:t>
            </a:r>
            <a:r>
              <a:rPr lang="ru-RU" spc="-15" dirty="0" smtClean="0"/>
              <a:t>самоконтроль,</a:t>
            </a:r>
            <a:r>
              <a:rPr lang="ru-RU" spc="-25" dirty="0" smtClean="0"/>
              <a:t> </a:t>
            </a:r>
            <a:r>
              <a:rPr lang="ru-RU" spc="-5" dirty="0" smtClean="0"/>
              <a:t>интерес,</a:t>
            </a:r>
            <a:r>
              <a:rPr lang="ru-RU" spc="5" dirty="0" smtClean="0"/>
              <a:t> </a:t>
            </a:r>
            <a:r>
              <a:rPr lang="ru-RU" spc="-20" dirty="0" smtClean="0"/>
              <a:t>желание </a:t>
            </a:r>
            <a:r>
              <a:rPr lang="ru-RU" spc="-465" dirty="0" smtClean="0"/>
              <a:t> </a:t>
            </a:r>
            <a:r>
              <a:rPr lang="ru-RU" spc="-10" dirty="0" smtClean="0"/>
              <a:t>учиться.</a:t>
            </a:r>
            <a:r>
              <a:rPr lang="ru-RU" spc="5" dirty="0" smtClean="0"/>
              <a:t> </a:t>
            </a:r>
            <a:r>
              <a:rPr lang="ru-RU" dirty="0" smtClean="0"/>
              <a:t>Все</a:t>
            </a:r>
            <a:r>
              <a:rPr lang="ru-RU" spc="5" dirty="0" smtClean="0"/>
              <a:t> </a:t>
            </a:r>
            <a:r>
              <a:rPr lang="ru-RU" spc="-25" dirty="0" smtClean="0"/>
              <a:t>это</a:t>
            </a:r>
            <a:r>
              <a:rPr lang="ru-RU" spc="50" dirty="0" smtClean="0"/>
              <a:t> </a:t>
            </a:r>
            <a:r>
              <a:rPr lang="ru-RU" spc="-25" dirty="0" smtClean="0"/>
              <a:t>крайне</a:t>
            </a:r>
            <a:r>
              <a:rPr lang="ru-RU" spc="5" dirty="0" smtClean="0"/>
              <a:t> </a:t>
            </a:r>
            <a:r>
              <a:rPr lang="ru-RU" spc="-25" dirty="0" smtClean="0"/>
              <a:t>необходимо</a:t>
            </a:r>
            <a:r>
              <a:rPr lang="ru-RU" spc="25" dirty="0" smtClean="0"/>
              <a:t> </a:t>
            </a:r>
            <a:r>
              <a:rPr lang="ru-RU" spc="5" dirty="0" smtClean="0"/>
              <a:t>для </a:t>
            </a:r>
            <a:r>
              <a:rPr lang="ru-RU" spc="10" dirty="0" smtClean="0"/>
              <a:t> </a:t>
            </a:r>
            <a:r>
              <a:rPr lang="ru-RU" dirty="0" smtClean="0"/>
              <a:t>дальнейшей </a:t>
            </a:r>
            <a:r>
              <a:rPr lang="ru-RU" spc="-40" dirty="0" smtClean="0"/>
              <a:t>жизни</a:t>
            </a:r>
            <a:r>
              <a:rPr lang="ru-RU" spc="20" dirty="0" smtClean="0"/>
              <a:t> </a:t>
            </a:r>
            <a:r>
              <a:rPr lang="ru-RU" spc="-20" dirty="0" smtClean="0"/>
              <a:t>ребенка.</a:t>
            </a:r>
            <a:r>
              <a:rPr lang="ru-RU" spc="5" dirty="0" smtClean="0"/>
              <a:t> </a:t>
            </a:r>
            <a:r>
              <a:rPr lang="ru-RU" spc="-35" dirty="0" smtClean="0"/>
              <a:t>Достаточная </a:t>
            </a:r>
            <a:r>
              <a:rPr lang="ru-RU" spc="-30" dirty="0" smtClean="0"/>
              <a:t> </a:t>
            </a:r>
            <a:r>
              <a:rPr lang="ru-RU" spc="-20" dirty="0" smtClean="0"/>
              <a:t>подготовленность</a:t>
            </a:r>
            <a:r>
              <a:rPr lang="ru-RU" spc="35" dirty="0" smtClean="0"/>
              <a:t> </a:t>
            </a:r>
            <a:r>
              <a:rPr lang="ru-RU" spc="-10" dirty="0" smtClean="0"/>
              <a:t>мыслительной</a:t>
            </a:r>
            <a:r>
              <a:rPr lang="ru-RU" dirty="0" smtClean="0"/>
              <a:t> </a:t>
            </a:r>
            <a:r>
              <a:rPr lang="ru-RU" spc="-10" dirty="0" smtClean="0"/>
              <a:t>деятельности </a:t>
            </a:r>
            <a:r>
              <a:rPr lang="ru-RU" spc="-465" dirty="0" smtClean="0"/>
              <a:t> </a:t>
            </a:r>
            <a:r>
              <a:rPr lang="ru-RU" spc="-20" dirty="0" smtClean="0"/>
              <a:t>положительно</a:t>
            </a:r>
            <a:r>
              <a:rPr lang="ru-RU" spc="-5" dirty="0" smtClean="0"/>
              <a:t> </a:t>
            </a:r>
            <a:r>
              <a:rPr lang="ru-RU" spc="-15" dirty="0" smtClean="0"/>
              <a:t>повлияет</a:t>
            </a:r>
            <a:r>
              <a:rPr lang="ru-RU" spc="10" dirty="0" smtClean="0"/>
              <a:t> </a:t>
            </a:r>
            <a:r>
              <a:rPr lang="ru-RU" spc="-10" dirty="0" smtClean="0"/>
              <a:t>на</a:t>
            </a:r>
            <a:r>
              <a:rPr lang="ru-RU" spc="25" dirty="0" smtClean="0"/>
              <a:t> </a:t>
            </a:r>
            <a:r>
              <a:rPr lang="ru-RU" spc="-5" dirty="0" smtClean="0"/>
              <a:t>снятие</a:t>
            </a:r>
          </a:p>
          <a:p>
            <a:pPr marL="3759200">
              <a:lnSpc>
                <a:spcPct val="100000"/>
              </a:lnSpc>
              <a:spcBef>
                <a:spcPts val="5"/>
              </a:spcBef>
            </a:pPr>
            <a:r>
              <a:rPr lang="ru-RU" spc="-20" dirty="0" smtClean="0"/>
              <a:t>психологических </a:t>
            </a:r>
            <a:r>
              <a:rPr lang="ru-RU" spc="-30" dirty="0" smtClean="0"/>
              <a:t>перегрузок</a:t>
            </a:r>
            <a:r>
              <a:rPr lang="ru-RU" spc="5" dirty="0" smtClean="0"/>
              <a:t> </a:t>
            </a:r>
            <a:r>
              <a:rPr lang="ru-RU" spc="-10" dirty="0" smtClean="0"/>
              <a:t>при</a:t>
            </a:r>
            <a:r>
              <a:rPr lang="ru-RU" spc="5" dirty="0" smtClean="0"/>
              <a:t> </a:t>
            </a:r>
            <a:r>
              <a:rPr lang="ru-RU" spc="-5" dirty="0" smtClean="0"/>
              <a:t>дальнейшем</a:t>
            </a:r>
          </a:p>
          <a:p>
            <a:pPr marL="3759200">
              <a:lnSpc>
                <a:spcPct val="100000"/>
              </a:lnSpc>
            </a:pPr>
            <a:r>
              <a:rPr lang="ru-RU" spc="-15" dirty="0" smtClean="0"/>
              <a:t>обучении</a:t>
            </a:r>
            <a:r>
              <a:rPr lang="ru-RU" spc="25" dirty="0" smtClean="0"/>
              <a:t> </a:t>
            </a:r>
            <a:r>
              <a:rPr lang="ru-RU" dirty="0" smtClean="0"/>
              <a:t>в</a:t>
            </a:r>
            <a:r>
              <a:rPr lang="ru-RU" spc="30" dirty="0" smtClean="0"/>
              <a:t> </a:t>
            </a:r>
            <a:r>
              <a:rPr lang="ru-RU" spc="-20" dirty="0" smtClean="0"/>
              <a:t>школе,</a:t>
            </a:r>
            <a:r>
              <a:rPr lang="ru-RU" spc="10" dirty="0" smtClean="0"/>
              <a:t> </a:t>
            </a:r>
            <a:r>
              <a:rPr lang="ru-RU" spc="-10" dirty="0" smtClean="0"/>
              <a:t>сохранит</a:t>
            </a:r>
            <a:r>
              <a:rPr lang="ru-RU" spc="20" dirty="0" smtClean="0"/>
              <a:t> </a:t>
            </a:r>
            <a:r>
              <a:rPr lang="ru-RU" spc="-20" dirty="0" smtClean="0"/>
              <a:t>здоровье</a:t>
            </a:r>
            <a:r>
              <a:rPr lang="ru-RU" spc="30" dirty="0" smtClean="0"/>
              <a:t> </a:t>
            </a:r>
            <a:r>
              <a:rPr lang="ru-RU" spc="-20" dirty="0" smtClean="0"/>
              <a:t>ребенка.</a:t>
            </a:r>
          </a:p>
          <a:p>
            <a:pPr lvl="5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000232" y="2143116"/>
            <a:ext cx="4857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1214422"/>
            <a:ext cx="51819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/>
              <a:t>Виды головоломок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355148"/>
            <a:ext cx="4572000" cy="27036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"/>
              </a:spcBef>
            </a:pPr>
            <a:r>
              <a:rPr lang="ru-RU" sz="24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Устные</a:t>
            </a:r>
            <a:r>
              <a:rPr lang="ru-RU" sz="240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4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головоломки.</a:t>
            </a:r>
            <a:endParaRPr lang="ru-RU" sz="2400" dirty="0" smtClean="0">
              <a:latin typeface="Microsoft Sans Serif"/>
              <a:cs typeface="Microsoft Sans Serif"/>
            </a:endParaRPr>
          </a:p>
          <a:p>
            <a:pPr marL="12700" marR="5080" algn="just">
              <a:lnSpc>
                <a:spcPct val="214100"/>
              </a:lnSpc>
            </a:pPr>
            <a:r>
              <a:rPr lang="ru-RU" sz="2400" spc="-5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Головоломки </a:t>
            </a:r>
            <a:r>
              <a:rPr lang="ru-RU" sz="2400" spc="-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с </a:t>
            </a:r>
            <a:r>
              <a:rPr lang="ru-RU" sz="2400" spc="-3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предметами. </a:t>
            </a:r>
            <a:r>
              <a:rPr lang="ru-RU" sz="2400" spc="-52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Механические </a:t>
            </a:r>
            <a:r>
              <a:rPr lang="ru-RU" sz="2400" spc="-4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головоломки </a:t>
            </a:r>
            <a:r>
              <a:rPr lang="ru-RU" sz="2400" spc="-3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3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Печатные</a:t>
            </a:r>
            <a:r>
              <a:rPr lang="ru-RU" sz="2400" spc="25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 </a:t>
            </a:r>
            <a:r>
              <a:rPr lang="ru-RU" sz="2400" spc="-40" dirty="0" smtClean="0">
                <a:solidFill>
                  <a:srgbClr val="383838"/>
                </a:solidFill>
                <a:latin typeface="Microsoft Sans Serif"/>
                <a:cs typeface="Microsoft Sans Serif"/>
              </a:rPr>
              <a:t>головоломки</a:t>
            </a:r>
            <a:endParaRPr lang="ru-RU" sz="24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358282" cy="70722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Устные  головоломки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072362" cy="49720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2976" y="1571612"/>
            <a:ext cx="6858048" cy="4280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ГОЛОВОЛОМКИ-ЛАБИРИНТЫ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Bookman Old Style" pitchFamily="18" charset="0"/>
              </a:rPr>
              <a:t>Методические рекомендации в работе с лабиринтами </a:t>
            </a:r>
          </a:p>
          <a:p>
            <a:pPr marL="0" indent="15875">
              <a:buNone/>
            </a:pPr>
            <a:r>
              <a:rPr lang="ru-RU" sz="1800" dirty="0" smtClean="0">
                <a:latin typeface="Bookman Old Style" pitchFamily="18" charset="0"/>
              </a:rPr>
              <a:t>   Существует большое количество видов игр-головоломок, способствующих развитию детей. Одна из разновидностей таких игр – это игры-лабиринты.</a:t>
            </a:r>
          </a:p>
          <a:p>
            <a:pPr marL="0" indent="15875">
              <a:buNone/>
            </a:pPr>
            <a:r>
              <a:rPr lang="ru-RU" sz="1800" dirty="0" smtClean="0">
                <a:latin typeface="Bookman Old Style" pitchFamily="18" charset="0"/>
              </a:rPr>
              <a:t>  </a:t>
            </a:r>
            <a:r>
              <a:rPr lang="ru-RU" sz="1800" dirty="0" err="1" smtClean="0">
                <a:latin typeface="Bookman Old Style" pitchFamily="18" charset="0"/>
              </a:rPr>
              <a:t>Лабири́нт</a:t>
            </a:r>
            <a:r>
              <a:rPr lang="ru-RU" sz="1800" dirty="0" smtClean="0">
                <a:latin typeface="Bookman Old Style" pitchFamily="18" charset="0"/>
              </a:rPr>
              <a:t> (др.- греч. </a:t>
            </a:r>
            <a:r>
              <a:rPr lang="ru-RU" sz="1800" dirty="0" err="1" smtClean="0">
                <a:latin typeface="Bookman Old Style" pitchFamily="18" charset="0"/>
              </a:rPr>
              <a:t>λαβύρινθος</a:t>
            </a:r>
            <a:r>
              <a:rPr lang="ru-RU" sz="1800" dirty="0" smtClean="0">
                <a:latin typeface="Bookman Old Style" pitchFamily="18" charset="0"/>
              </a:rPr>
              <a:t>) – какая-либо структура (обычно в двухмерном или трёхмерном пространстве), состоящая из запутанных путей к выходу. </a:t>
            </a:r>
          </a:p>
          <a:p>
            <a:pPr marL="0" indent="15875">
              <a:buNone/>
            </a:pPr>
            <a:r>
              <a:rPr lang="ru-RU" sz="1800" dirty="0" smtClean="0">
                <a:latin typeface="Bookman Old Style" pitchFamily="18" charset="0"/>
              </a:rPr>
              <a:t>   Игры-лабиринты могут использоваться для детей старшего дошкольного возраста (5-7 лет). Такие игры просты в использовании. Их могут проводить как в образовательной деятельности в детском саду, так и в </a:t>
            </a:r>
            <a:r>
              <a:rPr lang="ru-RU" sz="1800" dirty="0" err="1" smtClean="0">
                <a:latin typeface="Bookman Old Style" pitchFamily="18" charset="0"/>
              </a:rPr>
              <a:t>досуговых</a:t>
            </a:r>
            <a:r>
              <a:rPr lang="ru-RU" sz="1800" dirty="0" smtClean="0">
                <a:latin typeface="Bookman Old Style" pitchFamily="18" charset="0"/>
              </a:rPr>
              <a:t> играх дома.</a:t>
            </a:r>
          </a:p>
          <a:p>
            <a:pPr marL="0" indent="15875">
              <a:buNone/>
            </a:pPr>
            <a:r>
              <a:rPr lang="ru-RU" sz="1800" dirty="0" smtClean="0">
                <a:latin typeface="Bookman Old Style" pitchFamily="18" charset="0"/>
              </a:rPr>
              <a:t> Их мы разделили на 2 уровня сложности, учитывая принцип «от простого к сложному»: </a:t>
            </a:r>
          </a:p>
          <a:p>
            <a:pPr marL="0" indent="15875">
              <a:buNone/>
            </a:pPr>
            <a:r>
              <a:rPr lang="ru-RU" sz="1800" b="1" dirty="0" smtClean="0">
                <a:latin typeface="Bookman Old Style" pitchFamily="18" charset="0"/>
              </a:rPr>
              <a:t>1 уровень</a:t>
            </a:r>
          </a:p>
          <a:p>
            <a:pPr marL="0" indent="15875">
              <a:buNone/>
            </a:pPr>
            <a:r>
              <a:rPr lang="ru-RU" sz="1800" b="1" dirty="0" smtClean="0">
                <a:latin typeface="Bookman Old Style" pitchFamily="18" charset="0"/>
              </a:rPr>
              <a:t>2 уровень (повышенной сложности). </a:t>
            </a:r>
          </a:p>
          <a:p>
            <a:pPr marL="0" indent="15875">
              <a:buNone/>
            </a:pPr>
            <a:r>
              <a:rPr lang="ru-RU" sz="1800" b="1" dirty="0" smtClean="0">
                <a:latin typeface="Bookman Old Style" pitchFamily="18" charset="0"/>
              </a:rPr>
              <a:t>Цель: </a:t>
            </a:r>
            <a:r>
              <a:rPr lang="ru-RU" sz="1800" dirty="0" smtClean="0">
                <a:latin typeface="Bookman Old Style" pitchFamily="18" charset="0"/>
              </a:rPr>
              <a:t>развитие наглядно-схематического пространственного, логического мышления. </a:t>
            </a:r>
          </a:p>
          <a:p>
            <a:pPr marL="0" indent="15875">
              <a:buNone/>
            </a:pPr>
            <a:r>
              <a:rPr lang="ru-RU" sz="1800" b="1" dirty="0" smtClean="0">
                <a:latin typeface="Bookman Old Style" pitchFamily="18" charset="0"/>
              </a:rPr>
              <a:t>Задачи: </a:t>
            </a:r>
            <a:r>
              <a:rPr lang="ru-RU" sz="1800" dirty="0" smtClean="0">
                <a:latin typeface="Bookman Old Style" pitchFamily="18" charset="0"/>
              </a:rPr>
              <a:t>1. Развивать мышление и умение выбирать оптимальный вариант нескольких выходов из лабиринта. </a:t>
            </a:r>
          </a:p>
          <a:p>
            <a:pPr marL="0" indent="15875">
              <a:buNone/>
            </a:pPr>
            <a:r>
              <a:rPr lang="ru-RU" sz="1800" dirty="0" smtClean="0">
                <a:latin typeface="Bookman Old Style" pitchFamily="18" charset="0"/>
              </a:rPr>
              <a:t>2. Развивать произвольное внимание, целостное восприятие, память, ориентировку на листе бумаги и зрительно-моторную координацию.</a:t>
            </a:r>
          </a:p>
          <a:p>
            <a:pPr marL="0" indent="15875">
              <a:buNone/>
            </a:pPr>
            <a:r>
              <a:rPr lang="ru-RU" sz="1800" dirty="0" smtClean="0">
                <a:latin typeface="Bookman Old Style" pitchFamily="18" charset="0"/>
              </a:rPr>
              <a:t> 3. Воспитывать самостоятельность, целеустремленность, находчивость и способность к преодолению проблемных ситуаций. </a:t>
            </a:r>
            <a:endParaRPr lang="ru-RU" sz="1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27151" t="26426" r="49225" b="15019"/>
          <a:stretch>
            <a:fillRect/>
          </a:stretch>
        </p:blipFill>
        <p:spPr bwMode="auto">
          <a:xfrm>
            <a:off x="899592" y="180824"/>
            <a:ext cx="2448272" cy="326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 l="27579" t="26046" r="24960" b="13878"/>
          <a:stretch>
            <a:fillRect/>
          </a:stretch>
        </p:blipFill>
        <p:spPr bwMode="auto">
          <a:xfrm>
            <a:off x="3347864" y="182265"/>
            <a:ext cx="4656112" cy="326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 l="27258" t="28897" r="49653" b="12928"/>
          <a:stretch>
            <a:fillRect/>
          </a:stretch>
        </p:blipFill>
        <p:spPr bwMode="auto">
          <a:xfrm>
            <a:off x="928909" y="3515062"/>
            <a:ext cx="244827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print"/>
          <a:srcRect l="27365" t="30989" r="27846" b="13498"/>
          <a:stretch>
            <a:fillRect/>
          </a:stretch>
        </p:blipFill>
        <p:spPr bwMode="auto">
          <a:xfrm>
            <a:off x="3371664" y="3501008"/>
            <a:ext cx="460851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Наталья\Downloads\108-1085030_puzzle-transparent-autism-autism-frame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3" t="6198" r="5197" b="96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СЛОВЕСНЫЕ ИГРЫ-ГОЛОВОЛОМКИ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>ДА-НЕТКИ («Это число?»</a:t>
            </a:r>
          </a:p>
          <a:p>
            <a:pPr marL="0" indent="15875">
              <a:buNone/>
            </a:pPr>
            <a:r>
              <a:rPr lang="ru-RU" sz="2400" dirty="0" smtClean="0">
                <a:latin typeface="Bookman Old Style" pitchFamily="18" charset="0"/>
              </a:rPr>
              <a:t>Это число больше 10 (нет) Это число меньше 5 (нет) Это число больше 6 (да) Это меньше 9 (да) Какое число? Ответ:8) </a:t>
            </a:r>
          </a:p>
          <a:p>
            <a:r>
              <a:rPr lang="ru-RU" dirty="0" smtClean="0">
                <a:latin typeface="Bookman Old Style" pitchFamily="18" charset="0"/>
              </a:rPr>
              <a:t>Шарады (</a:t>
            </a:r>
            <a:r>
              <a:rPr lang="ru-RU" sz="2400" dirty="0" smtClean="0">
                <a:latin typeface="Bookman Old Style" pitchFamily="18" charset="0"/>
              </a:rPr>
              <a:t>Кошечкам очень ХОЛОДНО. Поменяем букву Х на Г, что получится? ГОЛОДНО)</a:t>
            </a:r>
          </a:p>
          <a:p>
            <a:r>
              <a:rPr lang="ru-RU" dirty="0" smtClean="0">
                <a:latin typeface="Bookman Old Style" pitchFamily="18" charset="0"/>
              </a:rPr>
              <a:t>Загадки с </a:t>
            </a:r>
            <a:r>
              <a:rPr lang="ru-RU" sz="2400" dirty="0" smtClean="0">
                <a:latin typeface="Bookman Old Style" pitchFamily="18" charset="0"/>
              </a:rPr>
              <a:t>подвохом (Курица снесла 5 яиц, а петух 2 яйца. Сколько всего стало яиц? (5 яиц))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1322</Words>
  <Application>Microsoft Office PowerPoint</Application>
  <PresentationFormat>Экран (4:3)</PresentationFormat>
  <Paragraphs>149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Муниципальное бюджетное дошкольное образовательное учреждение  « Детский сад №35 «Море» г. Феодосия  </vt:lpstr>
      <vt:lpstr>Головоломки и их значение для развития детей дошкольного возраста: </vt:lpstr>
      <vt:lpstr>Головоломка –игрушка на все времена.</vt:lpstr>
      <vt:lpstr>Головоломки развивают логические  операции мышления.</vt:lpstr>
      <vt:lpstr>Слайд 5</vt:lpstr>
      <vt:lpstr>Устные  головоломки</vt:lpstr>
      <vt:lpstr>ГОЛОВОЛОМКИ-ЛАБИРИНТЫ</vt:lpstr>
      <vt:lpstr>Слайд 8</vt:lpstr>
      <vt:lpstr>СЛОВЕСНЫЕ ИГРЫ-ГОЛОВОЛОМКИ</vt:lpstr>
      <vt:lpstr>Головоломки с предметами</vt:lpstr>
      <vt:lpstr>Печатные головоломки</vt:lpstr>
      <vt:lpstr>S.M.A.R.T.</vt:lpstr>
      <vt:lpstr>СМАРТ-ТРЕНИНГ ДЛЯ ДОШКОЛЬНИКОВ</vt:lpstr>
      <vt:lpstr>ПРАВИЛА И ПРИНЦИПЫ</vt:lpstr>
      <vt:lpstr>ЦЕЛИ И ЗАДАЧИ</vt:lpstr>
      <vt:lpstr>ПРИНЦИПЫ</vt:lpstr>
      <vt:lpstr>ПАМЯТКА ДЛЯ ВЗРОСЛЫХ</vt:lpstr>
      <vt:lpstr>ОТ ЛОГИЧЕСКИХ УПРАЖНЕНИЙ К ГОЛОВОЛОМКАМ:</vt:lpstr>
      <vt:lpstr>ИГРА-ГОЛОВОЛОМКА</vt:lpstr>
      <vt:lpstr>Smart (по-русски «умная») тренировка – это тренировка с умом. </vt:lpstr>
      <vt:lpstr>ГЕОМЕТРИЧЕСКИЕ ГОЛОВОЛОМКИ  НА ПЛОСКОСТИ. «СЛАГАЛИЦА» </vt:lpstr>
      <vt:lpstr>«СЛАГАЛИЦА» </vt:lpstr>
      <vt:lpstr>Слайд 23</vt:lpstr>
      <vt:lpstr>ИГРА-ГОЛОВОЛОМКА</vt:lpstr>
      <vt:lpstr>ОБЪЕМНЫЕ ГОЛОВОЛОМКИ</vt:lpstr>
      <vt:lpstr>Головоломка «Гала-куб» </vt:lpstr>
      <vt:lpstr>Головоломка «Репка» </vt:lpstr>
      <vt:lpstr>В.И.Красноухов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«СКАЗКА» СЕЛА ВЕСЕЛОЕ» ГОРОДСКОГО ОКРУГА СУДАК   «МИР ГОЛОВОЛОМОК» смарт - тренинг для дошкольников</dc:title>
  <dc:creator>Админ</dc:creator>
  <cp:lastModifiedBy>admin</cp:lastModifiedBy>
  <cp:revision>68</cp:revision>
  <cp:lastPrinted>2022-10-21T10:31:07Z</cp:lastPrinted>
  <dcterms:created xsi:type="dcterms:W3CDTF">2021-11-22T11:01:18Z</dcterms:created>
  <dcterms:modified xsi:type="dcterms:W3CDTF">2023-04-19T15:44:26Z</dcterms:modified>
</cp:coreProperties>
</file>