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2" r:id="rId3"/>
    <p:sldId id="283" r:id="rId4"/>
    <p:sldId id="264" r:id="rId5"/>
    <p:sldId id="265" r:id="rId6"/>
    <p:sldId id="266" r:id="rId7"/>
    <p:sldId id="268" r:id="rId8"/>
    <p:sldId id="269" r:id="rId9"/>
    <p:sldId id="270" r:id="rId10"/>
    <p:sldId id="271" r:id="rId11"/>
    <p:sldId id="272" r:id="rId12"/>
    <p:sldId id="273" r:id="rId13"/>
    <p:sldId id="274" r:id="rId14"/>
    <p:sldId id="275" r:id="rId15"/>
    <p:sldId id="278" r:id="rId16"/>
    <p:sldId id="279" r:id="rId17"/>
    <p:sldId id="280" r:id="rId18"/>
    <p:sldId id="281" r:id="rId19"/>
    <p:sldId id="282" r:id="rId20"/>
    <p:sldId id="284"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7F5D"/>
    <a:srgbClr val="7CBB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p:cViewPr varScale="1">
        <p:scale>
          <a:sx n="80" d="100"/>
          <a:sy n="80" d="100"/>
        </p:scale>
        <p:origin x="101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9389A218-1BD9-44B7-AD25-60C2204205A7}" type="datetimeFigureOut">
              <a:rPr lang="ru-RU" smtClean="0"/>
              <a:t>29.01.2024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79538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389A218-1BD9-44B7-AD25-60C2204205A7}" type="datetimeFigureOut">
              <a:rPr lang="ru-RU" smtClean="0"/>
              <a:t>29.01.2024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6772015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389A218-1BD9-44B7-AD25-60C2204205A7}" type="datetimeFigureOut">
              <a:rPr lang="ru-RU" smtClean="0"/>
              <a:t>29.01.2024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319314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389A218-1BD9-44B7-AD25-60C2204205A7}" type="datetimeFigureOut">
              <a:rPr lang="ru-RU" smtClean="0"/>
              <a:t>29.01.2024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3661913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389A218-1BD9-44B7-AD25-60C2204205A7}" type="datetimeFigureOut">
              <a:rPr lang="ru-RU" smtClean="0"/>
              <a:t>29.01.2024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31944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9389A218-1BD9-44B7-AD25-60C2204205A7}" type="datetimeFigureOut">
              <a:rPr lang="ru-RU" smtClean="0"/>
              <a:t>29.01.2024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587040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9389A218-1BD9-44B7-AD25-60C2204205A7}" type="datetimeFigureOut">
              <a:rPr lang="ru-RU" smtClean="0"/>
              <a:t>29.01.2024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9098864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9389A218-1BD9-44B7-AD25-60C2204205A7}" type="datetimeFigureOut">
              <a:rPr lang="ru-RU" smtClean="0"/>
              <a:t>29.01.2024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5302645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89A218-1BD9-44B7-AD25-60C2204205A7}" type="datetimeFigureOut">
              <a:rPr lang="ru-RU" smtClean="0"/>
              <a:t>29.01.2024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714396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9389A218-1BD9-44B7-AD25-60C2204205A7}" type="datetimeFigureOut">
              <a:rPr lang="ru-RU" smtClean="0"/>
              <a:t>29.01.2024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426733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9389A218-1BD9-44B7-AD25-60C2204205A7}" type="datetimeFigureOut">
              <a:rPr lang="ru-RU" smtClean="0"/>
              <a:t>29.01.2024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41744860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89A218-1BD9-44B7-AD25-60C2204205A7}" type="datetimeFigureOut">
              <a:rPr lang="ru-RU" smtClean="0"/>
              <a:t>29.01.2024</a:t>
            </a:fld>
            <a:endParaRPr lang="ru-R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5C7EFC-FB93-4B0A-97A4-5DFF6022B23C}" type="slidenum">
              <a:rPr lang="ru-RU" smtClean="0"/>
              <a:t>‹#›</a:t>
            </a:fld>
            <a:endParaRPr lang="ru-RU"/>
          </a:p>
        </p:txBody>
      </p:sp>
    </p:spTree>
    <p:extLst>
      <p:ext uri="{BB962C8B-B14F-4D97-AF65-F5344CB8AC3E}">
        <p14:creationId xmlns:p14="http://schemas.microsoft.com/office/powerpoint/2010/main" val="27461779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5.png"/><Relationship Id="rId5" Type="http://schemas.openxmlformats.org/officeDocument/2006/relationships/oleObject" Target="../embeddings/oleObject1.bin"/><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900igr.net/" TargetMode="External"/><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hyperlink" Target="http://podvignaroda.ru/" TargetMode="External"/><Relationship Id="rId4" Type="http://schemas.openxmlformats.org/officeDocument/2006/relationships/hyperlink" Target="https://ru.wikipedia.org/"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pamyat-naroda.ru/" TargetMode="External"/><Relationship Id="rId7"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hyperlink" Target="http://podvignaroda.ru/"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3.png"/><Relationship Id="rId7"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3.png"/><Relationship Id="rId7" Type="http://schemas.openxmlformats.org/officeDocument/2006/relationships/image" Target="../media/image1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39938" cy="6858000"/>
          </a:xfrm>
          <a:prstGeom prst="rect">
            <a:avLst/>
          </a:prstGeom>
        </p:spPr>
      </p:pic>
      <p:sp>
        <p:nvSpPr>
          <p:cNvPr id="7" name="Прямоугольник 6"/>
          <p:cNvSpPr/>
          <p:nvPr/>
        </p:nvSpPr>
        <p:spPr>
          <a:xfrm>
            <a:off x="3417221" y="12680"/>
            <a:ext cx="5457424" cy="3416320"/>
          </a:xfrm>
          <a:prstGeom prst="rect">
            <a:avLst/>
          </a:prstGeom>
        </p:spPr>
        <p:txBody>
          <a:bodyPr wrap="square">
            <a:spAutoFit/>
          </a:bodyPr>
          <a:lstStyle/>
          <a:p>
            <a:r>
              <a:rPr lang="ru-RU" sz="2400" dirty="0" smtClean="0">
                <a:ln w="0">
                  <a:noFill/>
                </a:ln>
                <a:latin typeface="Bahnschrift SemiBold Condensed" panose="020B0502040204020203" pitchFamily="34" charset="0"/>
                <a:cs typeface="Times New Roman" panose="02020603050405020304" pitchFamily="18" charset="0"/>
              </a:rPr>
              <a:t>Название </a:t>
            </a:r>
            <a:r>
              <a:rPr lang="ru-RU" sz="2400" dirty="0" smtClean="0">
                <a:ln w="0">
                  <a:noFill/>
                </a:ln>
                <a:latin typeface="Bahnschrift SemiBold Condensed" panose="020B0502040204020203" pitchFamily="34" charset="0"/>
                <a:cs typeface="Times New Roman" panose="02020603050405020304" pitchFamily="18" charset="0"/>
              </a:rPr>
              <a:t>работы: </a:t>
            </a:r>
          </a:p>
          <a:p>
            <a:r>
              <a:rPr lang="ru-RU" sz="2400" dirty="0" smtClean="0">
                <a:ln w="0">
                  <a:noFill/>
                </a:ln>
                <a:latin typeface="Bahnschrift SemiBold Condensed" panose="020B0502040204020203" pitchFamily="34" charset="0"/>
                <a:cs typeface="Times New Roman" panose="02020603050405020304" pitchFamily="18" charset="0"/>
              </a:rPr>
              <a:t>«Герои Бессмертного полка хутора Свободного»</a:t>
            </a:r>
          </a:p>
          <a:p>
            <a:endParaRPr lang="ru-RU" sz="2400" dirty="0" smtClean="0">
              <a:ln w="0">
                <a:noFill/>
              </a:ln>
              <a:latin typeface="Bahnschrift SemiBold Condensed" panose="020B0502040204020203" pitchFamily="34" charset="0"/>
              <a:cs typeface="Times New Roman" panose="02020603050405020304" pitchFamily="18" charset="0"/>
            </a:endParaRPr>
          </a:p>
          <a:p>
            <a:r>
              <a:rPr lang="ru-RU" sz="2400" dirty="0" smtClean="0">
                <a:ln w="0">
                  <a:noFill/>
                </a:ln>
                <a:latin typeface="Bahnschrift SemiBold Condensed" panose="020B0502040204020203" pitchFamily="34" charset="0"/>
                <a:cs typeface="Times New Roman" panose="02020603050405020304" pitchFamily="18" charset="0"/>
              </a:rPr>
              <a:t>Автор: </a:t>
            </a:r>
            <a:r>
              <a:rPr lang="ru-RU" sz="2400" dirty="0" smtClean="0">
                <a:ln w="0">
                  <a:noFill/>
                </a:ln>
                <a:latin typeface="Bahnschrift SemiBold Condensed" panose="020B0502040204020203" pitchFamily="34" charset="0"/>
                <a:cs typeface="Times New Roman" panose="02020603050405020304" pitchFamily="18" charset="0"/>
              </a:rPr>
              <a:t>учитель истории</a:t>
            </a:r>
          </a:p>
          <a:p>
            <a:r>
              <a:rPr lang="ru-RU" sz="2400" dirty="0" err="1" smtClean="0">
                <a:ln w="0">
                  <a:noFill/>
                </a:ln>
                <a:latin typeface="Bahnschrift SemiBold Condensed" panose="020B0502040204020203" pitchFamily="34" charset="0"/>
                <a:cs typeface="Times New Roman" panose="02020603050405020304" pitchFamily="18" charset="0"/>
              </a:rPr>
              <a:t>Чаринцев</a:t>
            </a:r>
            <a:r>
              <a:rPr lang="ru-RU" sz="2400" dirty="0" smtClean="0">
                <a:ln w="0">
                  <a:noFill/>
                </a:ln>
                <a:latin typeface="Bahnschrift SemiBold Condensed" panose="020B0502040204020203" pitchFamily="34" charset="0"/>
                <a:cs typeface="Times New Roman" panose="02020603050405020304" pitchFamily="18" charset="0"/>
              </a:rPr>
              <a:t> Константин Владимирович</a:t>
            </a:r>
            <a:endParaRPr lang="ru-RU" sz="2400" dirty="0" smtClean="0">
              <a:ln w="0">
                <a:noFill/>
              </a:ln>
              <a:latin typeface="Bahnschrift SemiBold Condensed" panose="020B0502040204020203" pitchFamily="34" charset="0"/>
              <a:cs typeface="Times New Roman" panose="02020603050405020304" pitchFamily="18" charset="0"/>
            </a:endParaRPr>
          </a:p>
          <a:p>
            <a:endParaRPr lang="ru-RU" sz="2400" dirty="0">
              <a:ln w="0">
                <a:noFill/>
              </a:ln>
              <a:latin typeface="Bahnschrift SemiBold Condensed" panose="020B0502040204020203" pitchFamily="34" charset="0"/>
              <a:cs typeface="Times New Roman" panose="02020603050405020304" pitchFamily="18" charset="0"/>
            </a:endParaRPr>
          </a:p>
          <a:p>
            <a:r>
              <a:rPr lang="ru-RU" sz="2400" dirty="0">
                <a:ln w="0">
                  <a:noFill/>
                </a:ln>
                <a:latin typeface="Bahnschrift SemiBold Condensed" panose="020B0502040204020203" pitchFamily="34" charset="0"/>
                <a:cs typeface="Times New Roman" panose="02020603050405020304" pitchFamily="18" charset="0"/>
              </a:rPr>
              <a:t>Муниципальное автономное общеобразовательное </a:t>
            </a:r>
            <a:r>
              <a:rPr lang="ru-RU" sz="2400" dirty="0" smtClean="0">
                <a:ln w="0">
                  <a:noFill/>
                </a:ln>
                <a:latin typeface="Bahnschrift SemiBold Condensed" panose="020B0502040204020203" pitchFamily="34" charset="0"/>
                <a:cs typeface="Times New Roman" panose="02020603050405020304" pitchFamily="18" charset="0"/>
              </a:rPr>
              <a:t>учреждение средняя </a:t>
            </a:r>
            <a:r>
              <a:rPr lang="ru-RU" sz="2400" dirty="0">
                <a:ln w="0">
                  <a:noFill/>
                </a:ln>
                <a:latin typeface="Bahnschrift SemiBold Condensed" panose="020B0502040204020203" pitchFamily="34" charset="0"/>
                <a:cs typeface="Times New Roman" panose="02020603050405020304" pitchFamily="18" charset="0"/>
              </a:rPr>
              <a:t>общеобразовательная школа № 18 имени 30- </a:t>
            </a:r>
            <a:r>
              <a:rPr lang="ru-RU" sz="2400" dirty="0" err="1">
                <a:ln w="0">
                  <a:noFill/>
                </a:ln>
                <a:latin typeface="Bahnschrift SemiBold Condensed" panose="020B0502040204020203" pitchFamily="34" charset="0"/>
                <a:cs typeface="Times New Roman" panose="02020603050405020304" pitchFamily="18" charset="0"/>
              </a:rPr>
              <a:t>летия</a:t>
            </a:r>
            <a:r>
              <a:rPr lang="ru-RU" sz="2400" dirty="0">
                <a:ln w="0">
                  <a:noFill/>
                </a:ln>
                <a:latin typeface="Bahnschrift SemiBold Condensed" panose="020B0502040204020203" pitchFamily="34" charset="0"/>
                <a:cs typeface="Times New Roman" panose="02020603050405020304" pitchFamily="18" charset="0"/>
              </a:rPr>
              <a:t> Победы</a:t>
            </a:r>
            <a:endParaRPr lang="ru-RU" sz="2400" dirty="0" smtClean="0">
              <a:ln w="0">
                <a:noFill/>
              </a:ln>
              <a:latin typeface="Bahnschrift SemiBold Condensed" panose="020B0502040204020203" pitchFamily="34" charset="0"/>
              <a:cs typeface="Times New Roman" panose="02020603050405020304" pitchFamily="18" charset="0"/>
            </a:endParaRPr>
          </a:p>
        </p:txBody>
      </p:sp>
    </p:spTree>
    <p:extLst>
      <p:ext uri="{BB962C8B-B14F-4D97-AF65-F5344CB8AC3E}">
        <p14:creationId xmlns:p14="http://schemas.microsoft.com/office/powerpoint/2010/main" val="25526660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5" name="Объект 4"/>
          <p:cNvSpPr>
            <a:spLocks noGrp="1"/>
          </p:cNvSpPr>
          <p:nvPr>
            <p:ph sz="half" idx="4294967295"/>
          </p:nvPr>
        </p:nvSpPr>
        <p:spPr>
          <a:xfrm>
            <a:off x="0" y="2956560"/>
            <a:ext cx="9141969" cy="3627120"/>
          </a:xfrm>
        </p:spPr>
        <p:txBody>
          <a:bodyPr>
            <a:normAutofit/>
          </a:bodyPr>
          <a:lstStyle/>
          <a:p>
            <a:endParaRPr lang="ru-RU" sz="2000" dirty="0" smtClean="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pPr marL="0" indent="0">
              <a:buNone/>
            </a:pP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a:t/>
            </a:r>
            <a:br>
              <a:rPr lang="ru-RU" sz="2000" dirty="0"/>
            </a:br>
            <a:endParaRPr lang="ru-RU" sz="2000" dirty="0">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a:off x="2487261" y="-552346"/>
            <a:ext cx="6471681" cy="3008003"/>
          </a:xfrm>
          <a:prstGeom prst="rect">
            <a:avLst/>
          </a:prstGeom>
        </p:spPr>
        <p:txBody>
          <a:bodyPr wrap="square">
            <a:spAutoFit/>
          </a:bodyPr>
          <a:lstStyle/>
          <a:p>
            <a:pPr indent="360680" algn="just">
              <a:lnSpc>
                <a:spcPct val="150000"/>
              </a:lnSpc>
              <a:spcAft>
                <a:spcPts val="1000"/>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r>
              <a:rPr lang="ru-RU" dirty="0" smtClean="0">
                <a:latin typeface="Times New Roman" panose="02020603050405020304" pitchFamily="18" charset="0"/>
                <a:ea typeface="Calibri" panose="020F0502020204030204" pitchFamily="34" charset="0"/>
                <a:cs typeface="Times New Roman" panose="02020603050405020304" pitchFamily="18" charset="0"/>
              </a:rPr>
              <a:t> </a:t>
            </a:r>
          </a:p>
          <a:p>
            <a:endParaRPr lang="ru-RU" sz="2000" dirty="0"/>
          </a:p>
        </p:txBody>
      </p:sp>
      <p:sp>
        <p:nvSpPr>
          <p:cNvPr id="2" name="Заголовок 1"/>
          <p:cNvSpPr>
            <a:spLocks noGrp="1"/>
          </p:cNvSpPr>
          <p:nvPr>
            <p:ph type="title"/>
          </p:nvPr>
        </p:nvSpPr>
        <p:spPr>
          <a:xfrm>
            <a:off x="1839686" y="762000"/>
            <a:ext cx="6675664" cy="928689"/>
          </a:xfrm>
        </p:spPr>
        <p:txBody>
          <a:bodyPr/>
          <a:lstStyle/>
          <a:p>
            <a:endParaRPr lang="ru-RU" dirty="0"/>
          </a:p>
        </p:txBody>
      </p:sp>
      <p:pic>
        <p:nvPicPr>
          <p:cNvPr id="12" name="Picture 2" descr="Бессмертный полк.png"/>
          <p:cNvPicPr>
            <a:picLocks noChangeAspect="1" noChangeArrowheads="1"/>
          </p:cNvPicPr>
          <p:nvPr/>
        </p:nvPicPr>
        <p:blipFill rotWithShape="1">
          <a:blip r:embed="rId3">
            <a:extLst>
              <a:ext uri="{28A0092B-C50C-407E-A947-70E740481C1C}">
                <a14:useLocalDpi xmlns:a14="http://schemas.microsoft.com/office/drawing/2010/main" val="0"/>
              </a:ext>
            </a:extLst>
          </a:blip>
          <a:srcRect l="1" r="-3087" b="-12714"/>
          <a:stretch/>
        </p:blipFill>
        <p:spPr bwMode="auto">
          <a:xfrm>
            <a:off x="31425" y="126960"/>
            <a:ext cx="1967685" cy="627500"/>
          </a:xfrm>
          <a:prstGeom prst="rect">
            <a:avLst/>
          </a:prstGeom>
          <a:noFill/>
          <a:extLst>
            <a:ext uri="{909E8E84-426E-40DD-AFC4-6F175D3DCCD1}">
              <a14:hiddenFill xmlns:a14="http://schemas.microsoft.com/office/drawing/2010/main">
                <a:solidFill>
                  <a:srgbClr val="FFFFFF"/>
                </a:solidFill>
              </a14:hiddenFill>
            </a:ext>
          </a:extLst>
        </p:spPr>
      </p:pic>
      <p:pic>
        <p:nvPicPr>
          <p:cNvPr id="7" name="Рисунок 6"/>
          <p:cNvPicPr>
            <a:picLocks noChangeAspect="1"/>
          </p:cNvPicPr>
          <p:nvPr/>
        </p:nvPicPr>
        <p:blipFill rotWithShape="1">
          <a:blip r:embed="rId4" cstate="print">
            <a:extLst>
              <a:ext uri="{28A0092B-C50C-407E-A947-70E740481C1C}">
                <a14:useLocalDpi xmlns:a14="http://schemas.microsoft.com/office/drawing/2010/main" val="0"/>
              </a:ext>
            </a:extLst>
          </a:blip>
          <a:srcRect l="6696" t="4445" b="6444"/>
          <a:stretch/>
        </p:blipFill>
        <p:spPr>
          <a:xfrm>
            <a:off x="4686347" y="716360"/>
            <a:ext cx="4224944" cy="6111240"/>
          </a:xfrm>
          <a:prstGeom prst="rect">
            <a:avLst/>
          </a:prstGeom>
        </p:spPr>
      </p:pic>
      <p:pic>
        <p:nvPicPr>
          <p:cNvPr id="9" name="Рисунок 8"/>
          <p:cNvPicPr>
            <a:picLocks noChangeAspect="1"/>
          </p:cNvPicPr>
          <p:nvPr/>
        </p:nvPicPr>
        <p:blipFill rotWithShape="1">
          <a:blip r:embed="rId5" cstate="print">
            <a:extLst>
              <a:ext uri="{28A0092B-C50C-407E-A947-70E740481C1C}">
                <a14:useLocalDpi xmlns:a14="http://schemas.microsoft.com/office/drawing/2010/main" val="0"/>
              </a:ext>
            </a:extLst>
          </a:blip>
          <a:srcRect l="2676" t="2000" b="6000"/>
          <a:stretch/>
        </p:blipFill>
        <p:spPr>
          <a:xfrm>
            <a:off x="120465" y="754460"/>
            <a:ext cx="4495099" cy="6073140"/>
          </a:xfrm>
          <a:prstGeom prst="rect">
            <a:avLst/>
          </a:prstGeom>
        </p:spPr>
      </p:pic>
      <p:sp>
        <p:nvSpPr>
          <p:cNvPr id="10" name="Блок-схема: альтернативный процесс 9"/>
          <p:cNvSpPr/>
          <p:nvPr/>
        </p:nvSpPr>
        <p:spPr>
          <a:xfrm>
            <a:off x="2926126" y="103712"/>
            <a:ext cx="4069033"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latin typeface="Times New Roman" panose="02020603050405020304" pitchFamily="18" charset="0"/>
                <a:cs typeface="Times New Roman" panose="02020603050405020304" pitchFamily="18" charset="0"/>
              </a:rPr>
              <a:t>Колбаса Фёдор </a:t>
            </a:r>
            <a:r>
              <a:rPr lang="ru-RU" dirty="0" smtClean="0">
                <a:latin typeface="Times New Roman" panose="02020603050405020304" pitchFamily="18" charset="0"/>
                <a:cs typeface="Times New Roman" panose="02020603050405020304" pitchFamily="18" charset="0"/>
              </a:rPr>
              <a:t>Фёдорович:</a:t>
            </a:r>
          </a:p>
          <a:p>
            <a:pPr algn="ctr"/>
            <a:r>
              <a:rPr lang="ru-RU" dirty="0">
                <a:latin typeface="Times New Roman" panose="02020603050405020304" pitchFamily="18" charset="0"/>
                <a:cs typeface="Times New Roman" panose="02020603050405020304" pitchFamily="18" charset="0"/>
              </a:rPr>
              <a:t>н</a:t>
            </a:r>
            <a:r>
              <a:rPr lang="ru-RU" dirty="0" smtClean="0">
                <a:latin typeface="Times New Roman" panose="02020603050405020304" pitchFamily="18" charset="0"/>
                <a:cs typeface="Times New Roman" panose="02020603050405020304" pitchFamily="18" charset="0"/>
              </a:rPr>
              <a:t>аградные листы, описание подвига</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24142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6" name="Лента лицом вверх 5"/>
          <p:cNvSpPr/>
          <p:nvPr/>
        </p:nvSpPr>
        <p:spPr>
          <a:xfrm>
            <a:off x="0" y="152400"/>
            <a:ext cx="9144000" cy="876300"/>
          </a:xfrm>
          <a:prstGeom prst="ribbon2">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a:xfrm>
            <a:off x="649606" y="152399"/>
            <a:ext cx="8494394" cy="571501"/>
          </a:xfrm>
        </p:spPr>
        <p:txBody>
          <a:bodyPr>
            <a:normAutofit fontScale="90000"/>
          </a:bodyPr>
          <a:lstStyle/>
          <a:p>
            <a:pPr algn="ct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Бессмертный </a:t>
            </a:r>
            <a:r>
              <a:rPr lang="ru-RU" sz="3200" b="1" dirty="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полк хутора Свободного</a:t>
            </a:r>
            <a:endParaRPr lang="ru-RU" sz="3200" dirty="0"/>
          </a:p>
        </p:txBody>
      </p:sp>
      <p:sp>
        <p:nvSpPr>
          <p:cNvPr id="5" name="Объект 4"/>
          <p:cNvSpPr>
            <a:spLocks noGrp="1"/>
          </p:cNvSpPr>
          <p:nvPr>
            <p:ph sz="half" idx="4294967295"/>
          </p:nvPr>
        </p:nvSpPr>
        <p:spPr>
          <a:xfrm>
            <a:off x="0" y="2956560"/>
            <a:ext cx="9141969" cy="3627120"/>
          </a:xfrm>
        </p:spPr>
        <p:txBody>
          <a:bodyPr>
            <a:normAutofit/>
          </a:bodyPr>
          <a:lstStyle/>
          <a:p>
            <a:endParaRPr lang="ru-RU" sz="2000" dirty="0" smtClean="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pPr marL="0" indent="0">
              <a:buNone/>
            </a:pP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a:t/>
            </a:r>
            <a:br>
              <a:rPr lang="ru-RU" sz="2000" dirty="0"/>
            </a:br>
            <a:endParaRPr lang="ru-RU" sz="2000" dirty="0">
              <a:latin typeface="Times New Roman" panose="02020603050405020304" pitchFamily="18" charset="0"/>
              <a:cs typeface="Times New Roman" panose="02020603050405020304" pitchFamily="18" charset="0"/>
            </a:endParaRPr>
          </a:p>
        </p:txBody>
      </p:sp>
      <p:pic>
        <p:nvPicPr>
          <p:cNvPr id="1026" name="Picture 2" descr="Бессмертный полк.png"/>
          <p:cNvPicPr>
            <a:picLocks noChangeAspect="1" noChangeArrowheads="1"/>
          </p:cNvPicPr>
          <p:nvPr/>
        </p:nvPicPr>
        <p:blipFill rotWithShape="1">
          <a:blip r:embed="rId3">
            <a:extLst>
              <a:ext uri="{28A0092B-C50C-407E-A947-70E740481C1C}">
                <a14:useLocalDpi xmlns:a14="http://schemas.microsoft.com/office/drawing/2010/main" val="0"/>
              </a:ext>
            </a:extLst>
          </a:blip>
          <a:srcRect r="65896" b="-5782"/>
          <a:stretch/>
        </p:blipFill>
        <p:spPr bwMode="auto">
          <a:xfrm>
            <a:off x="1021079" y="249316"/>
            <a:ext cx="818607" cy="740569"/>
          </a:xfrm>
          <a:prstGeom prst="rect">
            <a:avLst/>
          </a:prstGeom>
          <a:noFill/>
          <a:extLst>
            <a:ext uri="{909E8E84-426E-40DD-AFC4-6F175D3DCCD1}">
              <a14:hiddenFill xmlns:a14="http://schemas.microsoft.com/office/drawing/2010/main">
                <a:solidFill>
                  <a:srgbClr val="FFFFFF"/>
                </a:solidFill>
              </a14:hiddenFill>
            </a:ext>
          </a:extLst>
        </p:spPr>
      </p:pic>
      <p:sp>
        <p:nvSpPr>
          <p:cNvPr id="17" name="Блок-схема: альтернативный процесс 16"/>
          <p:cNvSpPr/>
          <p:nvPr/>
        </p:nvSpPr>
        <p:spPr>
          <a:xfrm>
            <a:off x="273097" y="5801868"/>
            <a:ext cx="1851659"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err="1">
                <a:latin typeface="Times New Roman" panose="02020603050405020304" pitchFamily="18" charset="0"/>
                <a:cs typeface="Times New Roman" panose="02020603050405020304" pitchFamily="18" charset="0"/>
              </a:rPr>
              <a:t>Коренко</a:t>
            </a:r>
            <a:r>
              <a:rPr lang="ru-RU" sz="1200" dirty="0">
                <a:latin typeface="Times New Roman" panose="02020603050405020304" pitchFamily="18" charset="0"/>
                <a:cs typeface="Times New Roman" panose="02020603050405020304" pitchFamily="18" charset="0"/>
              </a:rPr>
              <a:t>  Григорий  Афанасьевич 1912 </a:t>
            </a:r>
            <a:r>
              <a:rPr lang="ru-RU" sz="1200" dirty="0" smtClean="0">
                <a:latin typeface="Times New Roman" panose="02020603050405020304" pitchFamily="18" charset="0"/>
                <a:cs typeface="Times New Roman" panose="02020603050405020304" pitchFamily="18" charset="0"/>
              </a:rPr>
              <a:t>г.р.</a:t>
            </a:r>
            <a:endParaRPr lang="ru-RU" sz="1200" dirty="0">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a:off x="2487261" y="-552346"/>
            <a:ext cx="6471681" cy="6579750"/>
          </a:xfrm>
          <a:prstGeom prst="rect">
            <a:avLst/>
          </a:prstGeom>
        </p:spPr>
        <p:txBody>
          <a:bodyPr wrap="square">
            <a:spAutoFit/>
          </a:bodyPr>
          <a:lstStyle/>
          <a:p>
            <a:pPr indent="360680" algn="just">
              <a:lnSpc>
                <a:spcPct val="150000"/>
              </a:lnSpc>
              <a:spcAft>
                <a:spcPts val="1000"/>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r>
              <a:rPr lang="ru-RU" dirty="0" smtClean="0">
                <a:latin typeface="Times New Roman" panose="02020603050405020304" pitchFamily="18" charset="0"/>
                <a:ea typeface="Calibri" panose="020F0502020204030204" pitchFamily="34" charset="0"/>
                <a:cs typeface="Times New Roman" panose="02020603050405020304" pitchFamily="18" charset="0"/>
              </a:rPr>
              <a:t> </a:t>
            </a:r>
          </a:p>
          <a:p>
            <a:endParaRPr lang="ru-RU" sz="2000" dirty="0"/>
          </a:p>
          <a:p>
            <a:r>
              <a:rPr lang="ru-RU" dirty="0" err="1">
                <a:latin typeface="Times New Roman" panose="02020603050405020304" pitchFamily="18" charset="0"/>
                <a:cs typeface="Times New Roman" panose="02020603050405020304" pitchFamily="18" charset="0"/>
              </a:rPr>
              <a:t>Коренко</a:t>
            </a:r>
            <a:r>
              <a:rPr lang="ru-RU" dirty="0">
                <a:latin typeface="Times New Roman" panose="02020603050405020304" pitchFamily="18" charset="0"/>
                <a:cs typeface="Times New Roman" panose="02020603050405020304" pitchFamily="18" charset="0"/>
              </a:rPr>
              <a:t>  Григорий  Афанасьевич 1912 года рождения  ушёл на войну в июне 1941года.  Воевал в 71 стрелковом полку в роте связи  30 Иркутской дивизии. Писал он домой коротенькие письма на почтовых карточках. Последнее письмо прабабушка получила в январе 1942 года,  а 13 марта этого же года мой прадедушка погиб. Похоронен он в братской могиле х. Борисовка  Матвеево  -  Курганского района Ростовской области.  Захоронено в ней более 5 тысяч солдат. Остались  у него две дочери  Нюся и Шура,  которым пришлось перенести все страшные  тяготы войны. </a:t>
            </a:r>
            <a:endParaRPr lang="ru-RU" dirty="0" smtClean="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                                                    Правнучка </a:t>
            </a:r>
            <a:r>
              <a:rPr lang="ru-RU" dirty="0" err="1" smtClean="0">
                <a:latin typeface="Times New Roman" panose="02020603050405020304" pitchFamily="18" charset="0"/>
                <a:cs typeface="Times New Roman" panose="02020603050405020304" pitchFamily="18" charset="0"/>
              </a:rPr>
              <a:t>Лавренчук</a:t>
            </a:r>
            <a:r>
              <a:rPr lang="ru-RU" dirty="0" smtClean="0">
                <a:latin typeface="Times New Roman" panose="02020603050405020304" pitchFamily="18" charset="0"/>
                <a:cs typeface="Times New Roman" panose="02020603050405020304" pitchFamily="18" charset="0"/>
              </a:rPr>
              <a:t> Мария</a:t>
            </a:r>
            <a:endParaRPr lang="ru-RU" dirty="0">
              <a:latin typeface="Times New Roman" panose="02020603050405020304" pitchFamily="18" charset="0"/>
              <a:cs typeface="Times New Roman" panose="02020603050405020304" pitchFamily="18" charset="0"/>
            </a:endParaRPr>
          </a:p>
          <a:p>
            <a:pPr indent="449580" algn="just">
              <a:lnSpc>
                <a:spcPct val="115000"/>
              </a:lnSpc>
              <a:spcAft>
                <a:spcPts val="1000"/>
              </a:spcAft>
            </a:pP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Блок-схема: альтернативный процесс 18"/>
          <p:cNvSpPr/>
          <p:nvPr/>
        </p:nvSpPr>
        <p:spPr>
          <a:xfrm>
            <a:off x="3834094" y="1451571"/>
            <a:ext cx="3778013"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Гвардии рядовой</a:t>
            </a:r>
            <a:endParaRPr lang="ru-RU" dirty="0"/>
          </a:p>
        </p:txBody>
      </p:sp>
      <p:pic>
        <p:nvPicPr>
          <p:cNvPr id="2" name="Рисунок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474" y="1784526"/>
            <a:ext cx="2341756" cy="3743022"/>
          </a:xfrm>
          <a:prstGeom prst="rect">
            <a:avLst/>
          </a:prstGeom>
        </p:spPr>
      </p:pic>
    </p:spTree>
    <p:extLst>
      <p:ext uri="{BB962C8B-B14F-4D97-AF65-F5344CB8AC3E}">
        <p14:creationId xmlns:p14="http://schemas.microsoft.com/office/powerpoint/2010/main" val="39431299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4" name="Заголовок 3"/>
          <p:cNvSpPr>
            <a:spLocks noGrp="1"/>
          </p:cNvSpPr>
          <p:nvPr>
            <p:ph type="title"/>
          </p:nvPr>
        </p:nvSpPr>
        <p:spPr>
          <a:xfrm>
            <a:off x="649606" y="75267"/>
            <a:ext cx="8494394" cy="488613"/>
          </a:xfrm>
        </p:spPr>
        <p:txBody>
          <a:bodyPr>
            <a:normAutofit fontScale="90000"/>
          </a:bodyPr>
          <a:lstStyle/>
          <a:p>
            <a:pPr algn="ct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endParaRPr lang="ru-RU" sz="3200" dirty="0"/>
          </a:p>
        </p:txBody>
      </p:sp>
      <p:sp>
        <p:nvSpPr>
          <p:cNvPr id="5" name="Объект 4"/>
          <p:cNvSpPr>
            <a:spLocks noGrp="1"/>
          </p:cNvSpPr>
          <p:nvPr>
            <p:ph sz="half" idx="4294967295"/>
          </p:nvPr>
        </p:nvSpPr>
        <p:spPr>
          <a:xfrm>
            <a:off x="0" y="2956560"/>
            <a:ext cx="9141969" cy="3627120"/>
          </a:xfrm>
        </p:spPr>
        <p:txBody>
          <a:bodyPr>
            <a:normAutofit/>
          </a:bodyPr>
          <a:lstStyle/>
          <a:p>
            <a:endParaRPr lang="ru-RU" sz="2000" dirty="0" smtClean="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endParaRPr lang="ru-RU" sz="2000" dirty="0" smtClean="0">
              <a:latin typeface="Times New Roman" panose="02020603050405020304" pitchFamily="18" charset="0"/>
              <a:cs typeface="Times New Roman" panose="02020603050405020304" pitchFamily="18" charset="0"/>
            </a:endParaRPr>
          </a:p>
          <a:p>
            <a:endParaRPr lang="ru-RU" sz="2000" dirty="0" smtClean="0">
              <a:latin typeface="Times New Roman" panose="02020603050405020304" pitchFamily="18" charset="0"/>
              <a:cs typeface="Times New Roman" panose="02020603050405020304" pitchFamily="18" charset="0"/>
            </a:endParaRPr>
          </a:p>
          <a:p>
            <a:pPr marL="0" indent="0">
              <a:buNone/>
            </a:pP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a:t/>
            </a:r>
            <a:br>
              <a:rPr lang="ru-RU" sz="2000" dirty="0"/>
            </a:br>
            <a:endParaRPr lang="ru-RU" sz="2000" dirty="0">
              <a:latin typeface="Times New Roman" panose="02020603050405020304" pitchFamily="18" charset="0"/>
              <a:cs typeface="Times New Roman" panose="02020603050405020304" pitchFamily="18" charset="0"/>
            </a:endParaRPr>
          </a:p>
        </p:txBody>
      </p:sp>
      <p:pic>
        <p:nvPicPr>
          <p:cNvPr id="1026" name="Picture 2" descr="Бессмертный полк.png"/>
          <p:cNvPicPr>
            <a:picLocks noChangeAspect="1" noChangeArrowheads="1"/>
          </p:cNvPicPr>
          <p:nvPr/>
        </p:nvPicPr>
        <p:blipFill rotWithShape="1">
          <a:blip r:embed="rId3">
            <a:extLst>
              <a:ext uri="{28A0092B-C50C-407E-A947-70E740481C1C}">
                <a14:useLocalDpi xmlns:a14="http://schemas.microsoft.com/office/drawing/2010/main" val="0"/>
              </a:ext>
            </a:extLst>
          </a:blip>
          <a:srcRect l="1" r="-3087" b="-12714"/>
          <a:stretch/>
        </p:blipFill>
        <p:spPr bwMode="auto">
          <a:xfrm>
            <a:off x="31425" y="126960"/>
            <a:ext cx="1967685" cy="627500"/>
          </a:xfrm>
          <a:prstGeom prst="rect">
            <a:avLst/>
          </a:prstGeom>
          <a:noFill/>
          <a:extLst>
            <a:ext uri="{909E8E84-426E-40DD-AFC4-6F175D3DCCD1}">
              <a14:hiddenFill xmlns:a14="http://schemas.microsoft.com/office/drawing/2010/main">
                <a:solidFill>
                  <a:srgbClr val="FFFFFF"/>
                </a:solidFill>
              </a14:hiddenFill>
            </a:ext>
          </a:extLst>
        </p:spPr>
      </p:pic>
      <p:sp>
        <p:nvSpPr>
          <p:cNvPr id="18" name="Прямоугольник 17"/>
          <p:cNvSpPr/>
          <p:nvPr/>
        </p:nvSpPr>
        <p:spPr>
          <a:xfrm>
            <a:off x="2487261" y="-552346"/>
            <a:ext cx="6471681" cy="2423227"/>
          </a:xfrm>
          <a:prstGeom prst="rect">
            <a:avLst/>
          </a:prstGeom>
        </p:spPr>
        <p:txBody>
          <a:bodyPr wrap="square">
            <a:spAutoFit/>
          </a:bodyPr>
          <a:lstStyle/>
          <a:p>
            <a:pPr indent="360680" algn="just">
              <a:lnSpc>
                <a:spcPct val="150000"/>
              </a:lnSpc>
              <a:spcAft>
                <a:spcPts val="1000"/>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1" name="Рисунок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474" y="1306806"/>
            <a:ext cx="2569246" cy="4106638"/>
          </a:xfrm>
          <a:prstGeom prst="rect">
            <a:avLst/>
          </a:prstGeom>
        </p:spPr>
      </p:pic>
      <p:sp>
        <p:nvSpPr>
          <p:cNvPr id="13" name="Блок-схема: альтернативный процесс 12"/>
          <p:cNvSpPr/>
          <p:nvPr/>
        </p:nvSpPr>
        <p:spPr>
          <a:xfrm>
            <a:off x="318817" y="5773503"/>
            <a:ext cx="2535346"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err="1">
                <a:latin typeface="Times New Roman" panose="02020603050405020304" pitchFamily="18" charset="0"/>
                <a:cs typeface="Times New Roman" panose="02020603050405020304" pitchFamily="18" charset="0"/>
              </a:rPr>
              <a:t>Коренко</a:t>
            </a:r>
            <a:r>
              <a:rPr lang="ru-RU" sz="1200" dirty="0">
                <a:latin typeface="Times New Roman" panose="02020603050405020304" pitchFamily="18" charset="0"/>
                <a:cs typeface="Times New Roman" panose="02020603050405020304" pitchFamily="18" charset="0"/>
              </a:rPr>
              <a:t>  Григорий  </a:t>
            </a:r>
            <a:r>
              <a:rPr lang="ru-RU" sz="1200" dirty="0" smtClean="0">
                <a:latin typeface="Times New Roman" panose="02020603050405020304" pitchFamily="18" charset="0"/>
                <a:cs typeface="Times New Roman" panose="02020603050405020304" pitchFamily="18" charset="0"/>
              </a:rPr>
              <a:t>Афанасьевич: архивная запись о гибели и захоронении.</a:t>
            </a:r>
            <a:endParaRPr lang="ru-RU" sz="1200" dirty="0">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rotWithShape="1">
          <a:blip r:embed="rId5" cstate="print">
            <a:extLst>
              <a:ext uri="{28A0092B-C50C-407E-A947-70E740481C1C}">
                <a14:useLocalDpi xmlns:a14="http://schemas.microsoft.com/office/drawing/2010/main" val="0"/>
              </a:ext>
            </a:extLst>
          </a:blip>
          <a:srcRect b="69556"/>
          <a:stretch/>
        </p:blipFill>
        <p:spPr>
          <a:xfrm>
            <a:off x="2854163" y="1870881"/>
            <a:ext cx="6089592" cy="3096332"/>
          </a:xfrm>
          <a:prstGeom prst="rect">
            <a:avLst/>
          </a:prstGeom>
        </p:spPr>
      </p:pic>
      <p:cxnSp>
        <p:nvCxnSpPr>
          <p:cNvPr id="19" name="Прямая соединительная линия 18"/>
          <p:cNvCxnSpPr/>
          <p:nvPr/>
        </p:nvCxnSpPr>
        <p:spPr>
          <a:xfrm flipV="1">
            <a:off x="3291840" y="2438400"/>
            <a:ext cx="5651915" cy="81454"/>
          </a:xfrm>
          <a:prstGeom prst="line">
            <a:avLst/>
          </a:prstGeom>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8745001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6" name="Лента лицом вверх 5"/>
          <p:cNvSpPr/>
          <p:nvPr/>
        </p:nvSpPr>
        <p:spPr>
          <a:xfrm>
            <a:off x="0" y="152400"/>
            <a:ext cx="9144000" cy="876300"/>
          </a:xfrm>
          <a:prstGeom prst="ribbon2">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a:xfrm>
            <a:off x="649606" y="152399"/>
            <a:ext cx="8494394" cy="571501"/>
          </a:xfrm>
        </p:spPr>
        <p:txBody>
          <a:bodyPr>
            <a:normAutofit fontScale="90000"/>
          </a:bodyPr>
          <a:lstStyle/>
          <a:p>
            <a:pPr algn="ct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Бессмертный </a:t>
            </a:r>
            <a:r>
              <a:rPr lang="ru-RU" sz="3200" b="1" dirty="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полк хутора Свободного</a:t>
            </a:r>
            <a:endParaRPr lang="ru-RU" sz="3200" dirty="0"/>
          </a:p>
        </p:txBody>
      </p:sp>
      <p:sp>
        <p:nvSpPr>
          <p:cNvPr id="5" name="Объект 4"/>
          <p:cNvSpPr>
            <a:spLocks noGrp="1"/>
          </p:cNvSpPr>
          <p:nvPr>
            <p:ph sz="half" idx="4294967295"/>
          </p:nvPr>
        </p:nvSpPr>
        <p:spPr>
          <a:xfrm>
            <a:off x="0" y="2956560"/>
            <a:ext cx="9141969" cy="3627120"/>
          </a:xfrm>
        </p:spPr>
        <p:txBody>
          <a:bodyPr>
            <a:normAutofit/>
          </a:bodyPr>
          <a:lstStyle/>
          <a:p>
            <a:endParaRPr lang="ru-RU" sz="2000" dirty="0" smtClean="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pPr marL="0" indent="0">
              <a:buNone/>
            </a:pP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a:t/>
            </a:r>
            <a:br>
              <a:rPr lang="ru-RU" sz="2000" dirty="0"/>
            </a:br>
            <a:endParaRPr lang="ru-RU" sz="2000" dirty="0">
              <a:latin typeface="Times New Roman" panose="02020603050405020304" pitchFamily="18" charset="0"/>
              <a:cs typeface="Times New Roman" panose="02020603050405020304" pitchFamily="18" charset="0"/>
            </a:endParaRPr>
          </a:p>
        </p:txBody>
      </p:sp>
      <p:pic>
        <p:nvPicPr>
          <p:cNvPr id="1026" name="Picture 2" descr="Бессмертный полк.png"/>
          <p:cNvPicPr>
            <a:picLocks noChangeAspect="1" noChangeArrowheads="1"/>
          </p:cNvPicPr>
          <p:nvPr/>
        </p:nvPicPr>
        <p:blipFill rotWithShape="1">
          <a:blip r:embed="rId3">
            <a:extLst>
              <a:ext uri="{28A0092B-C50C-407E-A947-70E740481C1C}">
                <a14:useLocalDpi xmlns:a14="http://schemas.microsoft.com/office/drawing/2010/main" val="0"/>
              </a:ext>
            </a:extLst>
          </a:blip>
          <a:srcRect r="65896" b="-5782"/>
          <a:stretch/>
        </p:blipFill>
        <p:spPr bwMode="auto">
          <a:xfrm>
            <a:off x="1021079" y="249316"/>
            <a:ext cx="818607" cy="740569"/>
          </a:xfrm>
          <a:prstGeom prst="rect">
            <a:avLst/>
          </a:prstGeom>
          <a:noFill/>
          <a:extLst>
            <a:ext uri="{909E8E84-426E-40DD-AFC4-6F175D3DCCD1}">
              <a14:hiddenFill xmlns:a14="http://schemas.microsoft.com/office/drawing/2010/main">
                <a:solidFill>
                  <a:srgbClr val="FFFFFF"/>
                </a:solidFill>
              </a14:hiddenFill>
            </a:ext>
          </a:extLst>
        </p:spPr>
      </p:pic>
      <p:sp>
        <p:nvSpPr>
          <p:cNvPr id="17" name="Блок-схема: альтернативный процесс 16"/>
          <p:cNvSpPr/>
          <p:nvPr/>
        </p:nvSpPr>
        <p:spPr>
          <a:xfrm>
            <a:off x="201900" y="5772630"/>
            <a:ext cx="1851659"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err="1">
                <a:latin typeface="Times New Roman" panose="02020603050405020304" pitchFamily="18" charset="0"/>
                <a:cs typeface="Times New Roman" panose="02020603050405020304" pitchFamily="18" charset="0"/>
              </a:rPr>
              <a:t>Радыгин</a:t>
            </a:r>
            <a:r>
              <a:rPr lang="ru-RU" sz="1200" dirty="0">
                <a:latin typeface="Times New Roman" panose="02020603050405020304" pitchFamily="18" charset="0"/>
                <a:cs typeface="Times New Roman" panose="02020603050405020304" pitchFamily="18" charset="0"/>
              </a:rPr>
              <a:t> Петр Васильевич </a:t>
            </a:r>
            <a:r>
              <a:rPr lang="ru-RU" sz="1200" dirty="0" smtClean="0">
                <a:latin typeface="Times New Roman" panose="02020603050405020304" pitchFamily="18" charset="0"/>
                <a:cs typeface="Times New Roman" panose="02020603050405020304" pitchFamily="18" charset="0"/>
              </a:rPr>
              <a:t>1924 г.р.</a:t>
            </a:r>
            <a:endParaRPr lang="ru-RU" sz="1200" dirty="0">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a:off x="2105319" y="-552346"/>
            <a:ext cx="7036650" cy="7626190"/>
          </a:xfrm>
          <a:prstGeom prst="rect">
            <a:avLst/>
          </a:prstGeom>
        </p:spPr>
        <p:txBody>
          <a:bodyPr wrap="square">
            <a:spAutoFit/>
          </a:bodyPr>
          <a:lstStyle/>
          <a:p>
            <a:pPr indent="360680" algn="just">
              <a:lnSpc>
                <a:spcPct val="150000"/>
              </a:lnSpc>
              <a:spcAft>
                <a:spcPts val="1000"/>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r>
              <a:rPr lang="ru-RU"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Радыгин</a:t>
            </a:r>
            <a:r>
              <a:rPr lang="ru-RU" sz="1600" dirty="0" smtClean="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Петр Васильевич, родился в Татарской Автономной Советской Социалистической Республике (ТАССР) в 1924 </a:t>
            </a:r>
            <a:r>
              <a:rPr lang="ru-RU" sz="1600" dirty="0" smtClean="0">
                <a:latin typeface="Times New Roman" panose="02020603050405020304" pitchFamily="18" charset="0"/>
                <a:cs typeface="Times New Roman" panose="02020603050405020304" pitchFamily="18" charset="0"/>
              </a:rPr>
              <a:t>году. С </a:t>
            </a:r>
            <a:r>
              <a:rPr lang="ru-RU" sz="1600" dirty="0">
                <a:latin typeface="Times New Roman" panose="02020603050405020304" pitchFamily="18" charset="0"/>
                <a:cs typeface="Times New Roman" panose="02020603050405020304" pitchFamily="18" charset="0"/>
              </a:rPr>
              <a:t>первых дней Великой Отечественной Войны он сражался за Родину. Воевал в составе Первого украинского фронта, связистом. Налаживал связь между батальонами на переднем плане. Принимал участие в Сталинградской битве, где получил медаль «За освобождение Сталинграда»</a:t>
            </a:r>
          </a:p>
          <a:p>
            <a:r>
              <a:rPr lang="ru-RU" sz="1600" dirty="0">
                <a:latin typeface="Times New Roman" panose="02020603050405020304" pitchFamily="18" charset="0"/>
                <a:cs typeface="Times New Roman" panose="02020603050405020304" pitchFamily="18" charset="0"/>
              </a:rPr>
              <a:t>В 1944 году  под Кёнигсбергом (Калининград) </a:t>
            </a:r>
            <a:r>
              <a:rPr lang="ru-RU" sz="1600" dirty="0" smtClean="0">
                <a:latin typeface="Times New Roman" panose="02020603050405020304" pitchFamily="18" charset="0"/>
                <a:cs typeface="Times New Roman" panose="02020603050405020304" pitchFamily="18" charset="0"/>
              </a:rPr>
              <a:t>он </a:t>
            </a:r>
            <a:r>
              <a:rPr lang="ru-RU" sz="1600" dirty="0">
                <a:latin typeface="Times New Roman" panose="02020603050405020304" pitchFamily="18" charset="0"/>
                <a:cs typeface="Times New Roman" panose="02020603050405020304" pitchFamily="18" charset="0"/>
              </a:rPr>
              <a:t>получил серьезное ранение головы, долго находился на лечении в госпитале. Поэтому до Берлина он так и не </a:t>
            </a:r>
            <a:r>
              <a:rPr lang="ru-RU" sz="1600" dirty="0" smtClean="0">
                <a:latin typeface="Times New Roman" panose="02020603050405020304" pitchFamily="18" charset="0"/>
                <a:cs typeface="Times New Roman" panose="02020603050405020304" pitchFamily="18" charset="0"/>
              </a:rPr>
              <a:t>дошёл. Когда </a:t>
            </a:r>
            <a:r>
              <a:rPr lang="ru-RU" sz="1600" dirty="0">
                <a:latin typeface="Times New Roman" panose="02020603050405020304" pitchFamily="18" charset="0"/>
                <a:cs typeface="Times New Roman" panose="02020603050405020304" pitchFamily="18" charset="0"/>
              </a:rPr>
              <a:t>пришло известие об окончании войны, первая радость от Победы померкла из-за того, что </a:t>
            </a:r>
            <a:r>
              <a:rPr lang="ru-RU" sz="1600" dirty="0" smtClean="0">
                <a:latin typeface="Times New Roman" panose="02020603050405020304" pitchFamily="18" charset="0"/>
                <a:cs typeface="Times New Roman" panose="02020603050405020304" pitchFamily="18" charset="0"/>
              </a:rPr>
              <a:t>прадедушке </a:t>
            </a:r>
            <a:r>
              <a:rPr lang="ru-RU" sz="1600" dirty="0">
                <a:latin typeface="Times New Roman" panose="02020603050405020304" pitchFamily="18" charset="0"/>
                <a:cs typeface="Times New Roman" panose="02020603050405020304" pitchFamily="18" charset="0"/>
              </a:rPr>
              <a:t>некуда было возвращаться: его никто не ждал, так как он был воспитанником детского дома. </a:t>
            </a:r>
            <a:r>
              <a:rPr lang="ru-RU" sz="1600" dirty="0" smtClean="0">
                <a:latin typeface="Times New Roman" panose="02020603050405020304" pitchFamily="18" charset="0"/>
                <a:cs typeface="Times New Roman" panose="02020603050405020304" pitchFamily="18" charset="0"/>
              </a:rPr>
              <a:t>Один </a:t>
            </a:r>
            <a:r>
              <a:rPr lang="ru-RU" sz="1600" dirty="0">
                <a:latin typeface="Times New Roman" panose="02020603050405020304" pitchFamily="18" charset="0"/>
                <a:cs typeface="Times New Roman" panose="02020603050405020304" pitchFamily="18" charset="0"/>
              </a:rPr>
              <a:t>из его друзей оказался родом из Краснодарского края. Вот так </a:t>
            </a:r>
            <a:r>
              <a:rPr lang="ru-RU" sz="1600" dirty="0" smtClean="0">
                <a:latin typeface="Times New Roman" panose="02020603050405020304" pitchFamily="18" charset="0"/>
                <a:cs typeface="Times New Roman" panose="02020603050405020304" pitchFamily="18" charset="0"/>
              </a:rPr>
              <a:t>прадед </a:t>
            </a:r>
            <a:r>
              <a:rPr lang="ru-RU" sz="1600" dirty="0">
                <a:latin typeface="Times New Roman" panose="02020603050405020304" pitchFamily="18" charset="0"/>
                <a:cs typeface="Times New Roman" panose="02020603050405020304" pitchFamily="18" charset="0"/>
              </a:rPr>
              <a:t>и оказался в наших благодатных краях. </a:t>
            </a:r>
            <a:r>
              <a:rPr lang="ru-RU" sz="1600" dirty="0" smtClean="0">
                <a:latin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cs typeface="Times New Roman" panose="02020603050405020304" pitchFamily="18" charset="0"/>
              </a:rPr>
              <a:t>хуторе </a:t>
            </a:r>
            <a:r>
              <a:rPr lang="ru-RU" sz="1600" dirty="0" err="1">
                <a:latin typeface="Times New Roman" panose="02020603050405020304" pitchFamily="18" charset="0"/>
                <a:cs typeface="Times New Roman" panose="02020603050405020304" pitchFamily="18" charset="0"/>
              </a:rPr>
              <a:t>Курчанском</a:t>
            </a:r>
            <a:r>
              <a:rPr lang="ru-RU" sz="1600" dirty="0">
                <a:latin typeface="Times New Roman" panose="02020603050405020304" pitchFamily="18" charset="0"/>
                <a:cs typeface="Times New Roman" panose="02020603050405020304" pitchFamily="18" charset="0"/>
              </a:rPr>
              <a:t> Приморско-Ахтарского района он и повстречал свою будущую супругу, простую девушку </a:t>
            </a:r>
            <a:r>
              <a:rPr lang="ru-RU" sz="1600" dirty="0" smtClean="0">
                <a:latin typeface="Times New Roman" panose="02020603050405020304" pitchFamily="18" charset="0"/>
                <a:cs typeface="Times New Roman" panose="02020603050405020304" pitchFamily="18" charset="0"/>
              </a:rPr>
              <a:t>Александру. В </a:t>
            </a:r>
            <a:r>
              <a:rPr lang="ru-RU" sz="1600" dirty="0">
                <a:latin typeface="Times New Roman" panose="02020603050405020304" pitchFamily="18" charset="0"/>
                <a:cs typeface="Times New Roman" panose="02020603050405020304" pitchFamily="18" charset="0"/>
              </a:rPr>
              <a:t>1946 году сыграли свадьбу и зажили простой станичной жизнью. </a:t>
            </a:r>
            <a:r>
              <a:rPr lang="ru-RU" sz="1600" dirty="0" smtClean="0">
                <a:latin typeface="Times New Roman" panose="02020603050405020304" pitchFamily="18" charset="0"/>
                <a:cs typeface="Times New Roman" panose="02020603050405020304" pitchFamily="18" charset="0"/>
              </a:rPr>
              <a:t>Работал он </a:t>
            </a:r>
            <a:r>
              <a:rPr lang="ru-RU" sz="1600" dirty="0">
                <a:latin typeface="Times New Roman" panose="02020603050405020304" pitchFamily="18" charset="0"/>
                <a:cs typeface="Times New Roman" panose="02020603050405020304" pitchFamily="18" charset="0"/>
              </a:rPr>
              <a:t>в </a:t>
            </a:r>
            <a:r>
              <a:rPr lang="ru-RU" sz="1600" dirty="0" err="1">
                <a:latin typeface="Times New Roman" panose="02020603050405020304" pitchFamily="18" charset="0"/>
                <a:cs typeface="Times New Roman" panose="02020603050405020304" pitchFamily="18" charset="0"/>
              </a:rPr>
              <a:t>Ахтарском</a:t>
            </a:r>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совхозе </a:t>
            </a:r>
            <a:r>
              <a:rPr lang="ru-RU" sz="1600" dirty="0">
                <a:latin typeface="Times New Roman" panose="02020603050405020304" pitchFamily="18" charset="0"/>
                <a:cs typeface="Times New Roman" panose="02020603050405020304" pitchFamily="18" charset="0"/>
              </a:rPr>
              <a:t>шофером. Как и все люди послевоенного времени, он поднимал сельское хозяйство и восстанавливал совхоз. </a:t>
            </a:r>
            <a:r>
              <a:rPr lang="ru-RU" sz="1600" dirty="0" smtClean="0">
                <a:latin typeface="Times New Roman" panose="02020603050405020304" pitchFamily="18" charset="0"/>
                <a:cs typeface="Times New Roman" panose="02020603050405020304" pitchFamily="18" charset="0"/>
              </a:rPr>
              <a:t>Петр Васильевич </a:t>
            </a:r>
            <a:r>
              <a:rPr lang="ru-RU" sz="1600" dirty="0">
                <a:latin typeface="Times New Roman" panose="02020603050405020304" pitchFamily="18" charset="0"/>
                <a:cs typeface="Times New Roman" panose="02020603050405020304" pitchFamily="18" charset="0"/>
              </a:rPr>
              <a:t>не любил рассказывать о трудностях, которые перенес в годы </a:t>
            </a:r>
            <a:r>
              <a:rPr lang="ru-RU" sz="1600" dirty="0" smtClean="0">
                <a:latin typeface="Times New Roman" panose="02020603050405020304" pitchFamily="18" charset="0"/>
                <a:cs typeface="Times New Roman" panose="02020603050405020304" pitchFamily="18" charset="0"/>
              </a:rPr>
              <a:t>ВОВ. Он </a:t>
            </a:r>
            <a:r>
              <a:rPr lang="ru-RU" sz="1600" dirty="0">
                <a:latin typeface="Times New Roman" panose="02020603050405020304" pitchFamily="18" charset="0"/>
                <a:cs typeface="Times New Roman" panose="02020603050405020304" pitchFamily="18" charset="0"/>
              </a:rPr>
              <a:t>всегда оставался человеком с добрым сердцем и веселым нравом. Умер он в 82 года в 2006 году</a:t>
            </a:r>
            <a:r>
              <a:rPr lang="ru-RU" sz="1600" dirty="0" smtClean="0">
                <a:latin typeface="Times New Roman" panose="02020603050405020304" pitchFamily="18" charset="0"/>
                <a:cs typeface="Times New Roman" panose="02020603050405020304" pitchFamily="18" charset="0"/>
              </a:rPr>
              <a:t>.                                                                  Правнук </a:t>
            </a:r>
            <a:r>
              <a:rPr lang="ru-RU" sz="1600" dirty="0" err="1">
                <a:latin typeface="Times New Roman" panose="02020603050405020304" pitchFamily="18" charset="0"/>
                <a:cs typeface="Times New Roman" panose="02020603050405020304" pitchFamily="18" charset="0"/>
              </a:rPr>
              <a:t>Р</a:t>
            </a:r>
            <a:r>
              <a:rPr lang="ru-RU" sz="1600" dirty="0" err="1" smtClean="0">
                <a:latin typeface="Times New Roman" panose="02020603050405020304" pitchFamily="18" charset="0"/>
                <a:cs typeface="Times New Roman" panose="02020603050405020304" pitchFamily="18" charset="0"/>
              </a:rPr>
              <a:t>адыгин</a:t>
            </a:r>
            <a:r>
              <a:rPr lang="ru-RU" sz="1600" dirty="0" smtClean="0">
                <a:latin typeface="Times New Roman" panose="02020603050405020304" pitchFamily="18" charset="0"/>
                <a:cs typeface="Times New Roman" panose="02020603050405020304" pitchFamily="18" charset="0"/>
              </a:rPr>
              <a:t> Кирилл</a:t>
            </a:r>
            <a:endParaRPr lang="ru-RU" sz="1600" dirty="0">
              <a:latin typeface="Times New Roman" panose="02020603050405020304" pitchFamily="18" charset="0"/>
              <a:cs typeface="Times New Roman" panose="02020603050405020304" pitchFamily="18" charset="0"/>
            </a:endParaRPr>
          </a:p>
          <a:p>
            <a:pPr indent="449580" algn="just">
              <a:lnSpc>
                <a:spcPct val="115000"/>
              </a:lnSpc>
              <a:spcAft>
                <a:spcPts val="1000"/>
              </a:spcAft>
            </a:pP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Блок-схема: альтернативный процесс 18"/>
          <p:cNvSpPr/>
          <p:nvPr/>
        </p:nvSpPr>
        <p:spPr>
          <a:xfrm>
            <a:off x="3834094" y="1181100"/>
            <a:ext cx="3778013"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Мужественный связист</a:t>
            </a:r>
            <a:endParaRPr lang="ru-RU" dirty="0"/>
          </a:p>
        </p:txBody>
      </p:sp>
      <p:pic>
        <p:nvPicPr>
          <p:cNvPr id="3" name="Рисунок 2"/>
          <p:cNvPicPr>
            <a:picLocks noChangeAspect="1"/>
          </p:cNvPicPr>
          <p:nvPr/>
        </p:nvPicPr>
        <p:blipFill rotWithShape="1">
          <a:blip r:embed="rId4" cstate="print">
            <a:extLst>
              <a:ext uri="{28A0092B-C50C-407E-A947-70E740481C1C}">
                <a14:useLocalDpi xmlns:a14="http://schemas.microsoft.com/office/drawing/2010/main" val="0"/>
              </a:ext>
            </a:extLst>
          </a:blip>
          <a:srcRect l="4503" r="2646" b="3451"/>
          <a:stretch/>
        </p:blipFill>
        <p:spPr>
          <a:xfrm>
            <a:off x="124262" y="1874491"/>
            <a:ext cx="1955177" cy="3528117"/>
          </a:xfrm>
          <a:prstGeom prst="rect">
            <a:avLst/>
          </a:prstGeom>
        </p:spPr>
      </p:pic>
    </p:spTree>
    <p:extLst>
      <p:ext uri="{BB962C8B-B14F-4D97-AF65-F5344CB8AC3E}">
        <p14:creationId xmlns:p14="http://schemas.microsoft.com/office/powerpoint/2010/main" val="34907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4" name="Заголовок 3"/>
          <p:cNvSpPr>
            <a:spLocks noGrp="1"/>
          </p:cNvSpPr>
          <p:nvPr>
            <p:ph type="title"/>
          </p:nvPr>
        </p:nvSpPr>
        <p:spPr>
          <a:xfrm>
            <a:off x="649606" y="75267"/>
            <a:ext cx="8494394" cy="488613"/>
          </a:xfrm>
        </p:spPr>
        <p:txBody>
          <a:bodyPr>
            <a:normAutofit fontScale="90000"/>
          </a:bodyPr>
          <a:lstStyle/>
          <a:p>
            <a:pPr algn="ct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endParaRPr lang="ru-RU" sz="3200" dirty="0"/>
          </a:p>
        </p:txBody>
      </p:sp>
      <p:sp>
        <p:nvSpPr>
          <p:cNvPr id="5" name="Объект 4"/>
          <p:cNvSpPr>
            <a:spLocks noGrp="1"/>
          </p:cNvSpPr>
          <p:nvPr>
            <p:ph sz="half" idx="4294967295"/>
          </p:nvPr>
        </p:nvSpPr>
        <p:spPr>
          <a:xfrm>
            <a:off x="0" y="2956560"/>
            <a:ext cx="9141969" cy="3627120"/>
          </a:xfrm>
        </p:spPr>
        <p:txBody>
          <a:bodyPr>
            <a:normAutofit/>
          </a:bodyPr>
          <a:lstStyle/>
          <a:p>
            <a:endParaRPr lang="ru-RU" sz="2000" dirty="0" smtClean="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endParaRPr lang="ru-RU" sz="2000" dirty="0" smtClean="0">
              <a:latin typeface="Times New Roman" panose="02020603050405020304" pitchFamily="18" charset="0"/>
              <a:cs typeface="Times New Roman" panose="02020603050405020304" pitchFamily="18" charset="0"/>
            </a:endParaRPr>
          </a:p>
          <a:p>
            <a:endParaRPr lang="ru-RU" sz="2000" dirty="0" smtClean="0">
              <a:latin typeface="Times New Roman" panose="02020603050405020304" pitchFamily="18" charset="0"/>
              <a:cs typeface="Times New Roman" panose="02020603050405020304" pitchFamily="18" charset="0"/>
            </a:endParaRPr>
          </a:p>
          <a:p>
            <a:pPr marL="0" indent="0">
              <a:buNone/>
            </a:pP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a:t/>
            </a:r>
            <a:br>
              <a:rPr lang="ru-RU" sz="2000" dirty="0"/>
            </a:br>
            <a:endParaRPr lang="ru-RU" sz="2000" dirty="0">
              <a:latin typeface="Times New Roman" panose="02020603050405020304" pitchFamily="18" charset="0"/>
              <a:cs typeface="Times New Roman" panose="02020603050405020304" pitchFamily="18" charset="0"/>
            </a:endParaRPr>
          </a:p>
        </p:txBody>
      </p:sp>
      <p:pic>
        <p:nvPicPr>
          <p:cNvPr id="1026" name="Picture 2" descr="Бессмертный полк.png"/>
          <p:cNvPicPr>
            <a:picLocks noChangeAspect="1" noChangeArrowheads="1"/>
          </p:cNvPicPr>
          <p:nvPr/>
        </p:nvPicPr>
        <p:blipFill rotWithShape="1">
          <a:blip r:embed="rId3">
            <a:extLst>
              <a:ext uri="{28A0092B-C50C-407E-A947-70E740481C1C}">
                <a14:useLocalDpi xmlns:a14="http://schemas.microsoft.com/office/drawing/2010/main" val="0"/>
              </a:ext>
            </a:extLst>
          </a:blip>
          <a:srcRect l="1" r="-3087" b="-12714"/>
          <a:stretch/>
        </p:blipFill>
        <p:spPr bwMode="auto">
          <a:xfrm>
            <a:off x="31425" y="126960"/>
            <a:ext cx="1967685" cy="627500"/>
          </a:xfrm>
          <a:prstGeom prst="rect">
            <a:avLst/>
          </a:prstGeom>
          <a:noFill/>
          <a:extLst>
            <a:ext uri="{909E8E84-426E-40DD-AFC4-6F175D3DCCD1}">
              <a14:hiddenFill xmlns:a14="http://schemas.microsoft.com/office/drawing/2010/main">
                <a:solidFill>
                  <a:srgbClr val="FFFFFF"/>
                </a:solidFill>
              </a14:hiddenFill>
            </a:ext>
          </a:extLst>
        </p:spPr>
      </p:pic>
      <p:sp>
        <p:nvSpPr>
          <p:cNvPr id="18" name="Прямоугольник 17"/>
          <p:cNvSpPr/>
          <p:nvPr/>
        </p:nvSpPr>
        <p:spPr>
          <a:xfrm>
            <a:off x="2487261" y="-552346"/>
            <a:ext cx="6471681" cy="2423227"/>
          </a:xfrm>
          <a:prstGeom prst="rect">
            <a:avLst/>
          </a:prstGeom>
        </p:spPr>
        <p:txBody>
          <a:bodyPr wrap="square">
            <a:spAutoFit/>
          </a:bodyPr>
          <a:lstStyle/>
          <a:p>
            <a:pPr indent="360680" algn="just">
              <a:lnSpc>
                <a:spcPct val="150000"/>
              </a:lnSpc>
              <a:spcAft>
                <a:spcPts val="1000"/>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2" name="Рисунок 11"/>
          <p:cNvPicPr>
            <a:picLocks noChangeAspect="1"/>
          </p:cNvPicPr>
          <p:nvPr/>
        </p:nvPicPr>
        <p:blipFill rotWithShape="1">
          <a:blip r:embed="rId4" cstate="print">
            <a:extLst>
              <a:ext uri="{28A0092B-C50C-407E-A947-70E740481C1C}">
                <a14:useLocalDpi xmlns:a14="http://schemas.microsoft.com/office/drawing/2010/main" val="0"/>
              </a:ext>
            </a:extLst>
          </a:blip>
          <a:srcRect l="4503" r="2646" b="3451"/>
          <a:stretch/>
        </p:blipFill>
        <p:spPr>
          <a:xfrm>
            <a:off x="649606" y="1242003"/>
            <a:ext cx="1955177" cy="3528117"/>
          </a:xfrm>
          <a:prstGeom prst="rect">
            <a:avLst/>
          </a:prstGeom>
        </p:spPr>
      </p:pic>
      <p:sp>
        <p:nvSpPr>
          <p:cNvPr id="14" name="Блок-схема: альтернативный процесс 13"/>
          <p:cNvSpPr/>
          <p:nvPr/>
        </p:nvSpPr>
        <p:spPr>
          <a:xfrm>
            <a:off x="315974" y="5257663"/>
            <a:ext cx="2529484"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err="1">
                <a:latin typeface="Times New Roman" panose="02020603050405020304" pitchFamily="18" charset="0"/>
                <a:cs typeface="Times New Roman" panose="02020603050405020304" pitchFamily="18" charset="0"/>
              </a:rPr>
              <a:t>Радыгин</a:t>
            </a:r>
            <a:r>
              <a:rPr lang="ru-RU" sz="1200" dirty="0">
                <a:latin typeface="Times New Roman" panose="02020603050405020304" pitchFamily="18" charset="0"/>
                <a:cs typeface="Times New Roman" panose="02020603050405020304" pitchFamily="18" charset="0"/>
              </a:rPr>
              <a:t> Петр </a:t>
            </a:r>
            <a:r>
              <a:rPr lang="ru-RU" sz="1200" dirty="0" smtClean="0">
                <a:latin typeface="Times New Roman" panose="02020603050405020304" pitchFamily="18" charset="0"/>
                <a:cs typeface="Times New Roman" panose="02020603050405020304" pitchFamily="18" charset="0"/>
              </a:rPr>
              <a:t>Васильевич:</a:t>
            </a:r>
          </a:p>
          <a:p>
            <a:pPr algn="ctr"/>
            <a:r>
              <a:rPr lang="ru-RU" sz="1200" dirty="0">
                <a:latin typeface="Times New Roman" panose="02020603050405020304" pitchFamily="18" charset="0"/>
                <a:cs typeface="Times New Roman" panose="02020603050405020304" pitchFamily="18" charset="0"/>
              </a:rPr>
              <a:t>н</a:t>
            </a:r>
            <a:r>
              <a:rPr lang="ru-RU" sz="1200" dirty="0" smtClean="0">
                <a:latin typeface="Times New Roman" panose="02020603050405020304" pitchFamily="18" charset="0"/>
                <a:cs typeface="Times New Roman" panose="02020603050405020304" pitchFamily="18" charset="0"/>
              </a:rPr>
              <a:t>аградной лист, описание подвига.</a:t>
            </a:r>
            <a:endParaRPr lang="ru-RU" sz="12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rotWithShape="1">
          <a:blip r:embed="rId5" cstate="print">
            <a:extLst>
              <a:ext uri="{28A0092B-C50C-407E-A947-70E740481C1C}">
                <a14:useLocalDpi xmlns:a14="http://schemas.microsoft.com/office/drawing/2010/main" val="0"/>
              </a:ext>
            </a:extLst>
          </a:blip>
          <a:srcRect l="6827" t="2889" b="4223"/>
          <a:stretch/>
        </p:blipFill>
        <p:spPr>
          <a:xfrm>
            <a:off x="3836766" y="319573"/>
            <a:ext cx="4977222" cy="6370320"/>
          </a:xfrm>
          <a:prstGeom prst="rect">
            <a:avLst/>
          </a:prstGeom>
        </p:spPr>
      </p:pic>
    </p:spTree>
    <p:extLst>
      <p:ext uri="{BB962C8B-B14F-4D97-AF65-F5344CB8AC3E}">
        <p14:creationId xmlns:p14="http://schemas.microsoft.com/office/powerpoint/2010/main" val="5079867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6" name="Лента лицом вверх 5"/>
          <p:cNvSpPr/>
          <p:nvPr/>
        </p:nvSpPr>
        <p:spPr>
          <a:xfrm>
            <a:off x="0" y="152400"/>
            <a:ext cx="9144000" cy="876300"/>
          </a:xfrm>
          <a:prstGeom prst="ribbon2">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a:xfrm>
            <a:off x="649606" y="152399"/>
            <a:ext cx="8494394" cy="571501"/>
          </a:xfrm>
        </p:spPr>
        <p:txBody>
          <a:bodyPr>
            <a:normAutofit fontScale="90000"/>
          </a:bodyPr>
          <a:lstStyle/>
          <a:p>
            <a:pPr algn="ct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Бессмертный </a:t>
            </a:r>
            <a:r>
              <a:rPr lang="ru-RU" sz="3200" b="1" dirty="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полк хутора Свободного</a:t>
            </a:r>
            <a:endParaRPr lang="ru-RU" sz="3200" dirty="0"/>
          </a:p>
        </p:txBody>
      </p:sp>
      <p:sp>
        <p:nvSpPr>
          <p:cNvPr id="5" name="Объект 4"/>
          <p:cNvSpPr>
            <a:spLocks noGrp="1"/>
          </p:cNvSpPr>
          <p:nvPr>
            <p:ph sz="half" idx="4294967295"/>
          </p:nvPr>
        </p:nvSpPr>
        <p:spPr>
          <a:xfrm>
            <a:off x="0" y="2956560"/>
            <a:ext cx="9141969" cy="3627120"/>
          </a:xfrm>
        </p:spPr>
        <p:txBody>
          <a:bodyPr>
            <a:normAutofit/>
          </a:bodyPr>
          <a:lstStyle/>
          <a:p>
            <a:endParaRPr lang="ru-RU" sz="2000" dirty="0" smtClean="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pPr marL="0" indent="0">
              <a:buNone/>
            </a:pP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a:t/>
            </a:r>
            <a:br>
              <a:rPr lang="ru-RU" sz="2000" dirty="0"/>
            </a:br>
            <a:endParaRPr lang="ru-RU" sz="2000" dirty="0">
              <a:latin typeface="Times New Roman" panose="02020603050405020304" pitchFamily="18" charset="0"/>
              <a:cs typeface="Times New Roman" panose="02020603050405020304" pitchFamily="18" charset="0"/>
            </a:endParaRPr>
          </a:p>
        </p:txBody>
      </p:sp>
      <p:pic>
        <p:nvPicPr>
          <p:cNvPr id="1026" name="Picture 2" descr="Бессмертный полк.png"/>
          <p:cNvPicPr>
            <a:picLocks noChangeAspect="1" noChangeArrowheads="1"/>
          </p:cNvPicPr>
          <p:nvPr/>
        </p:nvPicPr>
        <p:blipFill rotWithShape="1">
          <a:blip r:embed="rId4">
            <a:extLst>
              <a:ext uri="{28A0092B-C50C-407E-A947-70E740481C1C}">
                <a14:useLocalDpi xmlns:a14="http://schemas.microsoft.com/office/drawing/2010/main" val="0"/>
              </a:ext>
            </a:extLst>
          </a:blip>
          <a:srcRect r="65896" b="-5782"/>
          <a:stretch/>
        </p:blipFill>
        <p:spPr bwMode="auto">
          <a:xfrm>
            <a:off x="1021079" y="249316"/>
            <a:ext cx="818607" cy="740569"/>
          </a:xfrm>
          <a:prstGeom prst="rect">
            <a:avLst/>
          </a:prstGeom>
          <a:noFill/>
          <a:extLst>
            <a:ext uri="{909E8E84-426E-40DD-AFC4-6F175D3DCCD1}">
              <a14:hiddenFill xmlns:a14="http://schemas.microsoft.com/office/drawing/2010/main">
                <a:solidFill>
                  <a:srgbClr val="FFFFFF"/>
                </a:solidFill>
              </a14:hiddenFill>
            </a:ext>
          </a:extLst>
        </p:spPr>
      </p:pic>
      <p:sp>
        <p:nvSpPr>
          <p:cNvPr id="17" name="Блок-схема: альтернативный процесс 16"/>
          <p:cNvSpPr/>
          <p:nvPr/>
        </p:nvSpPr>
        <p:spPr>
          <a:xfrm>
            <a:off x="201900" y="5772630"/>
            <a:ext cx="1851659"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latin typeface="Times New Roman" panose="02020603050405020304" pitchFamily="18" charset="0"/>
                <a:cs typeface="Times New Roman" panose="02020603050405020304" pitchFamily="18" charset="0"/>
              </a:rPr>
              <a:t>Рыбаков Никанор Иванович, 1919 г.р.</a:t>
            </a:r>
            <a:endParaRPr lang="ru-RU" sz="1200" dirty="0">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a:off x="2542657" y="-552346"/>
            <a:ext cx="6418463" cy="6855210"/>
          </a:xfrm>
          <a:prstGeom prst="rect">
            <a:avLst/>
          </a:prstGeom>
        </p:spPr>
        <p:txBody>
          <a:bodyPr wrap="square">
            <a:spAutoFit/>
          </a:bodyPr>
          <a:lstStyle/>
          <a:p>
            <a:pPr indent="360680" algn="just">
              <a:lnSpc>
                <a:spcPct val="150000"/>
              </a:lnSpc>
              <a:spcAft>
                <a:spcPts val="1000"/>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r>
              <a:rPr lang="ru-RU"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400" dirty="0"/>
              <a:t> </a:t>
            </a:r>
            <a:endParaRPr lang="ru-RU" sz="1400" dirty="0" smtClean="0"/>
          </a:p>
          <a:p>
            <a:endParaRPr lang="ru-RU" sz="1400" dirty="0"/>
          </a:p>
          <a:p>
            <a:endParaRPr lang="ru-RU" sz="1600" dirty="0" smtClean="0">
              <a:latin typeface="Times New Roman" panose="02020603050405020304" pitchFamily="18" charset="0"/>
              <a:cs typeface="Times New Roman" panose="02020603050405020304" pitchFamily="18" charset="0"/>
            </a:endParaRPr>
          </a:p>
          <a:p>
            <a:r>
              <a:rPr lang="ru-RU" sz="1600" dirty="0" smtClean="0">
                <a:latin typeface="Times New Roman" panose="02020603050405020304" pitchFamily="18" charset="0"/>
                <a:cs typeface="Times New Roman" panose="02020603050405020304" pitchFamily="18" charset="0"/>
              </a:rPr>
              <a:t>Рыбаков </a:t>
            </a:r>
            <a:r>
              <a:rPr lang="ru-RU" sz="1600" dirty="0">
                <a:latin typeface="Times New Roman" panose="02020603050405020304" pitchFamily="18" charset="0"/>
                <a:cs typeface="Times New Roman" panose="02020603050405020304" pitchFamily="18" charset="0"/>
              </a:rPr>
              <a:t>Никанор Иванович родился 25 мая 1919 года в селе Воскресенском Горьковской области ( сейчас Нижегородская область).Он прошел войну от первого до последнего дня. Защищал свою Землю, освобождал Варшаву, штурмовал Берлин. За боевые заслуги награжден орденом Отечественной войны, четырьмя орденами Красной Звезды, орденом солдатской Славы третьей степени, многими боевыми медалями. Мой прадедушка был старшиной и механик-водитель танка. В 1947 году он мобилизовался. А в 1948 году перевез свою семью в коммуну "Красный боец" (сейчас хутор имени </a:t>
            </a:r>
            <a:r>
              <a:rPr lang="ru-RU" sz="1600" dirty="0" err="1">
                <a:latin typeface="Times New Roman" panose="02020603050405020304" pitchFamily="18" charset="0"/>
                <a:cs typeface="Times New Roman" panose="02020603050405020304" pitchFamily="18" charset="0"/>
              </a:rPr>
              <a:t>Тамаровского</a:t>
            </a:r>
            <a:r>
              <a:rPr lang="ru-RU" sz="1600" dirty="0">
                <a:latin typeface="Times New Roman" panose="02020603050405020304" pitchFamily="18" charset="0"/>
                <a:cs typeface="Times New Roman" panose="02020603050405020304" pitchFamily="18" charset="0"/>
              </a:rPr>
              <a:t>). Сначала работал завгаром, затем скотником на МТФ. Умер прадедушка 18 декабря 1992 года и похоронен в хуторе имени </a:t>
            </a:r>
            <a:r>
              <a:rPr lang="ru-RU" sz="1600" dirty="0" err="1">
                <a:latin typeface="Times New Roman" panose="02020603050405020304" pitchFamily="18" charset="0"/>
                <a:cs typeface="Times New Roman" panose="02020603050405020304" pitchFamily="18" charset="0"/>
              </a:rPr>
              <a:t>Тамаровского</a:t>
            </a:r>
            <a:r>
              <a:rPr lang="ru-RU" sz="1600" dirty="0" smtClean="0">
                <a:latin typeface="Times New Roman" panose="02020603050405020304" pitchFamily="18" charset="0"/>
                <a:cs typeface="Times New Roman" panose="02020603050405020304" pitchFamily="18" charset="0"/>
              </a:rPr>
              <a:t>.</a:t>
            </a:r>
          </a:p>
          <a:p>
            <a:endParaRPr lang="ru-RU" sz="16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ru-RU" sz="1600" dirty="0" smtClean="0">
                <a:latin typeface="Times New Roman" panose="02020603050405020304" pitchFamily="18" charset="0"/>
                <a:ea typeface="Calibri" panose="020F0502020204030204" pitchFamily="34" charset="0"/>
                <a:cs typeface="Times New Roman" panose="02020603050405020304" pitchFamily="18" charset="0"/>
              </a:rPr>
              <a:t>                                                                    Правнучка </a:t>
            </a:r>
            <a:r>
              <a:rPr lang="ru-RU" sz="1600" dirty="0" err="1" smtClean="0">
                <a:latin typeface="Times New Roman" panose="02020603050405020304" pitchFamily="18" charset="0"/>
                <a:ea typeface="Calibri" panose="020F0502020204030204" pitchFamily="34" charset="0"/>
                <a:cs typeface="Times New Roman" panose="02020603050405020304" pitchFamily="18" charset="0"/>
              </a:rPr>
              <a:t>Самарец</a:t>
            </a:r>
            <a:r>
              <a:rPr lang="ru-RU" sz="1600" dirty="0" smtClean="0">
                <a:latin typeface="Times New Roman" panose="02020603050405020304" pitchFamily="18" charset="0"/>
                <a:ea typeface="Calibri" panose="020F0502020204030204" pitchFamily="34" charset="0"/>
                <a:cs typeface="Times New Roman" panose="02020603050405020304" pitchFamily="18" charset="0"/>
              </a:rPr>
              <a:t> Анна</a:t>
            </a:r>
            <a:endParaRPr lang="ru-RU" sz="16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9" name="Блок-схема: альтернативный процесс 18"/>
          <p:cNvSpPr/>
          <p:nvPr/>
        </p:nvSpPr>
        <p:spPr>
          <a:xfrm>
            <a:off x="3797131" y="1497950"/>
            <a:ext cx="3778013"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Стойкий танкист</a:t>
            </a:r>
            <a:endParaRPr lang="ru-RU" dirty="0"/>
          </a:p>
        </p:txBody>
      </p:sp>
      <p:sp>
        <p:nvSpPr>
          <p:cNvPr id="2" name="Rectangle 2"/>
          <p:cNvSpPr>
            <a:spLocks noChangeArrowheads="1"/>
          </p:cNvSpPr>
          <p:nvPr/>
        </p:nvSpPr>
        <p:spPr bwMode="auto">
          <a:xfrm flipV="1">
            <a:off x="129343" y="-2350291"/>
            <a:ext cx="366778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graphicFrame>
        <p:nvGraphicFramePr>
          <p:cNvPr id="7" name="Объект 6"/>
          <p:cNvGraphicFramePr>
            <a:graphicFrameLocks/>
          </p:cNvGraphicFramePr>
          <p:nvPr>
            <p:extLst>
              <p:ext uri="{D42A27DB-BD31-4B8C-83A1-F6EECF244321}">
                <p14:modId xmlns:p14="http://schemas.microsoft.com/office/powerpoint/2010/main" val="3827584915"/>
              </p:ext>
            </p:extLst>
          </p:nvPr>
        </p:nvGraphicFramePr>
        <p:xfrm>
          <a:off x="129344" y="2084550"/>
          <a:ext cx="2286000" cy="3413760"/>
        </p:xfrm>
        <a:graphic>
          <a:graphicData uri="http://schemas.openxmlformats.org/presentationml/2006/ole">
            <mc:AlternateContent xmlns:mc="http://schemas.openxmlformats.org/markup-compatibility/2006">
              <mc:Choice xmlns:v="urn:schemas-microsoft-com:vml" Requires="v">
                <p:oleObj spid="_x0000_s3088" name="Изображение" r:id="rId5" imgW="0" imgH="0" progId="StaticMetafile">
                  <p:embed/>
                </p:oleObj>
              </mc:Choice>
              <mc:Fallback>
                <p:oleObj name="Изображение" r:id="rId5" imgW="0" imgH="0" progId="StaticMetafile">
                  <p:embed/>
                  <p:pic>
                    <p:nvPicPr>
                      <p:cNvPr id="0" name="rectole000000000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344" y="2084550"/>
                        <a:ext cx="2286000" cy="3413760"/>
                      </a:xfrm>
                      <a:prstGeom prst="rect">
                        <a:avLst/>
                      </a:prstGeom>
                      <a:solidFill>
                        <a:srgbClr val="FFFFFF"/>
                      </a:solidFill>
                      <a:ln>
                        <a:noFill/>
                      </a:ln>
                    </p:spPr>
                  </p:pic>
                </p:oleObj>
              </mc:Fallback>
            </mc:AlternateContent>
          </a:graphicData>
        </a:graphic>
      </p:graphicFrame>
    </p:spTree>
    <p:extLst>
      <p:ext uri="{BB962C8B-B14F-4D97-AF65-F5344CB8AC3E}">
        <p14:creationId xmlns:p14="http://schemas.microsoft.com/office/powerpoint/2010/main" val="36718639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4" name="Заголовок 3"/>
          <p:cNvSpPr>
            <a:spLocks noGrp="1"/>
          </p:cNvSpPr>
          <p:nvPr>
            <p:ph type="title"/>
          </p:nvPr>
        </p:nvSpPr>
        <p:spPr>
          <a:xfrm>
            <a:off x="649606" y="75267"/>
            <a:ext cx="8494394" cy="488613"/>
          </a:xfrm>
        </p:spPr>
        <p:txBody>
          <a:bodyPr>
            <a:normAutofit fontScale="90000"/>
          </a:bodyPr>
          <a:lstStyle/>
          <a:p>
            <a:pPr algn="ct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endParaRPr lang="ru-RU" sz="3200" dirty="0"/>
          </a:p>
        </p:txBody>
      </p:sp>
      <p:sp>
        <p:nvSpPr>
          <p:cNvPr id="5" name="Объект 4"/>
          <p:cNvSpPr>
            <a:spLocks noGrp="1"/>
          </p:cNvSpPr>
          <p:nvPr>
            <p:ph sz="half" idx="4294967295"/>
          </p:nvPr>
        </p:nvSpPr>
        <p:spPr>
          <a:xfrm>
            <a:off x="0" y="2956560"/>
            <a:ext cx="9141969" cy="3627120"/>
          </a:xfrm>
        </p:spPr>
        <p:txBody>
          <a:bodyPr>
            <a:normAutofit/>
          </a:bodyPr>
          <a:lstStyle/>
          <a:p>
            <a:endParaRPr lang="ru-RU" sz="2000" dirty="0" smtClean="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endParaRPr lang="ru-RU" sz="2000" dirty="0" smtClean="0">
              <a:latin typeface="Times New Roman" panose="02020603050405020304" pitchFamily="18" charset="0"/>
              <a:cs typeface="Times New Roman" panose="02020603050405020304" pitchFamily="18" charset="0"/>
            </a:endParaRPr>
          </a:p>
          <a:p>
            <a:endParaRPr lang="ru-RU" sz="2000" dirty="0" smtClean="0">
              <a:latin typeface="Times New Roman" panose="02020603050405020304" pitchFamily="18" charset="0"/>
              <a:cs typeface="Times New Roman" panose="02020603050405020304" pitchFamily="18" charset="0"/>
            </a:endParaRPr>
          </a:p>
          <a:p>
            <a:pPr marL="0" indent="0">
              <a:buNone/>
            </a:pP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a:t/>
            </a:r>
            <a:br>
              <a:rPr lang="ru-RU" sz="2000" dirty="0"/>
            </a:br>
            <a:endParaRPr lang="ru-RU" sz="2000" dirty="0">
              <a:latin typeface="Times New Roman" panose="02020603050405020304" pitchFamily="18" charset="0"/>
              <a:cs typeface="Times New Roman" panose="02020603050405020304" pitchFamily="18" charset="0"/>
            </a:endParaRPr>
          </a:p>
        </p:txBody>
      </p:sp>
      <p:pic>
        <p:nvPicPr>
          <p:cNvPr id="1026" name="Picture 2" descr="Бессмертный полк.png"/>
          <p:cNvPicPr>
            <a:picLocks noChangeAspect="1" noChangeArrowheads="1"/>
          </p:cNvPicPr>
          <p:nvPr/>
        </p:nvPicPr>
        <p:blipFill rotWithShape="1">
          <a:blip r:embed="rId3">
            <a:extLst>
              <a:ext uri="{28A0092B-C50C-407E-A947-70E740481C1C}">
                <a14:useLocalDpi xmlns:a14="http://schemas.microsoft.com/office/drawing/2010/main" val="0"/>
              </a:ext>
            </a:extLst>
          </a:blip>
          <a:srcRect l="1" r="-3087" b="-12714"/>
          <a:stretch/>
        </p:blipFill>
        <p:spPr bwMode="auto">
          <a:xfrm>
            <a:off x="31425" y="126960"/>
            <a:ext cx="1967685" cy="627500"/>
          </a:xfrm>
          <a:prstGeom prst="rect">
            <a:avLst/>
          </a:prstGeom>
          <a:noFill/>
          <a:extLst>
            <a:ext uri="{909E8E84-426E-40DD-AFC4-6F175D3DCCD1}">
              <a14:hiddenFill xmlns:a14="http://schemas.microsoft.com/office/drawing/2010/main">
                <a:solidFill>
                  <a:srgbClr val="FFFFFF"/>
                </a:solidFill>
              </a14:hiddenFill>
            </a:ext>
          </a:extLst>
        </p:spPr>
      </p:pic>
      <p:sp>
        <p:nvSpPr>
          <p:cNvPr id="18" name="Прямоугольник 17"/>
          <p:cNvSpPr/>
          <p:nvPr/>
        </p:nvSpPr>
        <p:spPr>
          <a:xfrm>
            <a:off x="2487261" y="-552346"/>
            <a:ext cx="6471681" cy="2423227"/>
          </a:xfrm>
          <a:prstGeom prst="rect">
            <a:avLst/>
          </a:prstGeom>
        </p:spPr>
        <p:txBody>
          <a:bodyPr wrap="square">
            <a:spAutoFit/>
          </a:bodyPr>
          <a:lstStyle/>
          <a:p>
            <a:pPr indent="360680" algn="just">
              <a:lnSpc>
                <a:spcPct val="150000"/>
              </a:lnSpc>
              <a:spcAft>
                <a:spcPts val="1000"/>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0984" y="754459"/>
            <a:ext cx="4383753" cy="6028273"/>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3183" y="754460"/>
            <a:ext cx="4339911" cy="6039920"/>
          </a:xfrm>
          <a:prstGeom prst="rect">
            <a:avLst/>
          </a:prstGeom>
        </p:spPr>
      </p:pic>
      <p:sp>
        <p:nvSpPr>
          <p:cNvPr id="9" name="Блок-схема: альтернативный процесс 8"/>
          <p:cNvSpPr/>
          <p:nvPr/>
        </p:nvSpPr>
        <p:spPr>
          <a:xfrm>
            <a:off x="3188940" y="75267"/>
            <a:ext cx="3150900"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latin typeface="Times New Roman" panose="02020603050405020304" pitchFamily="18" charset="0"/>
                <a:cs typeface="Times New Roman" panose="02020603050405020304" pitchFamily="18" charset="0"/>
              </a:rPr>
              <a:t>Рыбаков Никанор Иванович: </a:t>
            </a:r>
          </a:p>
          <a:p>
            <a:pPr algn="ctr"/>
            <a:r>
              <a:rPr lang="ru-RU" sz="1200" dirty="0">
                <a:latin typeface="Times New Roman" panose="02020603050405020304" pitchFamily="18" charset="0"/>
                <a:cs typeface="Times New Roman" panose="02020603050405020304" pitchFamily="18" charset="0"/>
              </a:rPr>
              <a:t>н</a:t>
            </a:r>
            <a:r>
              <a:rPr lang="ru-RU" sz="1200" dirty="0" smtClean="0">
                <a:latin typeface="Times New Roman" panose="02020603050405020304" pitchFamily="18" charset="0"/>
                <a:cs typeface="Times New Roman" panose="02020603050405020304" pitchFamily="18" charset="0"/>
              </a:rPr>
              <a:t>аградные листы, описание подвигов.</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078365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6" name="Лента лицом вверх 5"/>
          <p:cNvSpPr/>
          <p:nvPr/>
        </p:nvSpPr>
        <p:spPr>
          <a:xfrm>
            <a:off x="0" y="152400"/>
            <a:ext cx="9144000" cy="876300"/>
          </a:xfrm>
          <a:prstGeom prst="ribbon2">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a:xfrm>
            <a:off x="649606" y="152399"/>
            <a:ext cx="8494394" cy="571501"/>
          </a:xfrm>
        </p:spPr>
        <p:txBody>
          <a:bodyPr>
            <a:normAutofit fontScale="90000"/>
          </a:bodyPr>
          <a:lstStyle/>
          <a:p>
            <a:pPr algn="ct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Бессмертный </a:t>
            </a:r>
            <a:r>
              <a:rPr lang="ru-RU" sz="3200" b="1" dirty="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полк хутора Свободного</a:t>
            </a:r>
            <a:endParaRPr lang="ru-RU" sz="3200" dirty="0"/>
          </a:p>
        </p:txBody>
      </p:sp>
      <p:sp>
        <p:nvSpPr>
          <p:cNvPr id="5" name="Объект 4"/>
          <p:cNvSpPr>
            <a:spLocks noGrp="1"/>
          </p:cNvSpPr>
          <p:nvPr>
            <p:ph sz="half" idx="4294967295"/>
          </p:nvPr>
        </p:nvSpPr>
        <p:spPr>
          <a:xfrm>
            <a:off x="0" y="2956560"/>
            <a:ext cx="9141969" cy="3627120"/>
          </a:xfrm>
        </p:spPr>
        <p:txBody>
          <a:bodyPr>
            <a:normAutofit/>
          </a:bodyPr>
          <a:lstStyle/>
          <a:p>
            <a:endParaRPr lang="ru-RU" sz="2000" dirty="0" smtClean="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pPr marL="0" indent="0">
              <a:buNone/>
            </a:pP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a:t/>
            </a:r>
            <a:br>
              <a:rPr lang="ru-RU" sz="2000" dirty="0"/>
            </a:br>
            <a:endParaRPr lang="ru-RU" sz="2000" dirty="0">
              <a:latin typeface="Times New Roman" panose="02020603050405020304" pitchFamily="18" charset="0"/>
              <a:cs typeface="Times New Roman" panose="02020603050405020304" pitchFamily="18" charset="0"/>
            </a:endParaRPr>
          </a:p>
        </p:txBody>
      </p:sp>
      <p:pic>
        <p:nvPicPr>
          <p:cNvPr id="1026" name="Picture 2" descr="Бессмертный полк.png"/>
          <p:cNvPicPr>
            <a:picLocks noChangeAspect="1" noChangeArrowheads="1"/>
          </p:cNvPicPr>
          <p:nvPr/>
        </p:nvPicPr>
        <p:blipFill rotWithShape="1">
          <a:blip r:embed="rId3">
            <a:extLst>
              <a:ext uri="{28A0092B-C50C-407E-A947-70E740481C1C}">
                <a14:useLocalDpi xmlns:a14="http://schemas.microsoft.com/office/drawing/2010/main" val="0"/>
              </a:ext>
            </a:extLst>
          </a:blip>
          <a:srcRect r="65896" b="-5782"/>
          <a:stretch/>
        </p:blipFill>
        <p:spPr bwMode="auto">
          <a:xfrm>
            <a:off x="1021079" y="249316"/>
            <a:ext cx="818607" cy="740569"/>
          </a:xfrm>
          <a:prstGeom prst="rect">
            <a:avLst/>
          </a:prstGeom>
          <a:noFill/>
          <a:extLst>
            <a:ext uri="{909E8E84-426E-40DD-AFC4-6F175D3DCCD1}">
              <a14:hiddenFill xmlns:a14="http://schemas.microsoft.com/office/drawing/2010/main">
                <a:solidFill>
                  <a:srgbClr val="FFFFFF"/>
                </a:solidFill>
              </a14:hiddenFill>
            </a:ext>
          </a:extLst>
        </p:spPr>
      </p:pic>
      <p:sp>
        <p:nvSpPr>
          <p:cNvPr id="17" name="Блок-схема: альтернативный процесс 16"/>
          <p:cNvSpPr/>
          <p:nvPr/>
        </p:nvSpPr>
        <p:spPr>
          <a:xfrm>
            <a:off x="350390" y="5504097"/>
            <a:ext cx="1851659"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err="1" smtClean="0">
                <a:latin typeface="Times New Roman" panose="02020603050405020304" pitchFamily="18" charset="0"/>
                <a:cs typeface="Times New Roman" panose="02020603050405020304" pitchFamily="18" charset="0"/>
              </a:rPr>
              <a:t>Чернышов</a:t>
            </a:r>
            <a:r>
              <a:rPr lang="ru-RU" sz="1200" dirty="0" smtClean="0">
                <a:latin typeface="Times New Roman" panose="02020603050405020304" pitchFamily="18" charset="0"/>
                <a:cs typeface="Times New Roman" panose="02020603050405020304" pitchFamily="18" charset="0"/>
              </a:rPr>
              <a:t> Виктор Петрович, 1924 г.р.</a:t>
            </a:r>
            <a:endParaRPr lang="ru-RU" sz="1200" dirty="0">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a:off x="2462777" y="2218242"/>
            <a:ext cx="6418463" cy="3898503"/>
          </a:xfrm>
          <a:prstGeom prst="rect">
            <a:avLst/>
          </a:prstGeom>
        </p:spPr>
        <p:txBody>
          <a:bodyPr wrap="square">
            <a:spAutoFit/>
          </a:bodyPr>
          <a:lstStyle/>
          <a:p>
            <a:pPr indent="360680" algn="just">
              <a:lnSpc>
                <a:spcPct val="150000"/>
              </a:lnSpc>
              <a:spcAft>
                <a:spcPts val="1000"/>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sz="1600" dirty="0" smtClean="0">
              <a:latin typeface="Times New Roman" panose="02020603050405020304" pitchFamily="18" charset="0"/>
              <a:cs typeface="Times New Roman" panose="02020603050405020304" pitchFamily="18" charset="0"/>
            </a:endParaRPr>
          </a:p>
          <a:p>
            <a:r>
              <a:rPr lang="ru-RU" sz="2000" dirty="0" err="1" smtClean="0">
                <a:latin typeface="Times New Roman" panose="02020603050405020304" pitchFamily="18" charset="0"/>
                <a:cs typeface="Times New Roman" panose="02020603050405020304" pitchFamily="18" charset="0"/>
              </a:rPr>
              <a:t>Чернышов</a:t>
            </a:r>
            <a:r>
              <a:rPr lang="ru-RU" sz="2000" dirty="0" smtClean="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Виктор Петрович родился в 1924 году на Кубани. Активный участник  военных действий в годы Великой Отечественной войны. Командир взвода разведки стрелкового полка. Прослужил в Армии на различных </a:t>
            </a:r>
            <a:r>
              <a:rPr lang="ru-RU" sz="2000" dirty="0" err="1">
                <a:latin typeface="Times New Roman" panose="02020603050405020304" pitchFamily="18" charset="0"/>
                <a:cs typeface="Times New Roman" panose="02020603050405020304" pitchFamily="18" charset="0"/>
              </a:rPr>
              <a:t>командно</a:t>
            </a:r>
            <a:r>
              <a:rPr lang="ru-RU" sz="2000" dirty="0">
                <a:latin typeface="Times New Roman" panose="02020603050405020304" pitchFamily="18" charset="0"/>
                <a:cs typeface="Times New Roman" panose="02020603050405020304" pitchFamily="18" charset="0"/>
              </a:rPr>
              <a:t> – политических штабных должностях более 40 лет. Уволился из армии в звании полковника. Работал в ЦК ДОСААФ и Министерстве гражданской авиации ещё 20 лет. Участник юбилейных Парадов Победы в 1945, в 1995, в 2005 годах</a:t>
            </a:r>
            <a:r>
              <a:rPr lang="ru-RU" sz="2000" dirty="0" smtClean="0">
                <a:latin typeface="Times New Roman" panose="02020603050405020304" pitchFamily="18" charset="0"/>
                <a:cs typeface="Times New Roman" panose="02020603050405020304" pitchFamily="18" charset="0"/>
              </a:rPr>
              <a:t>.</a:t>
            </a:r>
          </a:p>
          <a:p>
            <a:pPr algn="r"/>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                        </a:t>
            </a:r>
          </a:p>
          <a:p>
            <a:pPr algn="r"/>
            <a:r>
              <a:rPr lang="ru-RU" sz="1600" dirty="0" smtClean="0">
                <a:latin typeface="Times New Roman" panose="02020603050405020304" pitchFamily="18" charset="0"/>
                <a:cs typeface="Times New Roman" panose="02020603050405020304" pitchFamily="18" charset="0"/>
              </a:rPr>
              <a:t> Правнук Бондаренко Александр </a:t>
            </a:r>
            <a:endParaRPr lang="ru-RU" sz="1600" dirty="0">
              <a:latin typeface="Times New Roman" panose="02020603050405020304" pitchFamily="18" charset="0"/>
              <a:cs typeface="Times New Roman" panose="02020603050405020304" pitchFamily="18" charset="0"/>
            </a:endParaRPr>
          </a:p>
        </p:txBody>
      </p:sp>
      <p:sp>
        <p:nvSpPr>
          <p:cNvPr id="19" name="Блок-схема: альтернативный процесс 18"/>
          <p:cNvSpPr/>
          <p:nvPr/>
        </p:nvSpPr>
        <p:spPr>
          <a:xfrm>
            <a:off x="3862881" y="1581046"/>
            <a:ext cx="3778013"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Смелый сержант</a:t>
            </a:r>
            <a:endParaRPr lang="ru-RU" dirty="0"/>
          </a:p>
        </p:txBody>
      </p:sp>
      <p:sp>
        <p:nvSpPr>
          <p:cNvPr id="2" name="Rectangle 2"/>
          <p:cNvSpPr>
            <a:spLocks noChangeArrowheads="1"/>
          </p:cNvSpPr>
          <p:nvPr/>
        </p:nvSpPr>
        <p:spPr bwMode="auto">
          <a:xfrm flipV="1">
            <a:off x="129343" y="-2350291"/>
            <a:ext cx="366778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3339" y="2416899"/>
            <a:ext cx="1965762" cy="2778111"/>
          </a:xfrm>
          <a:prstGeom prst="rect">
            <a:avLst/>
          </a:prstGeom>
        </p:spPr>
      </p:pic>
    </p:spTree>
    <p:extLst>
      <p:ext uri="{BB962C8B-B14F-4D97-AF65-F5344CB8AC3E}">
        <p14:creationId xmlns:p14="http://schemas.microsoft.com/office/powerpoint/2010/main" val="38385621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4" name="Заголовок 3"/>
          <p:cNvSpPr>
            <a:spLocks noGrp="1"/>
          </p:cNvSpPr>
          <p:nvPr>
            <p:ph type="title"/>
          </p:nvPr>
        </p:nvSpPr>
        <p:spPr>
          <a:xfrm>
            <a:off x="649606" y="75267"/>
            <a:ext cx="8494394" cy="488613"/>
          </a:xfrm>
        </p:spPr>
        <p:txBody>
          <a:bodyPr>
            <a:normAutofit fontScale="90000"/>
          </a:bodyPr>
          <a:lstStyle/>
          <a:p>
            <a:pPr algn="ct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endParaRPr lang="ru-RU" sz="3200" dirty="0"/>
          </a:p>
        </p:txBody>
      </p:sp>
      <p:sp>
        <p:nvSpPr>
          <p:cNvPr id="5" name="Объект 4"/>
          <p:cNvSpPr>
            <a:spLocks noGrp="1"/>
          </p:cNvSpPr>
          <p:nvPr>
            <p:ph sz="half" idx="4294967295"/>
          </p:nvPr>
        </p:nvSpPr>
        <p:spPr>
          <a:xfrm>
            <a:off x="0" y="2956560"/>
            <a:ext cx="9141969" cy="3627120"/>
          </a:xfrm>
        </p:spPr>
        <p:txBody>
          <a:bodyPr>
            <a:normAutofit/>
          </a:bodyPr>
          <a:lstStyle/>
          <a:p>
            <a:endParaRPr lang="ru-RU" sz="2000" dirty="0" smtClean="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endParaRPr lang="ru-RU" sz="2000" dirty="0" smtClean="0">
              <a:latin typeface="Times New Roman" panose="02020603050405020304" pitchFamily="18" charset="0"/>
              <a:cs typeface="Times New Roman" panose="02020603050405020304" pitchFamily="18" charset="0"/>
            </a:endParaRPr>
          </a:p>
          <a:p>
            <a:endParaRPr lang="ru-RU" sz="2000" dirty="0" smtClean="0">
              <a:latin typeface="Times New Roman" panose="02020603050405020304" pitchFamily="18" charset="0"/>
              <a:cs typeface="Times New Roman" panose="02020603050405020304" pitchFamily="18" charset="0"/>
            </a:endParaRPr>
          </a:p>
          <a:p>
            <a:pPr marL="0" indent="0">
              <a:buNone/>
            </a:pP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a:t/>
            </a:r>
            <a:br>
              <a:rPr lang="ru-RU" sz="2000" dirty="0"/>
            </a:br>
            <a:endParaRPr lang="ru-RU" sz="2000" dirty="0">
              <a:latin typeface="Times New Roman" panose="02020603050405020304" pitchFamily="18" charset="0"/>
              <a:cs typeface="Times New Roman" panose="02020603050405020304" pitchFamily="18" charset="0"/>
            </a:endParaRPr>
          </a:p>
        </p:txBody>
      </p:sp>
      <p:pic>
        <p:nvPicPr>
          <p:cNvPr id="1026" name="Picture 2" descr="Бессмертный полк.png"/>
          <p:cNvPicPr>
            <a:picLocks noChangeAspect="1" noChangeArrowheads="1"/>
          </p:cNvPicPr>
          <p:nvPr/>
        </p:nvPicPr>
        <p:blipFill rotWithShape="1">
          <a:blip r:embed="rId3">
            <a:extLst>
              <a:ext uri="{28A0092B-C50C-407E-A947-70E740481C1C}">
                <a14:useLocalDpi xmlns:a14="http://schemas.microsoft.com/office/drawing/2010/main" val="0"/>
              </a:ext>
            </a:extLst>
          </a:blip>
          <a:srcRect l="1" r="-3087" b="-12714"/>
          <a:stretch/>
        </p:blipFill>
        <p:spPr bwMode="auto">
          <a:xfrm>
            <a:off x="31425" y="126960"/>
            <a:ext cx="1967685" cy="627500"/>
          </a:xfrm>
          <a:prstGeom prst="rect">
            <a:avLst/>
          </a:prstGeom>
          <a:noFill/>
          <a:extLst>
            <a:ext uri="{909E8E84-426E-40DD-AFC4-6F175D3DCCD1}">
              <a14:hiddenFill xmlns:a14="http://schemas.microsoft.com/office/drawing/2010/main">
                <a:solidFill>
                  <a:srgbClr val="FFFFFF"/>
                </a:solidFill>
              </a14:hiddenFill>
            </a:ext>
          </a:extLst>
        </p:spPr>
      </p:pic>
      <p:sp>
        <p:nvSpPr>
          <p:cNvPr id="18" name="Прямоугольник 17"/>
          <p:cNvSpPr/>
          <p:nvPr/>
        </p:nvSpPr>
        <p:spPr>
          <a:xfrm>
            <a:off x="2487261" y="-552346"/>
            <a:ext cx="6471681" cy="2423227"/>
          </a:xfrm>
          <a:prstGeom prst="rect">
            <a:avLst/>
          </a:prstGeom>
        </p:spPr>
        <p:txBody>
          <a:bodyPr wrap="square">
            <a:spAutoFit/>
          </a:bodyPr>
          <a:lstStyle/>
          <a:p>
            <a:pPr indent="360680" algn="just">
              <a:lnSpc>
                <a:spcPct val="150000"/>
              </a:lnSpc>
              <a:spcAft>
                <a:spcPts val="1000"/>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 name="Рисунок 2"/>
          <p:cNvPicPr>
            <a:picLocks noChangeAspect="1"/>
          </p:cNvPicPr>
          <p:nvPr/>
        </p:nvPicPr>
        <p:blipFill rotWithShape="1">
          <a:blip r:embed="rId4" cstate="print">
            <a:extLst>
              <a:ext uri="{28A0092B-C50C-407E-A947-70E740481C1C}">
                <a14:useLocalDpi xmlns:a14="http://schemas.microsoft.com/office/drawing/2010/main" val="0"/>
              </a:ext>
            </a:extLst>
          </a:blip>
          <a:srcRect l="7480" t="2454" b="7046"/>
          <a:stretch/>
        </p:blipFill>
        <p:spPr>
          <a:xfrm>
            <a:off x="4657741" y="828504"/>
            <a:ext cx="4301201" cy="5861856"/>
          </a:xfrm>
          <a:prstGeom prst="rect">
            <a:avLst/>
          </a:prstGeom>
        </p:spPr>
      </p:pic>
      <p:pic>
        <p:nvPicPr>
          <p:cNvPr id="7" name="Рисунок 6"/>
          <p:cNvPicPr>
            <a:picLocks noChangeAspect="1"/>
          </p:cNvPicPr>
          <p:nvPr/>
        </p:nvPicPr>
        <p:blipFill rotWithShape="1">
          <a:blip r:embed="rId5" cstate="print">
            <a:extLst>
              <a:ext uri="{28A0092B-C50C-407E-A947-70E740481C1C}">
                <a14:useLocalDpi xmlns:a14="http://schemas.microsoft.com/office/drawing/2010/main" val="0"/>
              </a:ext>
            </a:extLst>
          </a:blip>
          <a:srcRect l="8132" t="4161" b="8807"/>
          <a:stretch/>
        </p:blipFill>
        <p:spPr>
          <a:xfrm>
            <a:off x="163972" y="828504"/>
            <a:ext cx="4331828" cy="5861856"/>
          </a:xfrm>
          <a:prstGeom prst="rect">
            <a:avLst/>
          </a:prstGeom>
        </p:spPr>
      </p:pic>
      <p:sp>
        <p:nvSpPr>
          <p:cNvPr id="9" name="Блок-схема: альтернативный процесс 8"/>
          <p:cNvSpPr/>
          <p:nvPr/>
        </p:nvSpPr>
        <p:spPr>
          <a:xfrm>
            <a:off x="2910935" y="141812"/>
            <a:ext cx="3276505"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err="1" smtClean="0">
                <a:latin typeface="Times New Roman" panose="02020603050405020304" pitchFamily="18" charset="0"/>
                <a:cs typeface="Times New Roman" panose="02020603050405020304" pitchFamily="18" charset="0"/>
              </a:rPr>
              <a:t>Чернышов</a:t>
            </a:r>
            <a:r>
              <a:rPr lang="ru-RU" sz="1200" dirty="0" smtClean="0">
                <a:latin typeface="Times New Roman" panose="02020603050405020304" pitchFamily="18" charset="0"/>
                <a:cs typeface="Times New Roman" panose="02020603050405020304" pitchFamily="18" charset="0"/>
              </a:rPr>
              <a:t> Виктор Петрович:</a:t>
            </a:r>
          </a:p>
          <a:p>
            <a:pPr algn="ctr"/>
            <a:r>
              <a:rPr lang="ru-RU" sz="1200" dirty="0">
                <a:latin typeface="Times New Roman" panose="02020603050405020304" pitchFamily="18" charset="0"/>
                <a:cs typeface="Times New Roman" panose="02020603050405020304" pitchFamily="18" charset="0"/>
              </a:rPr>
              <a:t>н</a:t>
            </a:r>
            <a:r>
              <a:rPr lang="ru-RU" sz="1200" dirty="0" smtClean="0">
                <a:latin typeface="Times New Roman" panose="02020603050405020304" pitchFamily="18" charset="0"/>
                <a:cs typeface="Times New Roman" panose="02020603050405020304" pitchFamily="18" charset="0"/>
              </a:rPr>
              <a:t>аградные листы, описание подвигов.</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47246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900igr.net/up/datai/251776/0008-006-.png"/>
          <p:cNvPicPr>
            <a:picLocks noChangeAspect="1" noChangeArrowheads="1"/>
          </p:cNvPicPr>
          <p:nvPr/>
        </p:nvPicPr>
        <p:blipFill rotWithShape="1">
          <a:blip r:embed="rId2">
            <a:extLst>
              <a:ext uri="{28A0092B-C50C-407E-A947-70E740481C1C}">
                <a14:useLocalDpi xmlns:a14="http://schemas.microsoft.com/office/drawing/2010/main" val="0"/>
              </a:ext>
            </a:extLst>
          </a:blip>
          <a:srcRect r="9167"/>
          <a:stretch/>
        </p:blipFill>
        <p:spPr bwMode="auto">
          <a:xfrm>
            <a:off x="24829" y="87484"/>
            <a:ext cx="9094342" cy="6770516"/>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0" y="1598798"/>
            <a:ext cx="3515932" cy="5259201"/>
          </a:xfrm>
        </p:spPr>
        <p:txBody>
          <a:bodyPr>
            <a:normAutofit/>
          </a:bodyPr>
          <a:lstStyle/>
          <a:p>
            <a:pPr algn="just"/>
            <a:r>
              <a:rPr lang="ru-RU" sz="1800" dirty="0" smtClean="0">
                <a:latin typeface="Century" panose="02040604050505020304" pitchFamily="18" charset="0"/>
                <a:cs typeface="Times New Roman" panose="02020603050405020304" pitchFamily="18" charset="0"/>
              </a:rPr>
              <a:t>Памятью жив человек! Через 78 лет после окончания Великой Отечественной войны мы не должны забывать о том, сколько пережили наши соотечественники. И мы обязаны не только 9 Мая вспоминать о тех, кто дал нам жизнь, мы должны всегда знать о том, что защитники Отчизны были, есть и останутся в наших сердцах.  </a:t>
            </a:r>
            <a:endParaRPr lang="ru-RU" sz="1800" dirty="0">
              <a:latin typeface="Century" panose="02040604050505020304" pitchFamily="18" charset="0"/>
              <a:cs typeface="Times New Roman" panose="02020603050405020304" pitchFamily="18" charset="0"/>
            </a:endParaRPr>
          </a:p>
        </p:txBody>
      </p:sp>
      <p:sp>
        <p:nvSpPr>
          <p:cNvPr id="5" name="Лента лицом вверх 4"/>
          <p:cNvSpPr/>
          <p:nvPr/>
        </p:nvSpPr>
        <p:spPr>
          <a:xfrm>
            <a:off x="0" y="152400"/>
            <a:ext cx="9144000" cy="876300"/>
          </a:xfrm>
          <a:prstGeom prst="ribbon2">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rgbClr val="FF0000"/>
                </a:solidFill>
                <a:latin typeface="Times New Roman" panose="02020603050405020304" pitchFamily="18" charset="0"/>
                <a:cs typeface="Times New Roman" panose="02020603050405020304" pitchFamily="18" charset="0"/>
              </a:rPr>
              <a:t>Бессмертный полк хутора Свободного</a:t>
            </a:r>
            <a:endParaRPr lang="ru-RU" sz="2800" b="1" dirty="0">
              <a:solidFill>
                <a:srgbClr val="FF0000"/>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6051884" y="1642759"/>
            <a:ext cx="3092116" cy="3831818"/>
          </a:xfrm>
          <a:prstGeom prst="rect">
            <a:avLst/>
          </a:prstGeom>
        </p:spPr>
        <p:txBody>
          <a:bodyPr wrap="square">
            <a:spAutoFit/>
          </a:bodyPr>
          <a:lstStyle/>
          <a:p>
            <a:pPr marL="228600" lvl="0" indent="-228600" algn="just">
              <a:lnSpc>
                <a:spcPct val="90000"/>
              </a:lnSpc>
              <a:spcBef>
                <a:spcPts val="1000"/>
              </a:spcBef>
              <a:buFont typeface="Arial" panose="020B0604020202020204" pitchFamily="34" charset="0"/>
              <a:buChar char="•"/>
            </a:pPr>
            <a:r>
              <a:rPr lang="ru-RU" dirty="0">
                <a:solidFill>
                  <a:prstClr val="black"/>
                </a:solidFill>
                <a:latin typeface="Century" panose="02040604050505020304" pitchFamily="18" charset="0"/>
                <a:cs typeface="Times New Roman" panose="02020603050405020304" pitchFamily="18" charset="0"/>
              </a:rPr>
              <a:t>Нам нельзя забывать о людях, что отдали за нас свои жизни. Наши родители смогли передать нам память о </a:t>
            </a:r>
            <a:r>
              <a:rPr lang="ru-RU" dirty="0" smtClean="0">
                <a:solidFill>
                  <a:prstClr val="black"/>
                </a:solidFill>
                <a:latin typeface="Century" panose="02040604050505020304" pitchFamily="18" charset="0"/>
                <a:cs typeface="Times New Roman" panose="02020603050405020304" pitchFamily="18" charset="0"/>
              </a:rPr>
              <a:t>Великой Отечественной</a:t>
            </a:r>
            <a:r>
              <a:rPr lang="ru-RU" dirty="0">
                <a:solidFill>
                  <a:prstClr val="black"/>
                </a:solidFill>
                <a:latin typeface="Century" panose="02040604050505020304" pitchFamily="18" charset="0"/>
                <a:cs typeface="Times New Roman" panose="02020603050405020304" pitchFamily="18" charset="0"/>
              </a:rPr>
              <a:t>, а мы должны передать ее </a:t>
            </a:r>
            <a:r>
              <a:rPr lang="ru-RU" dirty="0" smtClean="0">
                <a:solidFill>
                  <a:prstClr val="black"/>
                </a:solidFill>
                <a:latin typeface="Century" panose="02040604050505020304" pitchFamily="18" charset="0"/>
                <a:cs typeface="Times New Roman" panose="02020603050405020304" pitchFamily="18" charset="0"/>
              </a:rPr>
              <a:t>следующим поколениям</a:t>
            </a:r>
            <a:r>
              <a:rPr lang="ru-RU" dirty="0">
                <a:solidFill>
                  <a:prstClr val="black"/>
                </a:solidFill>
                <a:latin typeface="Century" panose="02040604050505020304" pitchFamily="18" charset="0"/>
                <a:cs typeface="Times New Roman" panose="02020603050405020304" pitchFamily="18" charset="0"/>
              </a:rPr>
              <a:t>. Это наша история, наше прошлое. А без прошлого, как известно, не бывает настоящего, а без настоящего - будущего... </a:t>
            </a:r>
          </a:p>
        </p:txBody>
      </p:sp>
    </p:spTree>
    <p:extLst>
      <p:ext uri="{BB962C8B-B14F-4D97-AF65-F5344CB8AC3E}">
        <p14:creationId xmlns:p14="http://schemas.microsoft.com/office/powerpoint/2010/main" val="38543929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7" name="Прямоугольная выноска 6"/>
          <p:cNvSpPr/>
          <p:nvPr/>
        </p:nvSpPr>
        <p:spPr>
          <a:xfrm>
            <a:off x="2153654" y="1181100"/>
            <a:ext cx="6895098" cy="1805940"/>
          </a:xfrm>
          <a:prstGeom prst="wedgeRectCallout">
            <a:avLst/>
          </a:prstGeom>
          <a:solidFill>
            <a:srgbClr val="7CBB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Лента лицом вверх 5"/>
          <p:cNvSpPr/>
          <p:nvPr/>
        </p:nvSpPr>
        <p:spPr>
          <a:xfrm>
            <a:off x="0" y="152400"/>
            <a:ext cx="9144000" cy="876300"/>
          </a:xfrm>
          <a:prstGeom prst="ribbon2">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a:xfrm>
            <a:off x="323787" y="74296"/>
            <a:ext cx="8494394" cy="636270"/>
          </a:xfrm>
        </p:spPr>
        <p:txBody>
          <a:bodyPr>
            <a:normAutofit fontScale="90000"/>
          </a:bodyPr>
          <a:lstStyle/>
          <a:p>
            <a:pPr algn="ct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ru-RU" sz="2200" b="1" dirty="0" smtClean="0">
                <a:ln w="0">
                  <a:noFill/>
                </a:ln>
                <a:latin typeface="Times New Roman" panose="02020603050405020304" pitchFamily="18" charset="0"/>
                <a:cs typeface="Times New Roman" panose="02020603050405020304" pitchFamily="18" charset="0"/>
              </a:rPr>
              <a:t>Бессмертный </a:t>
            </a:r>
            <a:r>
              <a:rPr lang="ru-RU" sz="2200" b="1" dirty="0">
                <a:ln w="0">
                  <a:noFill/>
                </a:ln>
                <a:latin typeface="Times New Roman" panose="02020603050405020304" pitchFamily="18" charset="0"/>
                <a:cs typeface="Times New Roman" panose="02020603050405020304" pitchFamily="18" charset="0"/>
              </a:rPr>
              <a:t>полк хутора Свободного</a:t>
            </a:r>
            <a:endParaRPr lang="ru-RU" sz="2200" b="1" dirty="0"/>
          </a:p>
        </p:txBody>
      </p:sp>
      <p:sp>
        <p:nvSpPr>
          <p:cNvPr id="3" name="Объект 2"/>
          <p:cNvSpPr>
            <a:spLocks noGrp="1"/>
          </p:cNvSpPr>
          <p:nvPr>
            <p:ph idx="1"/>
          </p:nvPr>
        </p:nvSpPr>
        <p:spPr>
          <a:xfrm>
            <a:off x="2151623" y="1181101"/>
            <a:ext cx="6897128" cy="1805940"/>
          </a:xfrm>
        </p:spPr>
        <p:txBody>
          <a:bodyPr>
            <a:noAutofit/>
          </a:bodyPr>
          <a:lstStyle/>
          <a:p>
            <a:pPr algn="just"/>
            <a:r>
              <a:rPr lang="ru-RU" sz="1600" b="1" dirty="0"/>
              <a:t>«Бессмертный полк»</a:t>
            </a:r>
            <a:r>
              <a:rPr lang="ru-RU" sz="1600" dirty="0"/>
              <a:t> — международное общественное движение по сохранению личной памяти о поколении Великой Отечественной </a:t>
            </a:r>
            <a:r>
              <a:rPr lang="ru-RU" sz="1600" dirty="0" smtClean="0"/>
              <a:t>войны. </a:t>
            </a:r>
            <a:r>
              <a:rPr lang="ru-RU" sz="1600" dirty="0"/>
              <a:t>Участники движения ежегодно в День Победы проходят колонной по улицам городов с фотографиями своих родственников — ветеранов армии и флота</a:t>
            </a:r>
            <a:r>
              <a:rPr lang="ru-RU" sz="1600" dirty="0" smtClean="0"/>
              <a:t>, </a:t>
            </a:r>
            <a:r>
              <a:rPr lang="ru-RU" sz="1600" dirty="0" err="1" smtClean="0"/>
              <a:t>партизанов</a:t>
            </a:r>
            <a:r>
              <a:rPr lang="ru-RU" sz="1600" dirty="0"/>
              <a:t>, подпольщиков, бойцов Сопротивления, тружеников тыла, узников концлагеря, блокадников, детей </a:t>
            </a:r>
            <a:r>
              <a:rPr lang="ru-RU" sz="1600" dirty="0" smtClean="0"/>
              <a:t>войны,</a:t>
            </a:r>
            <a:r>
              <a:rPr lang="ru-RU" sz="1600" dirty="0"/>
              <a:t> — а также записывают семейные истории о них в Народную летопись на сайте движения «Бессмертный </a:t>
            </a:r>
            <a:r>
              <a:rPr lang="ru-RU" sz="1600" dirty="0" smtClean="0"/>
              <a:t>полк»</a:t>
            </a:r>
          </a:p>
        </p:txBody>
      </p:sp>
      <p:sp>
        <p:nvSpPr>
          <p:cNvPr id="5" name="Объект 4"/>
          <p:cNvSpPr>
            <a:spLocks noGrp="1"/>
          </p:cNvSpPr>
          <p:nvPr>
            <p:ph sz="half" idx="4294967295"/>
          </p:nvPr>
        </p:nvSpPr>
        <p:spPr>
          <a:xfrm>
            <a:off x="-1" y="3429000"/>
            <a:ext cx="9141969" cy="5775960"/>
          </a:xfrm>
        </p:spPr>
        <p:txBody>
          <a:bodyPr>
            <a:normAutofit/>
          </a:bodyPr>
          <a:lstStyle/>
          <a:p>
            <a:pPr marL="0" indent="0" algn="just">
              <a:buNone/>
            </a:pPr>
            <a:r>
              <a:rPr lang="ru-RU" sz="2000" dirty="0" smtClean="0">
                <a:latin typeface="Times New Roman" panose="02020603050405020304" pitchFamily="18" charset="0"/>
                <a:cs typeface="Times New Roman" panose="02020603050405020304" pitchFamily="18" charset="0"/>
              </a:rPr>
              <a:t>Там</a:t>
            </a:r>
            <a:r>
              <a:rPr lang="ru-RU" sz="2000" dirty="0">
                <a:latin typeface="Times New Roman" panose="02020603050405020304" pitchFamily="18" charset="0"/>
                <a:cs typeface="Times New Roman" panose="02020603050405020304" pitchFamily="18" charset="0"/>
              </a:rPr>
              <a:t>, где Приазовские плавни встречаются с бескрайней пашней, в голубом небе парят белокрылые чайки, а в воздухе стоит терпкий соленый запах, расположен </a:t>
            </a:r>
            <a:r>
              <a:rPr lang="ru-RU" sz="2000" dirty="0" smtClean="0">
                <a:latin typeface="Times New Roman" panose="02020603050405020304" pitchFamily="18" charset="0"/>
                <a:cs typeface="Times New Roman" panose="02020603050405020304" pitchFamily="18" charset="0"/>
              </a:rPr>
              <a:t>хутор </a:t>
            </a:r>
            <a:r>
              <a:rPr lang="ru-RU" sz="2000" dirty="0">
                <a:latin typeface="Times New Roman" panose="02020603050405020304" pitchFamily="18" charset="0"/>
                <a:cs typeface="Times New Roman" panose="02020603050405020304" pitchFamily="18" charset="0"/>
              </a:rPr>
              <a:t>Свободный. Он компактный, с широкими «свободными» улицами, со спокойным, даже ленивым течением жизни</a:t>
            </a:r>
            <a:r>
              <a:rPr lang="ru-RU" sz="2000" dirty="0" smtClean="0">
                <a:latin typeface="Times New Roman" panose="02020603050405020304" pitchFamily="18" charset="0"/>
                <a:cs typeface="Times New Roman" panose="02020603050405020304" pitchFamily="18" charset="0"/>
              </a:rPr>
              <a:t>. Это малый уголок Великой России, моя «малая родина». Не смотря на прошедшие 78 лет</a:t>
            </a:r>
            <a:r>
              <a:rPr lang="ru-RU" sz="2000" dirty="0">
                <a:latin typeface="Times New Roman" panose="02020603050405020304" pitchFamily="18" charset="0"/>
                <a:cs typeface="Times New Roman" panose="02020603050405020304" pitchFamily="18" charset="0"/>
              </a:rPr>
              <a:t>,</a:t>
            </a:r>
            <a:r>
              <a:rPr lang="ru-RU" sz="2000" dirty="0" smtClean="0">
                <a:latin typeface="Times New Roman" panose="02020603050405020304" pitchFamily="18" charset="0"/>
                <a:cs typeface="Times New Roman" panose="02020603050405020304" pitchFamily="18" charset="0"/>
              </a:rPr>
              <a:t> память о суровых военных годах, об оккупации Приморско-Ахтарского района жива и поныне. Ведь в </a:t>
            </a:r>
            <a:r>
              <a:rPr lang="ru-RU" sz="2000" dirty="0">
                <a:latin typeface="Times New Roman" panose="02020603050405020304" pitchFamily="18" charset="0"/>
                <a:cs typeface="Times New Roman" panose="02020603050405020304" pitchFamily="18" charset="0"/>
              </a:rPr>
              <a:t>каждом </a:t>
            </a:r>
            <a:r>
              <a:rPr lang="ru-RU" sz="2000" dirty="0" smtClean="0">
                <a:latin typeface="Times New Roman" panose="02020603050405020304" pitchFamily="18" charset="0"/>
                <a:cs typeface="Times New Roman" panose="02020603050405020304" pitchFamily="18" charset="0"/>
              </a:rPr>
              <a:t>доме кто-то </a:t>
            </a:r>
            <a:r>
              <a:rPr lang="ru-RU" sz="2000" dirty="0">
                <a:latin typeface="Times New Roman" panose="02020603050405020304" pitchFamily="18" charset="0"/>
                <a:cs typeface="Times New Roman" panose="02020603050405020304" pitchFamily="18" charset="0"/>
              </a:rPr>
              <a:t>был на </a:t>
            </a:r>
            <a:r>
              <a:rPr lang="ru-RU" sz="2000" dirty="0" smtClean="0">
                <a:latin typeface="Times New Roman" panose="02020603050405020304" pitchFamily="18" charset="0"/>
                <a:cs typeface="Times New Roman" panose="02020603050405020304" pitchFamily="18" charset="0"/>
              </a:rPr>
              <a:t>полях сражений Великой Отечественной войны. То ли </a:t>
            </a:r>
            <a:r>
              <a:rPr lang="ru-RU" sz="2000" dirty="0">
                <a:latin typeface="Times New Roman" panose="02020603050405020304" pitchFamily="18" charset="0"/>
                <a:cs typeface="Times New Roman" panose="02020603050405020304" pitchFamily="18" charset="0"/>
              </a:rPr>
              <a:t>в окопах </a:t>
            </a:r>
            <a:r>
              <a:rPr lang="ru-RU" sz="2000" dirty="0" smtClean="0">
                <a:latin typeface="Times New Roman" panose="02020603050405020304" pitchFamily="18" charset="0"/>
                <a:cs typeface="Times New Roman" panose="02020603050405020304" pitchFamily="18" charset="0"/>
              </a:rPr>
              <a:t>замерзал, то ли </a:t>
            </a:r>
            <a:r>
              <a:rPr lang="ru-RU" sz="2000" dirty="0">
                <a:latin typeface="Times New Roman" panose="02020603050405020304" pitchFamily="18" charset="0"/>
                <a:cs typeface="Times New Roman" panose="02020603050405020304" pitchFamily="18" charset="0"/>
              </a:rPr>
              <a:t>работали в тылу. </a:t>
            </a:r>
            <a:r>
              <a:rPr lang="ru-RU" sz="2000" dirty="0" smtClean="0">
                <a:latin typeface="Times New Roman" panose="02020603050405020304" pitchFamily="18" charset="0"/>
                <a:cs typeface="Times New Roman" panose="02020603050405020304" pitchFamily="18" charset="0"/>
              </a:rPr>
              <a:t> Герои </a:t>
            </a:r>
            <a:r>
              <a:rPr lang="ru-RU" sz="2000" dirty="0">
                <a:latin typeface="Times New Roman" panose="02020603050405020304" pitchFamily="18" charset="0"/>
                <a:cs typeface="Times New Roman" panose="02020603050405020304" pitchFamily="18" charset="0"/>
              </a:rPr>
              <a:t>были не у всех, но память о </a:t>
            </a:r>
            <a:r>
              <a:rPr lang="ru-RU" sz="2000" dirty="0" smtClean="0">
                <a:latin typeface="Times New Roman" panose="02020603050405020304" pitchFamily="18" charset="0"/>
                <a:cs typeface="Times New Roman" panose="02020603050405020304" pitchFamily="18" charset="0"/>
              </a:rPr>
              <a:t>былом </a:t>
            </a:r>
            <a:r>
              <a:rPr lang="ru-RU" sz="2000" dirty="0">
                <a:latin typeface="Times New Roman" panose="02020603050405020304" pitchFamily="18" charset="0"/>
                <a:cs typeface="Times New Roman" panose="02020603050405020304" pitchFamily="18" charset="0"/>
              </a:rPr>
              <a:t>хранится в доме, под стеклом, </a:t>
            </a:r>
            <a:r>
              <a:rPr lang="ru-RU" sz="2000" dirty="0" smtClean="0">
                <a:latin typeface="Times New Roman" panose="02020603050405020304" pitchFamily="18" charset="0"/>
                <a:cs typeface="Times New Roman" panose="02020603050405020304" pitchFamily="18" charset="0"/>
              </a:rPr>
              <a:t>у </a:t>
            </a:r>
            <a:r>
              <a:rPr lang="ru-RU" sz="2000" dirty="0">
                <a:latin typeface="Times New Roman" panose="02020603050405020304" pitchFamily="18" charset="0"/>
                <a:cs typeface="Times New Roman" panose="02020603050405020304" pitchFamily="18" charset="0"/>
              </a:rPr>
              <a:t>каждого из нас</a:t>
            </a:r>
            <a:r>
              <a:rPr lang="ru-RU" sz="2000" dirty="0" smtClean="0">
                <a:latin typeface="Times New Roman" panose="02020603050405020304" pitchFamily="18" charset="0"/>
                <a:cs typeface="Times New Roman" panose="02020603050405020304" pitchFamily="18" charset="0"/>
              </a:rPr>
              <a:t>. Ведь 156 наших хуторян не вернулись с войны…</a:t>
            </a:r>
          </a:p>
          <a:p>
            <a:pPr marL="0" indent="0">
              <a:buNone/>
            </a:pPr>
            <a:r>
              <a:rPr lang="ru-RU" sz="2000" dirty="0"/>
              <a:t/>
            </a:r>
            <a:br>
              <a:rPr lang="ru-RU" sz="2000" dirty="0"/>
            </a:br>
            <a:endParaRPr lang="ru-RU" sz="2000" dirty="0">
              <a:latin typeface="Times New Roman" panose="02020603050405020304" pitchFamily="18" charset="0"/>
              <a:cs typeface="Times New Roman" panose="02020603050405020304" pitchFamily="18" charset="0"/>
            </a:endParaRPr>
          </a:p>
        </p:txBody>
      </p:sp>
      <p:pic>
        <p:nvPicPr>
          <p:cNvPr id="1026" name="Picture 2" descr="Бессмертный полк.png"/>
          <p:cNvPicPr>
            <a:picLocks noChangeAspect="1" noChangeArrowheads="1"/>
          </p:cNvPicPr>
          <p:nvPr/>
        </p:nvPicPr>
        <p:blipFill rotWithShape="1">
          <a:blip r:embed="rId3">
            <a:extLst>
              <a:ext uri="{28A0092B-C50C-407E-A947-70E740481C1C}">
                <a14:useLocalDpi xmlns:a14="http://schemas.microsoft.com/office/drawing/2010/main" val="0"/>
              </a:ext>
            </a:extLst>
          </a:blip>
          <a:srcRect r="64826" b="-5782"/>
          <a:stretch/>
        </p:blipFill>
        <p:spPr bwMode="auto">
          <a:xfrm>
            <a:off x="216782" y="1446890"/>
            <a:ext cx="1722121" cy="15105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57623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900igr.net/up/datai/251776/0008-006-.png"/>
          <p:cNvPicPr>
            <a:picLocks noChangeAspect="1" noChangeArrowheads="1"/>
          </p:cNvPicPr>
          <p:nvPr/>
        </p:nvPicPr>
        <p:blipFill rotWithShape="1">
          <a:blip r:embed="rId2">
            <a:extLst>
              <a:ext uri="{28A0092B-C50C-407E-A947-70E740481C1C}">
                <a14:useLocalDpi xmlns:a14="http://schemas.microsoft.com/office/drawing/2010/main" val="0"/>
              </a:ext>
            </a:extLst>
          </a:blip>
          <a:srcRect r="9167"/>
          <a:stretch/>
        </p:blipFill>
        <p:spPr bwMode="auto">
          <a:xfrm>
            <a:off x="0" y="-45719"/>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628650" y="396240"/>
            <a:ext cx="7886700" cy="5780723"/>
          </a:xfrm>
        </p:spPr>
        <p:txBody>
          <a:bodyPr>
            <a:normAutofit/>
          </a:bodyPr>
          <a:lstStyle/>
          <a:p>
            <a:pPr marL="0" indent="0" algn="ctr">
              <a:buNone/>
            </a:pPr>
            <a:r>
              <a:rPr lang="ru-RU" dirty="0"/>
              <a:t>Использованные материалы</a:t>
            </a:r>
            <a:r>
              <a:rPr lang="ru-RU" dirty="0" smtClean="0"/>
              <a:t>:</a:t>
            </a:r>
          </a:p>
          <a:p>
            <a:pPr marL="514350" indent="-514350">
              <a:buAutoNum type="arabicPeriod"/>
            </a:pPr>
            <a:r>
              <a:rPr lang="ru-RU" dirty="0" smtClean="0"/>
              <a:t>Картинка 251776-6 «Акция Бессмертный полк»</a:t>
            </a:r>
            <a:r>
              <a:rPr lang="en-US" dirty="0"/>
              <a:t> </a:t>
            </a:r>
            <a:r>
              <a:rPr lang="en-US" dirty="0">
                <a:hlinkClick r:id="rId3"/>
              </a:rPr>
              <a:t>http://</a:t>
            </a:r>
            <a:r>
              <a:rPr lang="en-US" dirty="0" smtClean="0">
                <a:hlinkClick r:id="rId3"/>
              </a:rPr>
              <a:t>900igr.net</a:t>
            </a:r>
            <a:endParaRPr lang="ru-RU" dirty="0" smtClean="0"/>
          </a:p>
          <a:p>
            <a:pPr marL="514350" indent="-514350">
              <a:buAutoNum type="arabicPeriod"/>
            </a:pPr>
            <a:r>
              <a:rPr lang="ru-RU" dirty="0" smtClean="0"/>
              <a:t>Фотографии </a:t>
            </a:r>
            <a:r>
              <a:rPr lang="ru-RU" smtClean="0"/>
              <a:t>и воспоминания из </a:t>
            </a:r>
            <a:r>
              <a:rPr lang="ru-RU" dirty="0" smtClean="0"/>
              <a:t>личных архивов семей Винник, </a:t>
            </a:r>
            <a:r>
              <a:rPr lang="ru-RU" dirty="0" err="1" smtClean="0"/>
              <a:t>Турановых</a:t>
            </a:r>
            <a:r>
              <a:rPr lang="ru-RU" dirty="0" smtClean="0"/>
              <a:t>, </a:t>
            </a:r>
            <a:r>
              <a:rPr lang="ru-RU" dirty="0" err="1" smtClean="0"/>
              <a:t>Лавренчук</a:t>
            </a:r>
            <a:r>
              <a:rPr lang="ru-RU" dirty="0" smtClean="0"/>
              <a:t>, Головко, </a:t>
            </a:r>
            <a:r>
              <a:rPr lang="ru-RU" dirty="0" err="1" smtClean="0"/>
              <a:t>Радыгиных</a:t>
            </a:r>
            <a:r>
              <a:rPr lang="ru-RU" dirty="0" smtClean="0"/>
              <a:t>, </a:t>
            </a:r>
            <a:r>
              <a:rPr lang="ru-RU" dirty="0" err="1" smtClean="0"/>
              <a:t>Самарец</a:t>
            </a:r>
            <a:r>
              <a:rPr lang="ru-RU" dirty="0" smtClean="0"/>
              <a:t>, </a:t>
            </a:r>
            <a:r>
              <a:rPr lang="ru-RU" dirty="0" err="1" smtClean="0"/>
              <a:t>Чернышовых</a:t>
            </a:r>
            <a:endParaRPr lang="ru-RU" dirty="0" smtClean="0"/>
          </a:p>
          <a:p>
            <a:pPr marL="514350" indent="-514350">
              <a:buAutoNum type="arabicPeriod"/>
            </a:pPr>
            <a:r>
              <a:rPr lang="ru-RU" dirty="0" smtClean="0"/>
              <a:t>Определение «Акция Бессмертный полк» </a:t>
            </a:r>
            <a:r>
              <a:rPr lang="en-US" dirty="0" smtClean="0">
                <a:hlinkClick r:id="rId4"/>
              </a:rPr>
              <a:t>https</a:t>
            </a:r>
            <a:r>
              <a:rPr lang="en-US" dirty="0">
                <a:hlinkClick r:id="rId4"/>
              </a:rPr>
              <a:t>://ru.wikipedia.org</a:t>
            </a:r>
            <a:r>
              <a:rPr lang="en-US" dirty="0" smtClean="0">
                <a:hlinkClick r:id="rId4"/>
              </a:rPr>
              <a:t>/</a:t>
            </a:r>
            <a:endParaRPr lang="ru-RU" dirty="0" smtClean="0"/>
          </a:p>
          <a:p>
            <a:pPr marL="514350" indent="-514350">
              <a:buAutoNum type="arabicPeriod"/>
            </a:pPr>
            <a:r>
              <a:rPr lang="en-US" dirty="0" smtClean="0">
                <a:hlinkClick r:id="rId5"/>
              </a:rPr>
              <a:t>http</a:t>
            </a:r>
            <a:r>
              <a:rPr lang="en-US" dirty="0">
                <a:hlinkClick r:id="rId5"/>
              </a:rPr>
              <a:t>://</a:t>
            </a:r>
            <a:r>
              <a:rPr lang="en-US" dirty="0" smtClean="0">
                <a:hlinkClick r:id="rId5"/>
              </a:rPr>
              <a:t>podvignaroda.ru</a:t>
            </a:r>
            <a:endParaRPr lang="ru-RU" dirty="0" smtClean="0"/>
          </a:p>
          <a:p>
            <a:pPr marL="514350" indent="-514350">
              <a:buAutoNum type="arabicPeriod"/>
            </a:pPr>
            <a:r>
              <a:rPr lang="en-US" dirty="0"/>
              <a:t>https://pamyat-naroda.ru</a:t>
            </a:r>
            <a:endParaRPr lang="ru-RU" dirty="0"/>
          </a:p>
        </p:txBody>
      </p:sp>
    </p:spTree>
    <p:extLst>
      <p:ext uri="{BB962C8B-B14F-4D97-AF65-F5344CB8AC3E}">
        <p14:creationId xmlns:p14="http://schemas.microsoft.com/office/powerpoint/2010/main" val="16322146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3" name="Объект 2"/>
          <p:cNvSpPr>
            <a:spLocks noGrp="1"/>
          </p:cNvSpPr>
          <p:nvPr>
            <p:ph idx="1"/>
          </p:nvPr>
        </p:nvSpPr>
        <p:spPr>
          <a:xfrm>
            <a:off x="0" y="1223962"/>
            <a:ext cx="9107357" cy="5440073"/>
          </a:xfrm>
        </p:spPr>
        <p:txBody>
          <a:bodyPr>
            <a:normAutofit/>
          </a:bodyPr>
          <a:lstStyle/>
          <a:p>
            <a:pPr marL="0" indent="0">
              <a:buNone/>
            </a:pPr>
            <a:r>
              <a:rPr lang="ru-RU" sz="1600" dirty="0"/>
              <a:t> </a:t>
            </a:r>
            <a:r>
              <a:rPr lang="ru-RU" sz="1600" dirty="0" smtClean="0"/>
              <a:t>    </a:t>
            </a:r>
            <a:r>
              <a:rPr lang="ru-RU" sz="1600" dirty="0" smtClean="0">
                <a:latin typeface="Times New Roman" panose="02020603050405020304" pitchFamily="18" charset="0"/>
                <a:cs typeface="Times New Roman" panose="02020603050405020304" pitchFamily="18" charset="0"/>
              </a:rPr>
              <a:t>Многие дети не знали </a:t>
            </a:r>
            <a:r>
              <a:rPr lang="ru-RU" sz="1600" dirty="0">
                <a:latin typeface="Times New Roman" panose="02020603050405020304" pitchFamily="18" charset="0"/>
                <a:cs typeface="Times New Roman" panose="02020603050405020304" pitchFamily="18" charset="0"/>
              </a:rPr>
              <a:t>своих </a:t>
            </a:r>
            <a:r>
              <a:rPr lang="ru-RU" sz="1600" dirty="0" smtClean="0">
                <a:latin typeface="Times New Roman" panose="02020603050405020304" pitchFamily="18" charset="0"/>
                <a:cs typeface="Times New Roman" panose="02020603050405020304" pitchFamily="18" charset="0"/>
              </a:rPr>
              <a:t>прадедушек</a:t>
            </a:r>
            <a:r>
              <a:rPr lang="ru-RU" sz="1600" dirty="0">
                <a:latin typeface="Times New Roman" panose="02020603050405020304" pitchFamily="18" charset="0"/>
                <a:cs typeface="Times New Roman" panose="02020603050405020304" pitchFamily="18" charset="0"/>
              </a:rPr>
              <a:t>, не </a:t>
            </a:r>
            <a:r>
              <a:rPr lang="ru-RU" sz="1600" dirty="0" smtClean="0">
                <a:latin typeface="Times New Roman" panose="02020603050405020304" pitchFamily="18" charset="0"/>
                <a:cs typeface="Times New Roman" panose="02020603050405020304" pitchFamily="18" charset="0"/>
              </a:rPr>
              <a:t>сидели </a:t>
            </a:r>
            <a:r>
              <a:rPr lang="ru-RU" sz="1600" dirty="0">
                <a:latin typeface="Times New Roman" panose="02020603050405020304" pitchFamily="18" charset="0"/>
                <a:cs typeface="Times New Roman" panose="02020603050405020304" pitchFamily="18" charset="0"/>
              </a:rPr>
              <a:t>у них на </a:t>
            </a:r>
            <a:r>
              <a:rPr lang="ru-RU" sz="1600" dirty="0" smtClean="0">
                <a:latin typeface="Times New Roman" panose="02020603050405020304" pitchFamily="18" charset="0"/>
                <a:cs typeface="Times New Roman" panose="02020603050405020304" pitchFamily="18" charset="0"/>
              </a:rPr>
              <a:t>коленях, не </a:t>
            </a:r>
            <a:r>
              <a:rPr lang="ru-RU" sz="1600" dirty="0">
                <a:latin typeface="Times New Roman" panose="02020603050405020304" pitchFamily="18" charset="0"/>
                <a:cs typeface="Times New Roman" panose="02020603050405020304" pitchFamily="18" charset="0"/>
              </a:rPr>
              <a:t>рассказывали </a:t>
            </a:r>
            <a:r>
              <a:rPr lang="ru-RU" sz="1600" dirty="0" smtClean="0">
                <a:latin typeface="Times New Roman" panose="02020603050405020304" pitchFamily="18" charset="0"/>
                <a:cs typeface="Times New Roman" panose="02020603050405020304" pitchFamily="18" charset="0"/>
              </a:rPr>
              <a:t>сказок</a:t>
            </a:r>
            <a:r>
              <a:rPr lang="ru-RU" sz="1600" dirty="0">
                <a:latin typeface="Times New Roman" panose="02020603050405020304" pitchFamily="18" charset="0"/>
                <a:cs typeface="Times New Roman" panose="02020603050405020304" pitchFamily="18" charset="0"/>
              </a:rPr>
              <a:t>, не ходили </a:t>
            </a:r>
            <a:r>
              <a:rPr lang="ru-RU" sz="1600" dirty="0" smtClean="0">
                <a:latin typeface="Times New Roman" panose="02020603050405020304" pitchFamily="18" charset="0"/>
                <a:cs typeface="Times New Roman" panose="02020603050405020304" pitchFamily="18" charset="0"/>
              </a:rPr>
              <a:t>с ними гулять</a:t>
            </a:r>
            <a:r>
              <a:rPr lang="ru-RU" sz="1600" dirty="0">
                <a:latin typeface="Times New Roman" panose="02020603050405020304" pitchFamily="18" charset="0"/>
                <a:cs typeface="Times New Roman" panose="02020603050405020304" pitchFamily="18" charset="0"/>
              </a:rPr>
              <a:t>, не водили </a:t>
            </a:r>
            <a:r>
              <a:rPr lang="ru-RU" sz="1600" dirty="0" smtClean="0">
                <a:latin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cs typeface="Times New Roman" panose="02020603050405020304" pitchFamily="18" charset="0"/>
              </a:rPr>
              <a:t>цирк. </a:t>
            </a:r>
            <a:r>
              <a:rPr lang="ru-RU" sz="1600" dirty="0" smtClean="0">
                <a:latin typeface="Times New Roman" panose="02020603050405020304" pitchFamily="18" charset="0"/>
                <a:cs typeface="Times New Roman" panose="02020603050405020304" pitchFamily="18" charset="0"/>
              </a:rPr>
              <a:t>Прадедушки и прабабушки многих внуков не дожили </a:t>
            </a:r>
            <a:r>
              <a:rPr lang="ru-RU" sz="1600" dirty="0">
                <a:latin typeface="Times New Roman" panose="02020603050405020304" pitchFamily="18" charset="0"/>
                <a:cs typeface="Times New Roman" panose="02020603050405020304" pitchFamily="18" charset="0"/>
              </a:rPr>
              <a:t>до </a:t>
            </a:r>
            <a:r>
              <a:rPr lang="ru-RU" sz="1600" dirty="0" smtClean="0">
                <a:latin typeface="Times New Roman" panose="02020603050405020304" pitchFamily="18" charset="0"/>
                <a:cs typeface="Times New Roman" panose="02020603050405020304" pitchFamily="18" charset="0"/>
              </a:rPr>
              <a:t>их рождения, а погибли </a:t>
            </a:r>
            <a:r>
              <a:rPr lang="ru-RU" sz="1600" dirty="0">
                <a:latin typeface="Times New Roman" panose="02020603050405020304" pitchFamily="18" charset="0"/>
                <a:cs typeface="Times New Roman" panose="02020603050405020304" pitchFamily="18" charset="0"/>
              </a:rPr>
              <a:t>от фронтовых ран. Их убила война - страшная и беспощадная. </a:t>
            </a:r>
            <a:endParaRPr lang="ru-RU" sz="1600" dirty="0" smtClean="0">
              <a:latin typeface="Times New Roman" panose="02020603050405020304" pitchFamily="18" charset="0"/>
              <a:cs typeface="Times New Roman" panose="02020603050405020304" pitchFamily="18" charset="0"/>
            </a:endParaRPr>
          </a:p>
          <a:p>
            <a:pPr marL="0" indent="0" algn="just">
              <a:buNone/>
            </a:pPr>
            <a:r>
              <a:rPr lang="ru-RU" sz="1600" dirty="0" smtClean="0">
                <a:latin typeface="Times New Roman" panose="02020603050405020304" pitchFamily="18" charset="0"/>
                <a:cs typeface="Times New Roman" panose="02020603050405020304" pitchFamily="18" charset="0"/>
              </a:rPr>
              <a:t>Как </a:t>
            </a:r>
            <a:r>
              <a:rPr lang="ru-RU" sz="1600" dirty="0">
                <a:latin typeface="Times New Roman" panose="02020603050405020304" pitchFamily="18" charset="0"/>
                <a:cs typeface="Times New Roman" panose="02020603050405020304" pitchFamily="18" charset="0"/>
              </a:rPr>
              <a:t>и вся страна</a:t>
            </a:r>
            <a:r>
              <a:rPr lang="ru-RU" sz="1600" dirty="0" smtClean="0">
                <a:latin typeface="Times New Roman" panose="02020603050405020304" pitchFamily="18" charset="0"/>
                <a:cs typeface="Times New Roman" panose="02020603050405020304" pitchFamily="18" charset="0"/>
              </a:rPr>
              <a:t>, дети и взрослые</a:t>
            </a:r>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ежегодно принимает </a:t>
            </a:r>
            <a:r>
              <a:rPr lang="ru-RU" sz="1600" dirty="0">
                <a:latin typeface="Times New Roman" panose="02020603050405020304" pitchFamily="18" charset="0"/>
                <a:cs typeface="Times New Roman" panose="02020603050405020304" pitchFamily="18" charset="0"/>
              </a:rPr>
              <a:t>участие во многих мероприятиях, посвященных </a:t>
            </a:r>
            <a:r>
              <a:rPr lang="ru-RU" sz="1600" dirty="0" smtClean="0">
                <a:latin typeface="Times New Roman" panose="02020603050405020304" pitchFamily="18" charset="0"/>
                <a:cs typeface="Times New Roman" panose="02020603050405020304" pitchFamily="18" charset="0"/>
              </a:rPr>
              <a:t>Победе </a:t>
            </a:r>
            <a:r>
              <a:rPr lang="ru-RU" sz="1600" dirty="0">
                <a:latin typeface="Times New Roman" panose="02020603050405020304" pitchFamily="18" charset="0"/>
                <a:cs typeface="Times New Roman" panose="02020603050405020304" pitchFamily="18" charset="0"/>
              </a:rPr>
              <a:t>в Великой Отечественной войне 1941-1945 годов</a:t>
            </a:r>
            <a:r>
              <a:rPr lang="ru-RU" sz="1600" dirty="0" smtClean="0">
                <a:latin typeface="Times New Roman" panose="02020603050405020304" pitchFamily="18" charset="0"/>
                <a:cs typeface="Times New Roman" panose="02020603050405020304" pitchFamily="18" charset="0"/>
              </a:rPr>
              <a:t>. Для участия во Всероссийской Акции «Бессмертный полк», </a:t>
            </a:r>
            <a:r>
              <a:rPr lang="ru-RU" sz="1600" dirty="0" smtClean="0">
                <a:latin typeface="Times New Roman" panose="02020603050405020304" pitchFamily="18" charset="0"/>
                <a:cs typeface="Times New Roman" panose="02020603050405020304" pitchFamily="18" charset="0"/>
              </a:rPr>
              <a:t>многие готовятся, ищут </a:t>
            </a:r>
            <a:r>
              <a:rPr lang="ru-RU" sz="1600" dirty="0">
                <a:latin typeface="Times New Roman" panose="02020603050405020304" pitchFamily="18" charset="0"/>
                <a:cs typeface="Times New Roman" panose="02020603050405020304" pitchFamily="18" charset="0"/>
              </a:rPr>
              <a:t>фотографии </a:t>
            </a:r>
            <a:r>
              <a:rPr lang="ru-RU" sz="1600" dirty="0" smtClean="0">
                <a:latin typeface="Times New Roman" panose="02020603050405020304" pitchFamily="18" charset="0"/>
                <a:cs typeface="Times New Roman" panose="02020603050405020304" pitchFamily="18" charset="0"/>
              </a:rPr>
              <a:t>своих </a:t>
            </a:r>
            <a:r>
              <a:rPr lang="ru-RU" sz="1600" dirty="0">
                <a:latin typeface="Times New Roman" panose="02020603050405020304" pitchFamily="18" charset="0"/>
                <a:cs typeface="Times New Roman" panose="02020603050405020304" pitchFamily="18" charset="0"/>
              </a:rPr>
              <a:t>родственников, участвовавших в войне, узнавали подробности их нелегких судеб. Многие из нас впервые узнали,  какими героями были их деды и </a:t>
            </a:r>
            <a:r>
              <a:rPr lang="ru-RU" sz="1600" dirty="0" smtClean="0">
                <a:latin typeface="Times New Roman" panose="02020603050405020304" pitchFamily="18" charset="0"/>
                <a:cs typeface="Times New Roman" panose="02020603050405020304" pitchFamily="18" charset="0"/>
              </a:rPr>
              <a:t>прадеды, ищут материалы </a:t>
            </a:r>
            <a:r>
              <a:rPr lang="ru-RU" sz="1600" dirty="0">
                <a:latin typeface="Times New Roman" panose="02020603050405020304" pitchFamily="18" charset="0"/>
                <a:cs typeface="Times New Roman" panose="02020603050405020304" pitchFamily="18" charset="0"/>
              </a:rPr>
              <a:t>в семейных альбомах и архивах, </a:t>
            </a:r>
            <a:r>
              <a:rPr lang="ru-RU" sz="1600" dirty="0" smtClean="0">
                <a:latin typeface="Times New Roman" panose="02020603050405020304" pitchFamily="18" charset="0"/>
                <a:cs typeface="Times New Roman" panose="02020603050405020304" pitchFamily="18" charset="0"/>
              </a:rPr>
              <a:t>созваниваются </a:t>
            </a:r>
            <a:r>
              <a:rPr lang="ru-RU" sz="1600" dirty="0">
                <a:latin typeface="Times New Roman" panose="02020603050405020304" pitchFamily="18" charset="0"/>
                <a:cs typeface="Times New Roman" panose="02020603050405020304" pitchFamily="18" charset="0"/>
              </a:rPr>
              <a:t>с родственниками из других городов, обращались на </a:t>
            </a:r>
            <a:r>
              <a:rPr lang="ru-RU" sz="1600" dirty="0" smtClean="0">
                <a:latin typeface="Times New Roman" panose="02020603050405020304" pitchFamily="18" charset="0"/>
                <a:cs typeface="Times New Roman" panose="02020603050405020304" pitchFamily="18" charset="0"/>
              </a:rPr>
              <a:t>сайт </a:t>
            </a:r>
            <a:r>
              <a:rPr lang="en-US" sz="1600" dirty="0" smtClean="0">
                <a:hlinkClick r:id="rId3"/>
              </a:rPr>
              <a:t>https</a:t>
            </a:r>
            <a:r>
              <a:rPr lang="en-US" sz="1600" dirty="0">
                <a:hlinkClick r:id="rId3"/>
              </a:rPr>
              <a:t>://</a:t>
            </a:r>
            <a:r>
              <a:rPr lang="en-US" sz="1600" dirty="0" smtClean="0">
                <a:hlinkClick r:id="rId3"/>
              </a:rPr>
              <a:t>pamyat-naroda.ru</a:t>
            </a:r>
            <a:r>
              <a:rPr lang="ru-RU" sz="1600" dirty="0" smtClean="0"/>
              <a:t> и </a:t>
            </a:r>
            <a:r>
              <a:rPr lang="en-US" sz="1600" dirty="0">
                <a:hlinkClick r:id="rId4"/>
              </a:rPr>
              <a:t>http://</a:t>
            </a:r>
            <a:r>
              <a:rPr lang="en-US" sz="1600" dirty="0" smtClean="0">
                <a:hlinkClick r:id="rId4"/>
              </a:rPr>
              <a:t>podvignaroda.ru</a:t>
            </a:r>
            <a:r>
              <a:rPr lang="ru-RU" sz="1600" dirty="0" smtClean="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И во время этой подготовки каждый </a:t>
            </a:r>
            <a:r>
              <a:rPr lang="ru-RU" sz="1600" dirty="0" smtClean="0">
                <a:latin typeface="Times New Roman" panose="02020603050405020304" pitchFamily="18" charset="0"/>
                <a:cs typeface="Times New Roman" panose="02020603050405020304" pitchFamily="18" charset="0"/>
              </a:rPr>
              <a:t>чувствует </a:t>
            </a:r>
            <a:r>
              <a:rPr lang="ru-RU" sz="1600" dirty="0">
                <a:latin typeface="Times New Roman" panose="02020603050405020304" pitchFamily="18" charset="0"/>
                <a:cs typeface="Times New Roman" panose="02020603050405020304" pitchFamily="18" charset="0"/>
              </a:rPr>
              <a:t>свою сопричастность к общему делу, еще большую гордость за свою великую Родину и за свой народ</a:t>
            </a:r>
            <a:r>
              <a:rPr lang="ru-RU" sz="1600" dirty="0" smtClean="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Здесь представлены документы из семейных архивов учеников хутора Свободного.  .</a:t>
            </a:r>
            <a:r>
              <a:rPr lang="ru-RU" sz="1600" dirty="0">
                <a:latin typeface="Times New Roman" panose="02020603050405020304" pitchFamily="18" charset="0"/>
                <a:cs typeface="Times New Roman" panose="02020603050405020304" pitchFamily="18" charset="0"/>
              </a:rPr>
              <a:t/>
            </a:r>
            <a:br>
              <a:rPr lang="ru-RU" sz="1600" dirty="0">
                <a:latin typeface="Times New Roman" panose="02020603050405020304" pitchFamily="18" charset="0"/>
                <a:cs typeface="Times New Roman" panose="02020603050405020304" pitchFamily="18" charset="0"/>
              </a:rPr>
            </a:br>
            <a:r>
              <a:rPr lang="ru-RU" dirty="0"/>
              <a:t/>
            </a:r>
            <a:br>
              <a:rPr lang="ru-RU" dirty="0"/>
            </a:br>
            <a:endParaRPr lang="ru-RU" dirty="0"/>
          </a:p>
        </p:txBody>
      </p:sp>
      <p:sp>
        <p:nvSpPr>
          <p:cNvPr id="5" name="Лента лицом вверх 4"/>
          <p:cNvSpPr/>
          <p:nvPr/>
        </p:nvSpPr>
        <p:spPr>
          <a:xfrm>
            <a:off x="-36643" y="152400"/>
            <a:ext cx="9144000" cy="876300"/>
          </a:xfrm>
          <a:prstGeom prst="ribbon2">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1293942" y="347663"/>
            <a:ext cx="6417498" cy="540683"/>
          </a:xfrm>
          <a:prstGeom prst="rect">
            <a:avLst/>
          </a:prstGeom>
        </p:spPr>
        <p:txBody>
          <a:bodyPr wrap="square">
            <a:spAutoFit/>
          </a:bodyPr>
          <a:lstStyle/>
          <a:p>
            <a:pPr algn="ctr"/>
            <a:r>
              <a:rPr lang="ru-RU" sz="2800" b="1" dirty="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Бессмертный полк хутора Свободного</a:t>
            </a:r>
            <a:endParaRPr lang="ru-RU" sz="2800" dirty="0"/>
          </a:p>
        </p:txBody>
      </p:sp>
      <p:pic>
        <p:nvPicPr>
          <p:cNvPr id="7" name="Picture 2" descr="Бессмертный полк.png"/>
          <p:cNvPicPr>
            <a:picLocks noChangeAspect="1" noChangeArrowheads="1"/>
          </p:cNvPicPr>
          <p:nvPr/>
        </p:nvPicPr>
        <p:blipFill rotWithShape="1">
          <a:blip r:embed="rId5">
            <a:extLst>
              <a:ext uri="{28A0092B-C50C-407E-A947-70E740481C1C}">
                <a14:useLocalDpi xmlns:a14="http://schemas.microsoft.com/office/drawing/2010/main" val="0"/>
              </a:ext>
            </a:extLst>
          </a:blip>
          <a:srcRect r="65896" b="-5782"/>
          <a:stretch/>
        </p:blipFill>
        <p:spPr bwMode="auto">
          <a:xfrm>
            <a:off x="2031" y="20222"/>
            <a:ext cx="1330585" cy="1203740"/>
          </a:xfrm>
          <a:prstGeom prst="rect">
            <a:avLst/>
          </a:prstGeom>
          <a:noFill/>
          <a:extLst>
            <a:ext uri="{909E8E84-426E-40DD-AFC4-6F175D3DCCD1}">
              <a14:hiddenFill xmlns:a14="http://schemas.microsoft.com/office/drawing/2010/main">
                <a:solidFill>
                  <a:srgbClr val="FFFFFF"/>
                </a:solidFill>
              </a14:hiddenFill>
            </a:ext>
          </a:extLst>
        </p:spPr>
      </p:pic>
      <p:pic>
        <p:nvPicPr>
          <p:cNvPr id="8" name="Объект 3"/>
          <p:cNvPicPr>
            <a:picLocks noChangeAspect="1"/>
          </p:cNvPicPr>
          <p:nvPr/>
        </p:nvPicPr>
        <p:blipFill rotWithShape="1">
          <a:blip r:embed="rId6" cstate="print">
            <a:extLst>
              <a:ext uri="{28A0092B-C50C-407E-A947-70E740481C1C}">
                <a14:useLocalDpi xmlns:a14="http://schemas.microsoft.com/office/drawing/2010/main" val="0"/>
              </a:ext>
            </a:extLst>
          </a:blip>
          <a:srcRect l="5082" t="7428" r="11124" b="24977"/>
          <a:stretch/>
        </p:blipFill>
        <p:spPr>
          <a:xfrm>
            <a:off x="106680" y="4598657"/>
            <a:ext cx="3413760" cy="206537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9" name="Объект 5"/>
          <p:cNvPicPr>
            <a:picLocks noChangeAspect="1"/>
          </p:cNvPicPr>
          <p:nvPr/>
        </p:nvPicPr>
        <p:blipFill rotWithShape="1">
          <a:blip r:embed="rId7" cstate="print">
            <a:extLst>
              <a:ext uri="{28A0092B-C50C-407E-A947-70E740481C1C}">
                <a14:useLocalDpi xmlns:a14="http://schemas.microsoft.com/office/drawing/2010/main" val="0"/>
              </a:ext>
            </a:extLst>
          </a:blip>
          <a:srcRect t="15133" r="12437" b="16920"/>
          <a:stretch/>
        </p:blipFill>
        <p:spPr>
          <a:xfrm>
            <a:off x="5584268" y="4598657"/>
            <a:ext cx="3328277" cy="206537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0" name="AutoShape 2"/>
          <p:cNvSpPr>
            <a:spLocks noChangeArrowheads="1"/>
          </p:cNvSpPr>
          <p:nvPr/>
        </p:nvSpPr>
        <p:spPr bwMode="auto">
          <a:xfrm>
            <a:off x="2869891" y="5755112"/>
            <a:ext cx="3404217" cy="670604"/>
          </a:xfrm>
          <a:prstGeom prst="ribbon2">
            <a:avLst>
              <a:gd name="adj1" fmla="val 12500"/>
              <a:gd name="adj2" fmla="val 50000"/>
            </a:avLst>
          </a:prstGeom>
          <a:gradFill rotWithShape="0">
            <a:gsLst>
              <a:gs pos="0">
                <a:srgbClr val="D99594"/>
              </a:gs>
              <a:gs pos="50000">
                <a:srgbClr val="F2DBDB"/>
              </a:gs>
              <a:gs pos="100000">
                <a:srgbClr val="D99594"/>
              </a:gs>
            </a:gsLst>
            <a:lin ang="18900000" scaled="1"/>
          </a:gradFill>
          <a:ln w="12700">
            <a:solidFill>
              <a:srgbClr val="D99594"/>
            </a:solidFill>
            <a:round/>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ru-RU" altLang="ru-RU" sz="1000" b="1" dirty="0" smtClean="0">
                <a:latin typeface="Times New Roman" panose="02020603050405020304" pitchFamily="18" charset="0"/>
              </a:rPr>
              <a:t>Акция «Бессмертный полк» на Мемориале Славы</a:t>
            </a:r>
            <a:r>
              <a:rPr kumimoji="0" lang="ru-RU" altLang="ru-RU" sz="1000" b="1" i="0" u="none" strike="noStrike" cap="none" normalizeH="0" baseline="0" dirty="0" smtClean="0">
                <a:ln>
                  <a:noFill/>
                </a:ln>
                <a:solidFill>
                  <a:schemeClr val="tx1"/>
                </a:solidFill>
                <a:effectLst/>
                <a:latin typeface="Times New Roman" panose="02020603050405020304" pitchFamily="18" charset="0"/>
              </a:rPr>
              <a:t> Свободного с/п</a:t>
            </a:r>
            <a:endParaRPr kumimoji="0" lang="ru-RU" altLang="ru-RU" sz="10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3793717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7" name="Прямоугольная выноска 6"/>
          <p:cNvSpPr/>
          <p:nvPr/>
        </p:nvSpPr>
        <p:spPr>
          <a:xfrm>
            <a:off x="4356861" y="1181100"/>
            <a:ext cx="4691889" cy="1470660"/>
          </a:xfrm>
          <a:prstGeom prst="wedgeRectCallout">
            <a:avLst/>
          </a:prstGeom>
          <a:solidFill>
            <a:srgbClr val="7CBB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Лента лицом вверх 5"/>
          <p:cNvSpPr/>
          <p:nvPr/>
        </p:nvSpPr>
        <p:spPr>
          <a:xfrm>
            <a:off x="0" y="152400"/>
            <a:ext cx="9144000" cy="876300"/>
          </a:xfrm>
          <a:prstGeom prst="ribbon2">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a:xfrm>
            <a:off x="647575" y="54064"/>
            <a:ext cx="8494394" cy="636270"/>
          </a:xfrm>
        </p:spPr>
        <p:txBody>
          <a:bodyPr>
            <a:normAutofit fontScale="90000"/>
          </a:bodyPr>
          <a:lstStyle/>
          <a:p>
            <a:pPr algn="ct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Бессмертный </a:t>
            </a:r>
            <a:r>
              <a:rPr lang="ru-RU" sz="3200" b="1" dirty="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полк хутора Свободного</a:t>
            </a:r>
            <a:endParaRPr lang="ru-RU" sz="3200" dirty="0"/>
          </a:p>
        </p:txBody>
      </p:sp>
      <p:sp>
        <p:nvSpPr>
          <p:cNvPr id="3" name="Объект 2"/>
          <p:cNvSpPr>
            <a:spLocks noGrp="1"/>
          </p:cNvSpPr>
          <p:nvPr>
            <p:ph idx="1"/>
          </p:nvPr>
        </p:nvSpPr>
        <p:spPr>
          <a:xfrm>
            <a:off x="4450080" y="1181101"/>
            <a:ext cx="4598671" cy="1470659"/>
          </a:xfrm>
        </p:spPr>
        <p:txBody>
          <a:bodyPr>
            <a:normAutofit fontScale="92500" lnSpcReduction="20000"/>
          </a:bodyPr>
          <a:lstStyle/>
          <a:p>
            <a:pPr marL="0" indent="0">
              <a:buNone/>
            </a:pPr>
            <a:r>
              <a:rPr lang="ru-RU" sz="1400" dirty="0"/>
              <a:t> </a:t>
            </a:r>
            <a:r>
              <a:rPr lang="ru-RU" sz="1400" b="1" dirty="0" smtClean="0">
                <a:latin typeface="Times New Roman" panose="02020603050405020304" pitchFamily="18" charset="0"/>
                <a:cs typeface="Times New Roman" panose="02020603050405020304" pitchFamily="18" charset="0"/>
              </a:rPr>
              <a:t>"</a:t>
            </a:r>
            <a:r>
              <a:rPr lang="ru-RU" sz="1400" b="1" dirty="0">
                <a:latin typeface="Times New Roman" panose="02020603050405020304" pitchFamily="18" charset="0"/>
                <a:cs typeface="Times New Roman" panose="02020603050405020304" pitchFamily="18" charset="0"/>
              </a:rPr>
              <a:t>9 мая на улицы российских и зарубежных </a:t>
            </a:r>
            <a:r>
              <a:rPr lang="ru-RU" sz="1400" b="1" dirty="0" smtClean="0">
                <a:latin typeface="Times New Roman" panose="02020603050405020304" pitchFamily="18" charset="0"/>
                <a:cs typeface="Times New Roman" panose="02020603050405020304" pitchFamily="18" charset="0"/>
              </a:rPr>
              <a:t>городов вновь </a:t>
            </a:r>
            <a:r>
              <a:rPr lang="ru-RU" sz="1400" b="1" dirty="0">
                <a:latin typeface="Times New Roman" panose="02020603050405020304" pitchFamily="18" charset="0"/>
                <a:cs typeface="Times New Roman" panose="02020603050405020304" pitchFamily="18" charset="0"/>
              </a:rPr>
              <a:t>выйдет множество людей, чтобы влиться </a:t>
            </a:r>
            <a:r>
              <a:rPr lang="ru-RU" sz="1400" b="1" dirty="0" smtClean="0">
                <a:latin typeface="Times New Roman" panose="02020603050405020304" pitchFamily="18" charset="0"/>
                <a:cs typeface="Times New Roman" panose="02020603050405020304" pitchFamily="18" charset="0"/>
              </a:rPr>
              <a:t>в ряды «Бессмертного </a:t>
            </a:r>
            <a:r>
              <a:rPr lang="ru-RU" sz="1400" b="1" dirty="0">
                <a:latin typeface="Times New Roman" panose="02020603050405020304" pitchFamily="18" charset="0"/>
                <a:cs typeface="Times New Roman" panose="02020603050405020304" pitchFamily="18" charset="0"/>
              </a:rPr>
              <a:t>полка</a:t>
            </a:r>
            <a:r>
              <a:rPr lang="ru-RU" sz="1400" b="1" dirty="0" smtClean="0">
                <a:latin typeface="Times New Roman" panose="02020603050405020304" pitchFamily="18" charset="0"/>
                <a:cs typeface="Times New Roman" panose="02020603050405020304" pitchFamily="18" charset="0"/>
              </a:rPr>
              <a:t>". Это </a:t>
            </a:r>
            <a:r>
              <a:rPr lang="ru-RU" sz="1400" b="1" dirty="0">
                <a:latin typeface="Times New Roman" panose="02020603050405020304" pitchFamily="18" charset="0"/>
                <a:cs typeface="Times New Roman" panose="02020603050405020304" pitchFamily="18" charset="0"/>
              </a:rPr>
              <a:t>лучшее доказательство </a:t>
            </a:r>
            <a:r>
              <a:rPr lang="ru-RU" sz="1400" b="1" dirty="0" smtClean="0">
                <a:latin typeface="Times New Roman" panose="02020603050405020304" pitchFamily="18" charset="0"/>
                <a:cs typeface="Times New Roman" panose="02020603050405020304" pitchFamily="18" charset="0"/>
              </a:rPr>
              <a:t>гигантского потенциала международного сотрудничества</a:t>
            </a:r>
            <a:r>
              <a:rPr lang="ru-RU" sz="1400" b="1" dirty="0">
                <a:latin typeface="Times New Roman" panose="02020603050405020304" pitchFamily="18" charset="0"/>
                <a:cs typeface="Times New Roman" panose="02020603050405020304" pitchFamily="18" charset="0"/>
              </a:rPr>
              <a:t>, </a:t>
            </a:r>
            <a:r>
              <a:rPr lang="ru-RU" sz="1400" b="1" dirty="0" smtClean="0">
                <a:latin typeface="Times New Roman" panose="02020603050405020304" pitchFamily="18" charset="0"/>
                <a:cs typeface="Times New Roman" panose="02020603050405020304" pitchFamily="18" charset="0"/>
              </a:rPr>
              <a:t>того</a:t>
            </a:r>
            <a:r>
              <a:rPr lang="ru-RU" sz="1400" b="1" dirty="0">
                <a:latin typeface="Times New Roman" panose="02020603050405020304" pitchFamily="18" charset="0"/>
                <a:cs typeface="Times New Roman" panose="02020603050405020304" pitchFamily="18" charset="0"/>
              </a:rPr>
              <a:t>, что приверженность исторической </a:t>
            </a:r>
            <a:r>
              <a:rPr lang="ru-RU" sz="1400" b="1" dirty="0" smtClean="0">
                <a:latin typeface="Times New Roman" panose="02020603050405020304" pitchFamily="18" charset="0"/>
                <a:cs typeface="Times New Roman" panose="02020603050405020304" pitchFamily="18" charset="0"/>
              </a:rPr>
              <a:t>правде, общая </a:t>
            </a:r>
            <a:r>
              <a:rPr lang="ru-RU" sz="1400" b="1" dirty="0">
                <a:latin typeface="Times New Roman" panose="02020603050405020304" pitchFamily="18" charset="0"/>
                <a:cs typeface="Times New Roman" panose="02020603050405020304" pitchFamily="18" charset="0"/>
              </a:rPr>
              <a:t>помять, сближают и объединяют людей</a:t>
            </a:r>
            <a:r>
              <a:rPr lang="ru-RU" sz="1400" b="1" dirty="0" smtClean="0">
                <a:latin typeface="Times New Roman" panose="02020603050405020304" pitchFamily="18" charset="0"/>
                <a:cs typeface="Times New Roman" panose="02020603050405020304" pitchFamily="18" charset="0"/>
              </a:rPr>
              <a:t>, </a:t>
            </a:r>
            <a:r>
              <a:rPr lang="ru-RU" sz="1400" b="1" dirty="0">
                <a:latin typeface="Times New Roman" panose="02020603050405020304" pitchFamily="18" charset="0"/>
                <a:cs typeface="Times New Roman" panose="02020603050405020304" pitchFamily="18" charset="0"/>
              </a:rPr>
              <a:t>укрепляют взаимное доверие, столь </a:t>
            </a:r>
            <a:r>
              <a:rPr lang="ru-RU" sz="1400" b="1" dirty="0" smtClean="0">
                <a:latin typeface="Times New Roman" panose="02020603050405020304" pitchFamily="18" charset="0"/>
                <a:cs typeface="Times New Roman" panose="02020603050405020304" pitchFamily="18" charset="0"/>
              </a:rPr>
              <a:t>необходимое </a:t>
            </a:r>
            <a:r>
              <a:rPr lang="ru-RU" sz="1400" b="1" dirty="0">
                <a:latin typeface="Times New Roman" panose="02020603050405020304" pitchFamily="18" charset="0"/>
                <a:cs typeface="Times New Roman" panose="02020603050405020304" pitchFamily="18" charset="0"/>
              </a:rPr>
              <a:t>Европе, да и всему миру </a:t>
            </a:r>
            <a:r>
              <a:rPr lang="ru-RU" sz="1400" b="1" dirty="0" smtClean="0">
                <a:latin typeface="Times New Roman" panose="02020603050405020304" pitchFamily="18" charset="0"/>
                <a:cs typeface="Times New Roman" panose="02020603050405020304" pitchFamily="18" charset="0"/>
              </a:rPr>
              <a:t>сегодня»                                                                        </a:t>
            </a:r>
          </a:p>
          <a:p>
            <a:pPr marL="0" indent="0">
              <a:buNone/>
            </a:pPr>
            <a:r>
              <a:rPr lang="ru-RU" sz="1400" b="1" dirty="0">
                <a:latin typeface="Times New Roman" panose="02020603050405020304" pitchFamily="18" charset="0"/>
                <a:cs typeface="Times New Roman" panose="02020603050405020304" pitchFamily="18" charset="0"/>
              </a:rPr>
              <a:t> </a:t>
            </a:r>
            <a:r>
              <a:rPr lang="ru-RU" sz="1400" b="1" dirty="0" smtClean="0">
                <a:latin typeface="Times New Roman" panose="02020603050405020304" pitchFamily="18" charset="0"/>
                <a:cs typeface="Times New Roman" panose="02020603050405020304" pitchFamily="18" charset="0"/>
              </a:rPr>
              <a:t>                                                                         /</a:t>
            </a:r>
            <a:r>
              <a:rPr lang="ru-RU" sz="1400" b="1" dirty="0">
                <a:latin typeface="Times New Roman" panose="02020603050405020304" pitchFamily="18" charset="0"/>
                <a:cs typeface="Times New Roman" panose="02020603050405020304" pitchFamily="18" charset="0"/>
              </a:rPr>
              <a:t>В.В. Путин/</a:t>
            </a:r>
            <a:r>
              <a:rPr lang="en-US" sz="1400" b="1" dirty="0" smtClean="0">
                <a:latin typeface="Times New Roman" panose="02020603050405020304" pitchFamily="18" charset="0"/>
                <a:cs typeface="Times New Roman" panose="02020603050405020304" pitchFamily="18" charset="0"/>
              </a:rPr>
              <a:t>/</a:t>
            </a:r>
            <a:endParaRPr lang="ru-RU" sz="1400" b="1" dirty="0">
              <a:latin typeface="Times New Roman" panose="02020603050405020304" pitchFamily="18" charset="0"/>
              <a:cs typeface="Times New Roman" panose="02020603050405020304" pitchFamily="18" charset="0"/>
            </a:endParaRPr>
          </a:p>
        </p:txBody>
      </p:sp>
      <p:sp>
        <p:nvSpPr>
          <p:cNvPr id="5" name="Объект 4"/>
          <p:cNvSpPr>
            <a:spLocks noGrp="1"/>
          </p:cNvSpPr>
          <p:nvPr>
            <p:ph sz="half" idx="4294967295"/>
          </p:nvPr>
        </p:nvSpPr>
        <p:spPr>
          <a:xfrm>
            <a:off x="0" y="2956560"/>
            <a:ext cx="9141969" cy="3627120"/>
          </a:xfrm>
        </p:spPr>
        <p:txBody>
          <a:bodyPr>
            <a:normAutofit/>
          </a:bodyPr>
          <a:lstStyle/>
          <a:p>
            <a:endParaRPr lang="ru-RU" sz="2000" dirty="0" smtClean="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endParaRPr lang="ru-RU" sz="2000" dirty="0" smtClean="0">
              <a:latin typeface="Times New Roman" panose="02020603050405020304" pitchFamily="18" charset="0"/>
              <a:cs typeface="Times New Roman" panose="02020603050405020304" pitchFamily="18" charset="0"/>
            </a:endParaRPr>
          </a:p>
          <a:p>
            <a:endParaRPr lang="ru-RU" sz="2000" dirty="0" smtClean="0">
              <a:latin typeface="Times New Roman" panose="02020603050405020304" pitchFamily="18" charset="0"/>
              <a:cs typeface="Times New Roman" panose="02020603050405020304" pitchFamily="18" charset="0"/>
            </a:endParaRPr>
          </a:p>
          <a:p>
            <a:pPr marL="0" indent="0">
              <a:buNone/>
            </a:pP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a:t/>
            </a:r>
            <a:br>
              <a:rPr lang="ru-RU" sz="2000" dirty="0"/>
            </a:br>
            <a:endParaRPr lang="ru-RU" sz="2000" dirty="0">
              <a:latin typeface="Times New Roman" panose="02020603050405020304" pitchFamily="18" charset="0"/>
              <a:cs typeface="Times New Roman" panose="02020603050405020304" pitchFamily="18" charset="0"/>
            </a:endParaRPr>
          </a:p>
        </p:txBody>
      </p:sp>
      <p:pic>
        <p:nvPicPr>
          <p:cNvPr id="1026" name="Picture 2" descr="Бессмертный полк.png"/>
          <p:cNvPicPr>
            <a:picLocks noChangeAspect="1" noChangeArrowheads="1"/>
          </p:cNvPicPr>
          <p:nvPr/>
        </p:nvPicPr>
        <p:blipFill rotWithShape="1">
          <a:blip r:embed="rId3">
            <a:extLst>
              <a:ext uri="{28A0092B-C50C-407E-A947-70E740481C1C}">
                <a14:useLocalDpi xmlns:a14="http://schemas.microsoft.com/office/drawing/2010/main" val="0"/>
              </a:ext>
            </a:extLst>
          </a:blip>
          <a:srcRect r="65896" b="-5782"/>
          <a:stretch/>
        </p:blipFill>
        <p:spPr bwMode="auto">
          <a:xfrm>
            <a:off x="882534" y="271259"/>
            <a:ext cx="818607" cy="740569"/>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106554" y="1193552"/>
            <a:ext cx="4572000" cy="954107"/>
          </a:xfrm>
          <a:prstGeom prst="rect">
            <a:avLst/>
          </a:prstGeom>
        </p:spPr>
        <p:txBody>
          <a:bodyPr>
            <a:spAutoFit/>
          </a:bodyPr>
          <a:lstStyle/>
          <a:p>
            <a:pPr algn="ctr">
              <a:spcAft>
                <a:spcPts val="0"/>
              </a:spcAft>
            </a:pPr>
            <a:r>
              <a:rPr lang="ru-RU" sz="1400" b="1" u="sng" dirty="0">
                <a:latin typeface="Times New Roman" panose="02020603050405020304" pitchFamily="18" charset="0"/>
                <a:ea typeface="Calibri" panose="020F0502020204030204" pitchFamily="34" charset="0"/>
                <a:cs typeface="Times New Roman" panose="02020603050405020304" pitchFamily="18" charset="0"/>
              </a:rPr>
              <a:t>Мемориал Славы односельчанам, павшим в боях</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ru-RU" sz="1400" b="1" u="sng" dirty="0">
                <a:latin typeface="Times New Roman" panose="02020603050405020304" pitchFamily="18" charset="0"/>
                <a:ea typeface="Calibri" panose="020F0502020204030204" pitchFamily="34" charset="0"/>
                <a:cs typeface="Times New Roman" panose="02020603050405020304" pitchFamily="18" charset="0"/>
              </a:rPr>
              <a:t> в годы Великой Отечественной войны </a:t>
            </a:r>
            <a:endParaRPr lang="ru-RU" sz="1400" b="1" u="sng" dirty="0" smtClean="0">
              <a:latin typeface="Times New Roman" panose="02020603050405020304" pitchFamily="18" charset="0"/>
              <a:ea typeface="Calibri" panose="020F0502020204030204" pitchFamily="34" charset="0"/>
              <a:cs typeface="Times New Roman" panose="02020603050405020304" pitchFamily="18" charset="0"/>
            </a:endParaRPr>
          </a:p>
          <a:p>
            <a:pPr algn="ctr">
              <a:spcAft>
                <a:spcPts val="0"/>
              </a:spcAft>
            </a:pPr>
            <a:r>
              <a:rPr lang="ru-RU" sz="1400" b="1" u="sng" dirty="0" smtClean="0">
                <a:latin typeface="Times New Roman" panose="02020603050405020304" pitchFamily="18" charset="0"/>
                <a:ea typeface="Calibri" panose="020F0502020204030204" pitchFamily="34" charset="0"/>
                <a:cs typeface="Times New Roman" panose="02020603050405020304" pitchFamily="18" charset="0"/>
              </a:rPr>
              <a:t>(</a:t>
            </a:r>
            <a:r>
              <a:rPr lang="ru-RU" sz="1400" b="1" u="sng" dirty="0">
                <a:latin typeface="Times New Roman" panose="02020603050405020304" pitchFamily="18" charset="0"/>
                <a:ea typeface="Calibri" panose="020F0502020204030204" pitchFamily="34" charset="0"/>
                <a:cs typeface="Times New Roman" panose="02020603050405020304" pitchFamily="18" charset="0"/>
              </a:rPr>
              <a:t>хутор Свободный)</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ru-RU" sz="1400" b="1" u="sng" dirty="0">
                <a:latin typeface="Times New Roman" panose="02020603050405020304" pitchFamily="18" charset="0"/>
                <a:ea typeface="Calibri" panose="020F0502020204030204" pitchFamily="34" charset="0"/>
                <a:cs typeface="Times New Roman" panose="02020603050405020304" pitchFamily="18" charset="0"/>
              </a:rPr>
              <a:t>Год возведения – 1975 г., год реконструкции – 2005 г.  </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1" name="Рисунок 10" descr="мемориал"/>
          <p:cNvPicPr/>
          <p:nvPr/>
        </p:nvPicPr>
        <p:blipFill>
          <a:blip r:embed="rId4" cstate="print"/>
          <a:srcRect l="27646" b="31073"/>
          <a:stretch>
            <a:fillRect/>
          </a:stretch>
        </p:blipFill>
        <p:spPr bwMode="auto">
          <a:xfrm>
            <a:off x="228717" y="2160110"/>
            <a:ext cx="3976053" cy="249428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31991" y="2804160"/>
            <a:ext cx="2837689" cy="190881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3" name="Рисунок 12"/>
          <p:cNvPicPr>
            <a:picLocks noChangeAspect="1"/>
          </p:cNvPicPr>
          <p:nvPr/>
        </p:nvPicPr>
        <p:blipFill rotWithShape="1">
          <a:blip r:embed="rId6" cstate="print">
            <a:extLst>
              <a:ext uri="{28A0092B-C50C-407E-A947-70E740481C1C}">
                <a14:useLocalDpi xmlns:a14="http://schemas.microsoft.com/office/drawing/2010/main" val="0"/>
              </a:ext>
            </a:extLst>
          </a:blip>
          <a:srcRect t="13778" r="11333" b="12889"/>
          <a:stretch/>
        </p:blipFill>
        <p:spPr>
          <a:xfrm>
            <a:off x="3077313" y="4865370"/>
            <a:ext cx="2776266" cy="187071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5" name="Рисунок 14" descr="C:\Documents and Settings\admin\Рабочий стол\Мемориал\фото мемориал\IMG_3409.JPG"/>
          <p:cNvPicPr/>
          <p:nvPr/>
        </p:nvPicPr>
        <p:blipFill>
          <a:blip r:embed="rId7" cstate="print"/>
          <a:srcRect/>
          <a:stretch>
            <a:fillRect/>
          </a:stretch>
        </p:blipFill>
        <p:spPr bwMode="auto">
          <a:xfrm>
            <a:off x="6031991" y="4865370"/>
            <a:ext cx="2896870" cy="187071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6" name="Рисунок 15" descr="H:\Степановы\распечатка класс\image.jpg"/>
          <p:cNvPicPr/>
          <p:nvPr/>
        </p:nvPicPr>
        <p:blipFill rotWithShape="1">
          <a:blip r:embed="rId8" cstate="print">
            <a:extLst>
              <a:ext uri="{28A0092B-C50C-407E-A947-70E740481C1C}">
                <a14:useLocalDpi xmlns:a14="http://schemas.microsoft.com/office/drawing/2010/main" val="0"/>
              </a:ext>
            </a:extLst>
          </a:blip>
          <a:srcRect l="27194" t="25048" r="19585" b="11754"/>
          <a:stretch/>
        </p:blipFill>
        <p:spPr bwMode="auto">
          <a:xfrm>
            <a:off x="147117" y="4836115"/>
            <a:ext cx="2785110" cy="192921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14" name="AutoShape 2"/>
          <p:cNvSpPr>
            <a:spLocks noChangeArrowheads="1"/>
          </p:cNvSpPr>
          <p:nvPr/>
        </p:nvSpPr>
        <p:spPr bwMode="auto">
          <a:xfrm>
            <a:off x="3449782" y="4253346"/>
            <a:ext cx="3404217" cy="670604"/>
          </a:xfrm>
          <a:prstGeom prst="ribbon2">
            <a:avLst>
              <a:gd name="adj1" fmla="val 12500"/>
              <a:gd name="adj2" fmla="val 50000"/>
            </a:avLst>
          </a:prstGeom>
          <a:gradFill rotWithShape="0">
            <a:gsLst>
              <a:gs pos="0">
                <a:srgbClr val="D99594"/>
              </a:gs>
              <a:gs pos="50000">
                <a:srgbClr val="F2DBDB"/>
              </a:gs>
              <a:gs pos="100000">
                <a:srgbClr val="D99594"/>
              </a:gs>
            </a:gsLst>
            <a:lin ang="18900000" scaled="1"/>
          </a:gradFill>
          <a:ln w="12700">
            <a:solidFill>
              <a:srgbClr val="D99594"/>
            </a:solidFill>
            <a:round/>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lang="ru-RU" altLang="ru-RU" sz="1000" b="1" dirty="0" smtClean="0">
                <a:latin typeface="Times New Roman" panose="02020603050405020304" pitchFamily="18" charset="0"/>
              </a:rPr>
              <a:t>Мероприятия на Мемориале Славы</a:t>
            </a:r>
            <a:r>
              <a:rPr kumimoji="0" lang="ru-RU" altLang="ru-RU" sz="1000" b="1" i="0" u="none" strike="noStrike" cap="none" normalizeH="0" baseline="0" dirty="0" smtClean="0">
                <a:ln>
                  <a:noFill/>
                </a:ln>
                <a:solidFill>
                  <a:schemeClr val="tx1"/>
                </a:solidFill>
                <a:effectLst/>
                <a:latin typeface="Times New Roman" panose="02020603050405020304" pitchFamily="18" charset="0"/>
              </a:rPr>
              <a:t> Свободного с/п</a:t>
            </a:r>
            <a:endParaRPr kumimoji="0" lang="ru-RU" altLang="ru-RU" sz="10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7561645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6" name="Лента лицом вверх 5"/>
          <p:cNvSpPr/>
          <p:nvPr/>
        </p:nvSpPr>
        <p:spPr>
          <a:xfrm>
            <a:off x="0" y="152400"/>
            <a:ext cx="9144000" cy="876300"/>
          </a:xfrm>
          <a:prstGeom prst="ribbon2">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a:xfrm>
            <a:off x="649606" y="152399"/>
            <a:ext cx="8494394" cy="571501"/>
          </a:xfrm>
        </p:spPr>
        <p:txBody>
          <a:bodyPr>
            <a:normAutofit fontScale="90000"/>
          </a:bodyPr>
          <a:lstStyle/>
          <a:p>
            <a:pPr algn="ct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Бессмертный </a:t>
            </a:r>
            <a:r>
              <a:rPr lang="ru-RU" sz="3200" b="1" dirty="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полк хутора Свободного</a:t>
            </a:r>
            <a:endParaRPr lang="ru-RU" sz="3200" dirty="0"/>
          </a:p>
        </p:txBody>
      </p:sp>
      <p:sp>
        <p:nvSpPr>
          <p:cNvPr id="5" name="Объект 4"/>
          <p:cNvSpPr>
            <a:spLocks noGrp="1"/>
          </p:cNvSpPr>
          <p:nvPr>
            <p:ph sz="half" idx="4294967295"/>
          </p:nvPr>
        </p:nvSpPr>
        <p:spPr>
          <a:xfrm>
            <a:off x="0" y="2956560"/>
            <a:ext cx="9141969" cy="3627120"/>
          </a:xfrm>
        </p:spPr>
        <p:txBody>
          <a:bodyPr>
            <a:normAutofit/>
          </a:bodyPr>
          <a:lstStyle/>
          <a:p>
            <a:endParaRPr lang="ru-RU" sz="2000" dirty="0" smtClean="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endParaRPr lang="ru-RU" sz="2000" dirty="0" smtClean="0">
              <a:latin typeface="Times New Roman" panose="02020603050405020304" pitchFamily="18" charset="0"/>
              <a:cs typeface="Times New Roman" panose="02020603050405020304" pitchFamily="18" charset="0"/>
            </a:endParaRPr>
          </a:p>
          <a:p>
            <a:endParaRPr lang="ru-RU" sz="2000" dirty="0" smtClean="0">
              <a:latin typeface="Times New Roman" panose="02020603050405020304" pitchFamily="18" charset="0"/>
              <a:cs typeface="Times New Roman" panose="02020603050405020304" pitchFamily="18" charset="0"/>
            </a:endParaRPr>
          </a:p>
          <a:p>
            <a:pPr marL="0" indent="0">
              <a:buNone/>
            </a:pP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a:t/>
            </a:r>
            <a:br>
              <a:rPr lang="ru-RU" sz="2000" dirty="0"/>
            </a:br>
            <a:endParaRPr lang="ru-RU" sz="2000" dirty="0">
              <a:latin typeface="Times New Roman" panose="02020603050405020304" pitchFamily="18" charset="0"/>
              <a:cs typeface="Times New Roman" panose="02020603050405020304" pitchFamily="18" charset="0"/>
            </a:endParaRPr>
          </a:p>
        </p:txBody>
      </p:sp>
      <p:pic>
        <p:nvPicPr>
          <p:cNvPr id="1026" name="Picture 2" descr="Бессмертный полк.png"/>
          <p:cNvPicPr>
            <a:picLocks noChangeAspect="1" noChangeArrowheads="1"/>
          </p:cNvPicPr>
          <p:nvPr/>
        </p:nvPicPr>
        <p:blipFill rotWithShape="1">
          <a:blip r:embed="rId3">
            <a:extLst>
              <a:ext uri="{28A0092B-C50C-407E-A947-70E740481C1C}">
                <a14:useLocalDpi xmlns:a14="http://schemas.microsoft.com/office/drawing/2010/main" val="0"/>
              </a:ext>
            </a:extLst>
          </a:blip>
          <a:srcRect r="65896" b="-5782"/>
          <a:stretch/>
        </p:blipFill>
        <p:spPr bwMode="auto">
          <a:xfrm>
            <a:off x="1021079" y="249316"/>
            <a:ext cx="818607" cy="740569"/>
          </a:xfrm>
          <a:prstGeom prst="rect">
            <a:avLst/>
          </a:prstGeom>
          <a:noFill/>
          <a:extLst>
            <a:ext uri="{909E8E84-426E-40DD-AFC4-6F175D3DCCD1}">
              <a14:hiddenFill xmlns:a14="http://schemas.microsoft.com/office/drawing/2010/main">
                <a:solidFill>
                  <a:srgbClr val="FFFFFF"/>
                </a:solidFill>
              </a14:hiddenFill>
            </a:ext>
          </a:extLst>
        </p:spPr>
      </p:pic>
      <p:pic>
        <p:nvPicPr>
          <p:cNvPr id="12" name="Рисунок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902068" y="2558692"/>
            <a:ext cx="4274820" cy="1851660"/>
          </a:xfrm>
          <a:prstGeom prst="rect">
            <a:avLst/>
          </a:prstGeom>
        </p:spPr>
      </p:pic>
      <p:sp>
        <p:nvSpPr>
          <p:cNvPr id="17" name="Блок-схема: альтернативный процесс 16"/>
          <p:cNvSpPr/>
          <p:nvPr/>
        </p:nvSpPr>
        <p:spPr>
          <a:xfrm>
            <a:off x="318817" y="5958436"/>
            <a:ext cx="1851659"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err="1" smtClean="0">
                <a:latin typeface="Times New Roman" panose="02020603050405020304" pitchFamily="18" charset="0"/>
                <a:cs typeface="Times New Roman" panose="02020603050405020304" pitchFamily="18" charset="0"/>
              </a:rPr>
              <a:t>Сороколет</a:t>
            </a:r>
            <a:r>
              <a:rPr lang="ru-RU" sz="1200" dirty="0" smtClean="0">
                <a:latin typeface="Times New Roman" panose="02020603050405020304" pitchFamily="18" charset="0"/>
                <a:cs typeface="Times New Roman" panose="02020603050405020304" pitchFamily="18" charset="0"/>
              </a:rPr>
              <a:t> Михаил Михайлович, 1919 г.р.</a:t>
            </a:r>
            <a:endParaRPr lang="ru-RU" sz="1200" dirty="0">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a:off x="2211159" y="-552346"/>
            <a:ext cx="6747783" cy="7329699"/>
          </a:xfrm>
          <a:prstGeom prst="rect">
            <a:avLst/>
          </a:prstGeom>
        </p:spPr>
        <p:txBody>
          <a:bodyPr wrap="square">
            <a:spAutoFit/>
          </a:bodyPr>
          <a:lstStyle/>
          <a:p>
            <a:pPr indent="360680" algn="just">
              <a:lnSpc>
                <a:spcPct val="150000"/>
              </a:lnSpc>
              <a:spcAft>
                <a:spcPts val="1000"/>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indent="449580">
              <a:lnSpc>
                <a:spcPct val="115000"/>
              </a:lnSpc>
              <a:spcAft>
                <a:spcPts val="1000"/>
              </a:spcAft>
            </a:pPr>
            <a:r>
              <a:rPr lang="ru-RU" dirty="0" smtClean="0">
                <a:latin typeface="Times New Roman" panose="02020603050405020304" pitchFamily="18" charset="0"/>
                <a:ea typeface="Calibri" panose="020F0502020204030204" pitchFamily="34" charset="0"/>
                <a:cs typeface="Times New Roman" panose="02020603050405020304" pitchFamily="18" charset="0"/>
              </a:rPr>
              <a:t>Великая </a:t>
            </a:r>
            <a:r>
              <a:rPr lang="ru-RU" dirty="0">
                <a:latin typeface="Times New Roman" panose="02020603050405020304" pitchFamily="18" charset="0"/>
                <a:ea typeface="Calibri" panose="020F0502020204030204" pitchFamily="34" charset="0"/>
                <a:cs typeface="Times New Roman" panose="02020603050405020304" pitchFamily="18" charset="0"/>
              </a:rPr>
              <a:t>Отечественная война застала моего </a:t>
            </a:r>
            <a:r>
              <a:rPr lang="ru-RU" dirty="0" smtClean="0">
                <a:latin typeface="Times New Roman" panose="02020603050405020304" pitchFamily="18" charset="0"/>
                <a:ea typeface="Calibri" panose="020F0502020204030204" pitchFamily="34" charset="0"/>
                <a:cs typeface="Times New Roman" panose="02020603050405020304" pitchFamily="18" charset="0"/>
              </a:rPr>
              <a:t>прадеда </a:t>
            </a:r>
            <a:r>
              <a:rPr lang="ru-RU" dirty="0" err="1" smtClean="0">
                <a:latin typeface="Times New Roman" panose="02020603050405020304" pitchFamily="18" charset="0"/>
                <a:ea typeface="Calibri" panose="020F0502020204030204" pitchFamily="34" charset="0"/>
                <a:cs typeface="Times New Roman" panose="02020603050405020304" pitchFamily="18" charset="0"/>
              </a:rPr>
              <a:t>Сороколет</a:t>
            </a:r>
            <a:r>
              <a:rPr lang="ru-RU" dirty="0" smtClean="0">
                <a:latin typeface="Times New Roman" panose="02020603050405020304" pitchFamily="18" charset="0"/>
                <a:ea typeface="Calibri" panose="020F0502020204030204" pitchFamily="34" charset="0"/>
                <a:cs typeface="Times New Roman" panose="02020603050405020304" pitchFamily="18" charset="0"/>
              </a:rPr>
              <a:t> Михаила Михайловича </a:t>
            </a:r>
            <a:r>
              <a:rPr lang="ru-RU" dirty="0">
                <a:latin typeface="Times New Roman" panose="02020603050405020304" pitchFamily="18" charset="0"/>
                <a:ea typeface="Calibri" panose="020F0502020204030204" pitchFamily="34" charset="0"/>
                <a:cs typeface="Times New Roman" panose="02020603050405020304" pitchFamily="18" charset="0"/>
              </a:rPr>
              <a:t>во время службы в рядах  Советской Армии на  Черноморском флоте, на крейсере «Красный Крым», в </a:t>
            </a:r>
            <a:r>
              <a:rPr lang="ru-RU" dirty="0" smtClean="0">
                <a:latin typeface="Times New Roman" panose="02020603050405020304" pitchFamily="18" charset="0"/>
                <a:ea typeface="Calibri" panose="020F0502020204030204" pitchFamily="34" charset="0"/>
                <a:cs typeface="Times New Roman" panose="02020603050405020304" pitchFamily="18" charset="0"/>
              </a:rPr>
              <a:t>чине </a:t>
            </a:r>
            <a:r>
              <a:rPr lang="ru-RU" dirty="0" err="1" smtClean="0">
                <a:latin typeface="Times New Roman" panose="02020603050405020304" pitchFamily="18" charset="0"/>
                <a:ea typeface="Calibri" panose="020F0502020204030204" pitchFamily="34" charset="0"/>
                <a:cs typeface="Times New Roman" panose="02020603050405020304" pitchFamily="18" charset="0"/>
              </a:rPr>
              <a:t>прибойничного</a:t>
            </a:r>
            <a:r>
              <a:rPr lang="ru-RU" dirty="0" smtClean="0">
                <a:latin typeface="Times New Roman" panose="02020603050405020304" pitchFamily="18" charset="0"/>
                <a:ea typeface="Calibri" panose="020F0502020204030204" pitchFamily="34" charset="0"/>
                <a:cs typeface="Times New Roman" panose="02020603050405020304" pitchFamily="18" charset="0"/>
              </a:rPr>
              <a:t> </a:t>
            </a:r>
            <a:r>
              <a:rPr lang="ru-RU" dirty="0">
                <a:latin typeface="Times New Roman" panose="02020603050405020304" pitchFamily="18" charset="0"/>
                <a:ea typeface="Calibri" panose="020F0502020204030204" pitchFamily="34" charset="0"/>
                <a:cs typeface="Times New Roman" panose="02020603050405020304" pitchFamily="18" charset="0"/>
              </a:rPr>
              <a:t>под командованием капитана 1 ранга А.И</a:t>
            </a:r>
            <a:r>
              <a:rPr lang="ru-RU" dirty="0" smtClean="0">
                <a:latin typeface="Times New Roman" panose="02020603050405020304" pitchFamily="18" charset="0"/>
                <a:ea typeface="Calibri" panose="020F0502020204030204" pitchFamily="34" charset="0"/>
                <a:cs typeface="Times New Roman" panose="02020603050405020304" pitchFamily="18" charset="0"/>
              </a:rPr>
              <a:t>. Зубкова</a:t>
            </a:r>
            <a:r>
              <a:rPr lang="ru-RU" dirty="0">
                <a:latin typeface="Times New Roman" panose="02020603050405020304" pitchFamily="18" charset="0"/>
                <a:ea typeface="Calibri" panose="020F0502020204030204" pitchFamily="34" charset="0"/>
                <a:cs typeface="Times New Roman" panose="02020603050405020304" pitchFamily="18" charset="0"/>
              </a:rPr>
              <a:t>. Вместе со своими однополчанами участвовал в освобождении Крыма и Черноморского побережья от фашистов. Он  прошел всю войну. Его пощадила судьба – он не был ранен и не имел контузии.  Был награжден орденом «Красной Звезды», медалью «За боевые заслуги», медалью «За оборону Севастополя» и имел юбилейные медали. Вернувшись домой, прадед Михаил Михайлович, женился. Вместе с женой Вассой Павловной они растили четверых детей. Всю свою жизнь прадед посвятил родному колхозу «Заря Коммунизма», где работал трактористом, а затем стал бригадиром тракторной бригады. Умер в декабре 1981 </a:t>
            </a:r>
            <a:r>
              <a:rPr lang="ru-RU" dirty="0" smtClean="0">
                <a:latin typeface="Times New Roman" panose="02020603050405020304" pitchFamily="18" charset="0"/>
                <a:ea typeface="Calibri" panose="020F0502020204030204" pitchFamily="34" charset="0"/>
                <a:cs typeface="Times New Roman" panose="02020603050405020304" pitchFamily="18" charset="0"/>
              </a:rPr>
              <a:t>г.</a:t>
            </a:r>
          </a:p>
          <a:p>
            <a:pPr indent="449580">
              <a:lnSpc>
                <a:spcPct val="115000"/>
              </a:lnSpc>
              <a:spcAft>
                <a:spcPts val="1000"/>
              </a:spcAft>
            </a:pPr>
            <a:r>
              <a:rPr lang="ru-RU" dirty="0" smtClean="0">
                <a:latin typeface="Times New Roman" panose="02020603050405020304" pitchFamily="18" charset="0"/>
                <a:ea typeface="Calibri" panose="020F0502020204030204" pitchFamily="34" charset="0"/>
                <a:cs typeface="Times New Roman" panose="02020603050405020304" pitchFamily="18" charset="0"/>
              </a:rPr>
              <a:t>                                                              Правнучка Винник Инна</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Блок-схема: альтернативный процесс 18"/>
          <p:cNvSpPr/>
          <p:nvPr/>
        </p:nvSpPr>
        <p:spPr>
          <a:xfrm>
            <a:off x="3834094" y="1181100"/>
            <a:ext cx="3778013"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Мой прадед – герой - краснофлотец</a:t>
            </a:r>
            <a:endParaRPr lang="ru-RU" dirty="0"/>
          </a:p>
        </p:txBody>
      </p:sp>
    </p:spTree>
    <p:extLst>
      <p:ext uri="{BB962C8B-B14F-4D97-AF65-F5344CB8AC3E}">
        <p14:creationId xmlns:p14="http://schemas.microsoft.com/office/powerpoint/2010/main" val="13373326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4" name="Заголовок 3"/>
          <p:cNvSpPr>
            <a:spLocks noGrp="1"/>
          </p:cNvSpPr>
          <p:nvPr>
            <p:ph type="title"/>
          </p:nvPr>
        </p:nvSpPr>
        <p:spPr>
          <a:xfrm>
            <a:off x="649606" y="75267"/>
            <a:ext cx="8494394" cy="488613"/>
          </a:xfrm>
        </p:spPr>
        <p:txBody>
          <a:bodyPr>
            <a:normAutofit fontScale="90000"/>
          </a:bodyPr>
          <a:lstStyle/>
          <a:p>
            <a:pPr algn="ct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endParaRPr lang="ru-RU" sz="3200" dirty="0"/>
          </a:p>
        </p:txBody>
      </p:sp>
      <p:sp>
        <p:nvSpPr>
          <p:cNvPr id="5" name="Объект 4"/>
          <p:cNvSpPr>
            <a:spLocks noGrp="1"/>
          </p:cNvSpPr>
          <p:nvPr>
            <p:ph sz="half" idx="4294967295"/>
          </p:nvPr>
        </p:nvSpPr>
        <p:spPr>
          <a:xfrm>
            <a:off x="0" y="2956560"/>
            <a:ext cx="9141969" cy="3627120"/>
          </a:xfrm>
        </p:spPr>
        <p:txBody>
          <a:bodyPr>
            <a:normAutofit/>
          </a:bodyPr>
          <a:lstStyle/>
          <a:p>
            <a:endParaRPr lang="ru-RU" sz="2000" dirty="0" smtClean="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endParaRPr lang="ru-RU" sz="2000" dirty="0" smtClean="0">
              <a:latin typeface="Times New Roman" panose="02020603050405020304" pitchFamily="18" charset="0"/>
              <a:cs typeface="Times New Roman" panose="02020603050405020304" pitchFamily="18" charset="0"/>
            </a:endParaRPr>
          </a:p>
          <a:p>
            <a:endParaRPr lang="ru-RU" sz="2000" dirty="0" smtClean="0">
              <a:latin typeface="Times New Roman" panose="02020603050405020304" pitchFamily="18" charset="0"/>
              <a:cs typeface="Times New Roman" panose="02020603050405020304" pitchFamily="18" charset="0"/>
            </a:endParaRPr>
          </a:p>
          <a:p>
            <a:pPr marL="0" indent="0">
              <a:buNone/>
            </a:pP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a:t/>
            </a:r>
            <a:br>
              <a:rPr lang="ru-RU" sz="2000" dirty="0"/>
            </a:br>
            <a:endParaRPr lang="ru-RU" sz="2000" dirty="0">
              <a:latin typeface="Times New Roman" panose="02020603050405020304" pitchFamily="18" charset="0"/>
              <a:cs typeface="Times New Roman" panose="02020603050405020304" pitchFamily="18" charset="0"/>
            </a:endParaRPr>
          </a:p>
        </p:txBody>
      </p:sp>
      <p:pic>
        <p:nvPicPr>
          <p:cNvPr id="1026" name="Picture 2" descr="Бессмертный полк.png"/>
          <p:cNvPicPr>
            <a:picLocks noChangeAspect="1" noChangeArrowheads="1"/>
          </p:cNvPicPr>
          <p:nvPr/>
        </p:nvPicPr>
        <p:blipFill rotWithShape="1">
          <a:blip r:embed="rId3">
            <a:extLst>
              <a:ext uri="{28A0092B-C50C-407E-A947-70E740481C1C}">
                <a14:useLocalDpi xmlns:a14="http://schemas.microsoft.com/office/drawing/2010/main" val="0"/>
              </a:ext>
            </a:extLst>
          </a:blip>
          <a:srcRect l="1" r="-3087" b="-12714"/>
          <a:stretch/>
        </p:blipFill>
        <p:spPr bwMode="auto">
          <a:xfrm>
            <a:off x="31425" y="126960"/>
            <a:ext cx="1967685" cy="627500"/>
          </a:xfrm>
          <a:prstGeom prst="rect">
            <a:avLst/>
          </a:prstGeom>
          <a:noFill/>
          <a:extLst>
            <a:ext uri="{909E8E84-426E-40DD-AFC4-6F175D3DCCD1}">
              <a14:hiddenFill xmlns:a14="http://schemas.microsoft.com/office/drawing/2010/main">
                <a:solidFill>
                  <a:srgbClr val="FFFFFF"/>
                </a:solidFill>
              </a14:hiddenFill>
            </a:ext>
          </a:extLst>
        </p:spPr>
      </p:pic>
      <p:pic>
        <p:nvPicPr>
          <p:cNvPr id="12" name="Рисунок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118101" y="2152700"/>
            <a:ext cx="4274820" cy="1851660"/>
          </a:xfrm>
          <a:prstGeom prst="rect">
            <a:avLst/>
          </a:prstGeom>
        </p:spPr>
      </p:pic>
      <p:sp>
        <p:nvSpPr>
          <p:cNvPr id="18" name="Прямоугольник 17"/>
          <p:cNvSpPr/>
          <p:nvPr/>
        </p:nvSpPr>
        <p:spPr>
          <a:xfrm>
            <a:off x="2487261" y="-552346"/>
            <a:ext cx="6471681" cy="2423227"/>
          </a:xfrm>
          <a:prstGeom prst="rect">
            <a:avLst/>
          </a:prstGeom>
        </p:spPr>
        <p:txBody>
          <a:bodyPr wrap="square">
            <a:spAutoFit/>
          </a:bodyPr>
          <a:lstStyle/>
          <a:p>
            <a:pPr indent="360680" algn="just">
              <a:lnSpc>
                <a:spcPct val="150000"/>
              </a:lnSpc>
              <a:spcAft>
                <a:spcPts val="1000"/>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p:cNvPicPr>
            <a:picLocks noChangeAspect="1"/>
          </p:cNvPicPr>
          <p:nvPr/>
        </p:nvPicPr>
        <p:blipFill rotWithShape="1">
          <a:blip r:embed="rId5" cstate="print">
            <a:extLst>
              <a:ext uri="{28A0092B-C50C-407E-A947-70E740481C1C}">
                <a14:useLocalDpi xmlns:a14="http://schemas.microsoft.com/office/drawing/2010/main" val="0"/>
              </a:ext>
            </a:extLst>
          </a:blip>
          <a:srcRect l="5753" b="10800"/>
          <a:stretch/>
        </p:blipFill>
        <p:spPr>
          <a:xfrm>
            <a:off x="5166134" y="126960"/>
            <a:ext cx="3884321" cy="6707309"/>
          </a:xfrm>
          <a:prstGeom prst="rect">
            <a:avLst/>
          </a:prstGeom>
        </p:spPr>
      </p:pic>
      <p:pic>
        <p:nvPicPr>
          <p:cNvPr id="3" name="Рисунок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36764" y="126960"/>
            <a:ext cx="2956658" cy="4071165"/>
          </a:xfrm>
          <a:prstGeom prst="rect">
            <a:avLst/>
          </a:prstGeom>
          <a:ln>
            <a:solidFill>
              <a:srgbClr val="FF0000"/>
            </a:solidFill>
          </a:ln>
        </p:spPr>
      </p:pic>
      <p:pic>
        <p:nvPicPr>
          <p:cNvPr id="7" name="Рисунок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31963" y="3154680"/>
            <a:ext cx="2852861" cy="3623360"/>
          </a:xfrm>
          <a:prstGeom prst="rect">
            <a:avLst/>
          </a:prstGeom>
        </p:spPr>
      </p:pic>
      <p:pic>
        <p:nvPicPr>
          <p:cNvPr id="10" name="Рисунок 9"/>
          <p:cNvPicPr>
            <a:picLocks noChangeAspect="1"/>
          </p:cNvPicPr>
          <p:nvPr/>
        </p:nvPicPr>
        <p:blipFill rotWithShape="1">
          <a:blip r:embed="rId8" cstate="print">
            <a:extLst>
              <a:ext uri="{28A0092B-C50C-407E-A947-70E740481C1C}">
                <a14:useLocalDpi xmlns:a14="http://schemas.microsoft.com/office/drawing/2010/main" val="0"/>
              </a:ext>
            </a:extLst>
          </a:blip>
          <a:srcRect l="14833"/>
          <a:stretch/>
        </p:blipFill>
        <p:spPr>
          <a:xfrm>
            <a:off x="154485" y="6155638"/>
            <a:ext cx="4915210" cy="506747"/>
          </a:xfrm>
          <a:prstGeom prst="rect">
            <a:avLst/>
          </a:prstGeom>
        </p:spPr>
      </p:pic>
      <p:cxnSp>
        <p:nvCxnSpPr>
          <p:cNvPr id="13" name="Прямая соединительная линия 12"/>
          <p:cNvCxnSpPr/>
          <p:nvPr/>
        </p:nvCxnSpPr>
        <p:spPr>
          <a:xfrm>
            <a:off x="2851716" y="659267"/>
            <a:ext cx="1306124"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a:off x="2487261" y="3991445"/>
            <a:ext cx="2543815" cy="905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Блок-схема: альтернативный процесс 16"/>
          <p:cNvSpPr/>
          <p:nvPr/>
        </p:nvSpPr>
        <p:spPr>
          <a:xfrm>
            <a:off x="125285" y="5365494"/>
            <a:ext cx="2907475"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err="1" smtClean="0">
                <a:latin typeface="Times New Roman" panose="02020603050405020304" pitchFamily="18" charset="0"/>
                <a:cs typeface="Times New Roman" panose="02020603050405020304" pitchFamily="18" charset="0"/>
              </a:rPr>
              <a:t>Сороколет</a:t>
            </a:r>
            <a:r>
              <a:rPr lang="ru-RU" sz="1200" dirty="0" smtClean="0">
                <a:latin typeface="Times New Roman" panose="02020603050405020304" pitchFamily="18" charset="0"/>
                <a:cs typeface="Times New Roman" panose="02020603050405020304" pitchFamily="18" charset="0"/>
              </a:rPr>
              <a:t> Михаил Михайлович: </a:t>
            </a:r>
          </a:p>
          <a:p>
            <a:pPr algn="ctr"/>
            <a:r>
              <a:rPr lang="ru-RU" sz="1200" dirty="0" smtClean="0">
                <a:latin typeface="Times New Roman" panose="02020603050405020304" pitchFamily="18" charset="0"/>
                <a:cs typeface="Times New Roman" panose="02020603050405020304" pitchFamily="18" charset="0"/>
              </a:rPr>
              <a:t>приказ о награждении, наградной лист</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219052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6" name="Лента лицом вверх 5"/>
          <p:cNvSpPr/>
          <p:nvPr/>
        </p:nvSpPr>
        <p:spPr>
          <a:xfrm>
            <a:off x="0" y="152400"/>
            <a:ext cx="9144000" cy="876300"/>
          </a:xfrm>
          <a:prstGeom prst="ribbon2">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a:xfrm>
            <a:off x="649606" y="152399"/>
            <a:ext cx="8494394" cy="571501"/>
          </a:xfrm>
        </p:spPr>
        <p:txBody>
          <a:bodyPr>
            <a:normAutofit fontScale="90000"/>
          </a:bodyPr>
          <a:lstStyle/>
          <a:p>
            <a:pPr algn="ct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Бессмертный </a:t>
            </a:r>
            <a:r>
              <a:rPr lang="ru-RU" sz="3200" b="1" dirty="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полк хутора Свободного</a:t>
            </a:r>
            <a:endParaRPr lang="ru-RU" sz="3200" dirty="0"/>
          </a:p>
        </p:txBody>
      </p:sp>
      <p:sp>
        <p:nvSpPr>
          <p:cNvPr id="5" name="Объект 4"/>
          <p:cNvSpPr>
            <a:spLocks noGrp="1"/>
          </p:cNvSpPr>
          <p:nvPr>
            <p:ph sz="half" idx="4294967295"/>
          </p:nvPr>
        </p:nvSpPr>
        <p:spPr>
          <a:xfrm>
            <a:off x="0" y="2956560"/>
            <a:ext cx="9141969" cy="3627120"/>
          </a:xfrm>
        </p:spPr>
        <p:txBody>
          <a:bodyPr>
            <a:normAutofit/>
          </a:bodyPr>
          <a:lstStyle/>
          <a:p>
            <a:endParaRPr lang="ru-RU" sz="2000" dirty="0" smtClean="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pPr marL="0" indent="0">
              <a:buNone/>
            </a:pP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a:t/>
            </a:r>
            <a:br>
              <a:rPr lang="ru-RU" sz="2000" dirty="0"/>
            </a:br>
            <a:endParaRPr lang="ru-RU" sz="2000" dirty="0">
              <a:latin typeface="Times New Roman" panose="02020603050405020304" pitchFamily="18" charset="0"/>
              <a:cs typeface="Times New Roman" panose="02020603050405020304" pitchFamily="18" charset="0"/>
            </a:endParaRPr>
          </a:p>
        </p:txBody>
      </p:sp>
      <p:pic>
        <p:nvPicPr>
          <p:cNvPr id="1026" name="Picture 2" descr="Бессмертный полк.png"/>
          <p:cNvPicPr>
            <a:picLocks noChangeAspect="1" noChangeArrowheads="1"/>
          </p:cNvPicPr>
          <p:nvPr/>
        </p:nvPicPr>
        <p:blipFill rotWithShape="1">
          <a:blip r:embed="rId3">
            <a:extLst>
              <a:ext uri="{28A0092B-C50C-407E-A947-70E740481C1C}">
                <a14:useLocalDpi xmlns:a14="http://schemas.microsoft.com/office/drawing/2010/main" val="0"/>
              </a:ext>
            </a:extLst>
          </a:blip>
          <a:srcRect r="65896" b="-5782"/>
          <a:stretch/>
        </p:blipFill>
        <p:spPr bwMode="auto">
          <a:xfrm>
            <a:off x="1021079" y="249316"/>
            <a:ext cx="818607" cy="740569"/>
          </a:xfrm>
          <a:prstGeom prst="rect">
            <a:avLst/>
          </a:prstGeom>
          <a:noFill/>
          <a:extLst>
            <a:ext uri="{909E8E84-426E-40DD-AFC4-6F175D3DCCD1}">
              <a14:hiddenFill xmlns:a14="http://schemas.microsoft.com/office/drawing/2010/main">
                <a:solidFill>
                  <a:srgbClr val="FFFFFF"/>
                </a:solidFill>
              </a14:hiddenFill>
            </a:ext>
          </a:extLst>
        </p:spPr>
      </p:pic>
      <p:sp>
        <p:nvSpPr>
          <p:cNvPr id="17" name="Блок-схема: альтернативный процесс 16"/>
          <p:cNvSpPr/>
          <p:nvPr/>
        </p:nvSpPr>
        <p:spPr>
          <a:xfrm>
            <a:off x="397109" y="5428384"/>
            <a:ext cx="1851659"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a:t>Головко Григорий Иванович, </a:t>
            </a:r>
            <a:r>
              <a:rPr lang="ru-RU" sz="1200" dirty="0" smtClean="0"/>
              <a:t> </a:t>
            </a:r>
            <a:r>
              <a:rPr lang="ru-RU" sz="1200" dirty="0"/>
              <a:t>1910 </a:t>
            </a:r>
            <a:r>
              <a:rPr lang="ru-RU" sz="1200" dirty="0" smtClean="0"/>
              <a:t>г.р.</a:t>
            </a:r>
            <a:endParaRPr lang="ru-RU" sz="1200" dirty="0">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a:off x="2487261" y="-552346"/>
            <a:ext cx="6471681" cy="7564635"/>
          </a:xfrm>
          <a:prstGeom prst="rect">
            <a:avLst/>
          </a:prstGeom>
        </p:spPr>
        <p:txBody>
          <a:bodyPr wrap="square">
            <a:spAutoFit/>
          </a:bodyPr>
          <a:lstStyle/>
          <a:p>
            <a:pPr indent="360680" algn="just">
              <a:lnSpc>
                <a:spcPct val="150000"/>
              </a:lnSpc>
              <a:spcAft>
                <a:spcPts val="1000"/>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r>
              <a:rPr lang="ru-RU" dirty="0" smtClean="0">
                <a:latin typeface="Times New Roman" panose="02020603050405020304" pitchFamily="18" charset="0"/>
                <a:ea typeface="Calibri" panose="020F0502020204030204" pitchFamily="34" charset="0"/>
                <a:cs typeface="Times New Roman" panose="02020603050405020304" pitchFamily="18" charset="0"/>
              </a:rPr>
              <a:t> </a:t>
            </a:r>
          </a:p>
          <a:p>
            <a:r>
              <a:rPr lang="ru-RU" sz="2000" dirty="0" smtClean="0">
                <a:latin typeface="Times New Roman" panose="02020603050405020304" pitchFamily="18" charset="0"/>
                <a:cs typeface="Times New Roman" panose="02020603050405020304" pitchFamily="18" charset="0"/>
              </a:rPr>
              <a:t>Головко </a:t>
            </a:r>
            <a:r>
              <a:rPr lang="ru-RU" sz="2000" dirty="0">
                <a:latin typeface="Times New Roman" panose="02020603050405020304" pitchFamily="18" charset="0"/>
                <a:cs typeface="Times New Roman" panose="02020603050405020304" pitchFamily="18" charset="0"/>
              </a:rPr>
              <a:t>Григорий Иванович,  родился  в 1910 году. На фронт его призвали в июле 1941 года  Приморско-</a:t>
            </a:r>
            <a:r>
              <a:rPr lang="ru-RU" sz="2000" dirty="0" err="1">
                <a:latin typeface="Times New Roman" panose="02020603050405020304" pitchFamily="18" charset="0"/>
                <a:cs typeface="Times New Roman" panose="02020603050405020304" pitchFamily="18" charset="0"/>
              </a:rPr>
              <a:t>Ахтарским</a:t>
            </a:r>
            <a:r>
              <a:rPr lang="ru-RU" sz="2000" dirty="0">
                <a:latin typeface="Times New Roman" panose="02020603050405020304" pitchFamily="18" charset="0"/>
                <a:cs typeface="Times New Roman" panose="02020603050405020304" pitchFamily="18" charset="0"/>
              </a:rPr>
              <a:t> РВК Краснодарского края.  Оставив  жену и трех детей, он ушел  воевать. </a:t>
            </a:r>
          </a:p>
          <a:p>
            <a:r>
              <a:rPr lang="ru-RU" sz="2000" dirty="0">
                <a:latin typeface="Times New Roman" panose="02020603050405020304" pitchFamily="18" charset="0"/>
                <a:cs typeface="Times New Roman" panose="02020603050405020304" pitchFamily="18" charset="0"/>
              </a:rPr>
              <a:t>У </a:t>
            </a:r>
            <a:r>
              <a:rPr lang="ru-RU" sz="2000" dirty="0" smtClean="0">
                <a:latin typeface="Times New Roman" panose="02020603050405020304" pitchFamily="18" charset="0"/>
                <a:cs typeface="Times New Roman" panose="02020603050405020304" pitchFamily="18" charset="0"/>
              </a:rPr>
              <a:t>моего прадеда </a:t>
            </a:r>
            <a:r>
              <a:rPr lang="ru-RU" sz="2000" dirty="0">
                <a:latin typeface="Times New Roman" panose="02020603050405020304" pitchFamily="18" charset="0"/>
                <a:cs typeface="Times New Roman" panose="02020603050405020304" pitchFamily="18" charset="0"/>
              </a:rPr>
              <a:t>было звание красноармеец. Он прошёл всю войну, участвовал в боях Прорыва обороны Северо-востока Будапешта. </a:t>
            </a:r>
            <a:r>
              <a:rPr lang="ru-RU" sz="2000" dirty="0" smtClean="0">
                <a:latin typeface="Times New Roman" panose="02020603050405020304" pitchFamily="18" charset="0"/>
                <a:cs typeface="Times New Roman" panose="02020603050405020304" pitchFamily="18" charset="0"/>
              </a:rPr>
              <a:t>Был </a:t>
            </a:r>
            <a:r>
              <a:rPr lang="ru-RU" sz="2000" dirty="0">
                <a:latin typeface="Times New Roman" panose="02020603050405020304" pitchFamily="18" charset="0"/>
                <a:cs typeface="Times New Roman" panose="02020603050405020304" pitchFamily="18" charset="0"/>
              </a:rPr>
              <a:t>награжден медалями «За отвагу» за то, что он в бою за село </a:t>
            </a:r>
            <a:r>
              <a:rPr lang="ru-RU" sz="2000" dirty="0" err="1">
                <a:latin typeface="Times New Roman" panose="02020603050405020304" pitchFamily="18" charset="0"/>
                <a:cs typeface="Times New Roman" panose="02020603050405020304" pitchFamily="18" charset="0"/>
              </a:rPr>
              <a:t>Мелик</a:t>
            </a:r>
            <a:r>
              <a:rPr lang="ru-RU" sz="2000" dirty="0">
                <a:latin typeface="Times New Roman" panose="02020603050405020304" pitchFamily="18" charset="0"/>
                <a:cs typeface="Times New Roman" panose="02020603050405020304" pitchFamily="18" charset="0"/>
              </a:rPr>
              <a:t> 27.03.1945 года огнем своего пулемета уничтожил две огневых точки, которые не давали возможности продвижению нашей </a:t>
            </a:r>
            <a:r>
              <a:rPr lang="ru-RU" sz="2000" dirty="0" smtClean="0">
                <a:latin typeface="Times New Roman" panose="02020603050405020304" pitchFamily="18" charset="0"/>
                <a:cs typeface="Times New Roman" panose="02020603050405020304" pitchFamily="18" charset="0"/>
              </a:rPr>
              <a:t>пехоты. При </a:t>
            </a:r>
            <a:r>
              <a:rPr lang="ru-RU" sz="2000" dirty="0">
                <a:latin typeface="Times New Roman" panose="02020603050405020304" pitchFamily="18" charset="0"/>
                <a:cs typeface="Times New Roman" panose="02020603050405020304" pitchFamily="18" charset="0"/>
              </a:rPr>
              <a:t>отражении контратаки противника он подпустил группу немцев на ближнее расстояние и уничтожил их.</a:t>
            </a:r>
          </a:p>
          <a:p>
            <a:r>
              <a:rPr lang="ru-RU" sz="2000" dirty="0" smtClean="0">
                <a:latin typeface="Times New Roman" panose="02020603050405020304" pitchFamily="18" charset="0"/>
                <a:cs typeface="Times New Roman" panose="02020603050405020304" pitchFamily="18" charset="0"/>
              </a:rPr>
              <a:t>Прадедушка </a:t>
            </a:r>
            <a:r>
              <a:rPr lang="ru-RU" sz="2000" dirty="0">
                <a:latin typeface="Times New Roman" panose="02020603050405020304" pitchFamily="18" charset="0"/>
                <a:cs typeface="Times New Roman" panose="02020603050405020304" pitchFamily="18" charset="0"/>
              </a:rPr>
              <a:t>вернулся с войны в 1945 году. Трудился  в родном колхозе «Заря коммунизма». Умер в 1973 году</a:t>
            </a:r>
            <a:r>
              <a:rPr lang="ru-RU" sz="2000" dirty="0" smtClean="0">
                <a:latin typeface="Times New Roman" panose="02020603050405020304" pitchFamily="18" charset="0"/>
                <a:cs typeface="Times New Roman" panose="02020603050405020304" pitchFamily="18" charset="0"/>
              </a:rPr>
              <a:t>.</a:t>
            </a:r>
          </a:p>
          <a:p>
            <a:r>
              <a:rPr lang="ru-RU" sz="2000" dirty="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                                            Правнук </a:t>
            </a:r>
            <a:r>
              <a:rPr lang="ru-RU" sz="2000" dirty="0" err="1" smtClean="0">
                <a:latin typeface="Times New Roman" panose="02020603050405020304" pitchFamily="18" charset="0"/>
                <a:cs typeface="Times New Roman" panose="02020603050405020304" pitchFamily="18" charset="0"/>
              </a:rPr>
              <a:t>Туранов</a:t>
            </a:r>
            <a:r>
              <a:rPr lang="ru-RU" sz="2000" dirty="0" smtClean="0">
                <a:latin typeface="Times New Roman" panose="02020603050405020304" pitchFamily="18" charset="0"/>
                <a:cs typeface="Times New Roman" panose="02020603050405020304" pitchFamily="18" charset="0"/>
              </a:rPr>
              <a:t> Вячеслав</a:t>
            </a:r>
            <a:endParaRPr lang="ru-RU" sz="2000" dirty="0">
              <a:latin typeface="Times New Roman" panose="02020603050405020304" pitchFamily="18" charset="0"/>
              <a:cs typeface="Times New Roman" panose="02020603050405020304" pitchFamily="18" charset="0"/>
            </a:endParaRPr>
          </a:p>
          <a:p>
            <a:pPr indent="449580" algn="just">
              <a:lnSpc>
                <a:spcPct val="115000"/>
              </a:lnSpc>
              <a:spcAft>
                <a:spcPts val="1000"/>
              </a:spcAft>
            </a:pP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Блок-схема: альтернативный процесс 18"/>
          <p:cNvSpPr/>
          <p:nvPr/>
        </p:nvSpPr>
        <p:spPr>
          <a:xfrm>
            <a:off x="3834094" y="1288161"/>
            <a:ext cx="3778013"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Отважный пулеметчик</a:t>
            </a:r>
            <a:endParaRPr lang="ru-RU" dirty="0"/>
          </a:p>
        </p:txBody>
      </p:sp>
      <p:pic>
        <p:nvPicPr>
          <p:cNvPr id="2" name="Рисунок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667" y="2160270"/>
            <a:ext cx="2066544" cy="3022092"/>
          </a:xfrm>
          <a:prstGeom prst="rect">
            <a:avLst/>
          </a:prstGeom>
        </p:spPr>
      </p:pic>
    </p:spTree>
    <p:extLst>
      <p:ext uri="{BB962C8B-B14F-4D97-AF65-F5344CB8AC3E}">
        <p14:creationId xmlns:p14="http://schemas.microsoft.com/office/powerpoint/2010/main" val="14914617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4" name="Заголовок 3"/>
          <p:cNvSpPr>
            <a:spLocks noGrp="1"/>
          </p:cNvSpPr>
          <p:nvPr>
            <p:ph type="title"/>
          </p:nvPr>
        </p:nvSpPr>
        <p:spPr>
          <a:xfrm>
            <a:off x="649606" y="75267"/>
            <a:ext cx="8494394" cy="488613"/>
          </a:xfrm>
        </p:spPr>
        <p:txBody>
          <a:bodyPr>
            <a:normAutofit fontScale="90000"/>
          </a:bodyPr>
          <a:lstStyle/>
          <a:p>
            <a:pPr algn="ct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endParaRPr lang="ru-RU" sz="3200" dirty="0"/>
          </a:p>
        </p:txBody>
      </p:sp>
      <p:sp>
        <p:nvSpPr>
          <p:cNvPr id="5" name="Объект 4"/>
          <p:cNvSpPr>
            <a:spLocks noGrp="1"/>
          </p:cNvSpPr>
          <p:nvPr>
            <p:ph sz="half" idx="4294967295"/>
          </p:nvPr>
        </p:nvSpPr>
        <p:spPr>
          <a:xfrm>
            <a:off x="0" y="2956560"/>
            <a:ext cx="9141969" cy="3627120"/>
          </a:xfrm>
        </p:spPr>
        <p:txBody>
          <a:bodyPr>
            <a:normAutofit/>
          </a:bodyPr>
          <a:lstStyle/>
          <a:p>
            <a:endParaRPr lang="ru-RU" sz="2000" dirty="0" smtClean="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endParaRPr lang="ru-RU" sz="2000" dirty="0" smtClean="0">
              <a:latin typeface="Times New Roman" panose="02020603050405020304" pitchFamily="18" charset="0"/>
              <a:cs typeface="Times New Roman" panose="02020603050405020304" pitchFamily="18" charset="0"/>
            </a:endParaRPr>
          </a:p>
          <a:p>
            <a:endParaRPr lang="ru-RU" sz="2000" dirty="0" smtClean="0">
              <a:latin typeface="Times New Roman" panose="02020603050405020304" pitchFamily="18" charset="0"/>
              <a:cs typeface="Times New Roman" panose="02020603050405020304" pitchFamily="18" charset="0"/>
            </a:endParaRPr>
          </a:p>
          <a:p>
            <a:pPr marL="0" indent="0">
              <a:buNone/>
            </a:pP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a:t/>
            </a:r>
            <a:br>
              <a:rPr lang="ru-RU" sz="2000" dirty="0"/>
            </a:br>
            <a:endParaRPr lang="ru-RU" sz="2000" dirty="0">
              <a:latin typeface="Times New Roman" panose="02020603050405020304" pitchFamily="18" charset="0"/>
              <a:cs typeface="Times New Roman" panose="02020603050405020304" pitchFamily="18" charset="0"/>
            </a:endParaRPr>
          </a:p>
        </p:txBody>
      </p:sp>
      <p:pic>
        <p:nvPicPr>
          <p:cNvPr id="1026" name="Picture 2" descr="Бессмертный полк.png"/>
          <p:cNvPicPr>
            <a:picLocks noChangeAspect="1" noChangeArrowheads="1"/>
          </p:cNvPicPr>
          <p:nvPr/>
        </p:nvPicPr>
        <p:blipFill rotWithShape="1">
          <a:blip r:embed="rId3">
            <a:extLst>
              <a:ext uri="{28A0092B-C50C-407E-A947-70E740481C1C}">
                <a14:useLocalDpi xmlns:a14="http://schemas.microsoft.com/office/drawing/2010/main" val="0"/>
              </a:ext>
            </a:extLst>
          </a:blip>
          <a:srcRect l="1" r="-3087" b="-12714"/>
          <a:stretch/>
        </p:blipFill>
        <p:spPr bwMode="auto">
          <a:xfrm>
            <a:off x="31425" y="126960"/>
            <a:ext cx="1967685" cy="627500"/>
          </a:xfrm>
          <a:prstGeom prst="rect">
            <a:avLst/>
          </a:prstGeom>
          <a:noFill/>
          <a:extLst>
            <a:ext uri="{909E8E84-426E-40DD-AFC4-6F175D3DCCD1}">
              <a14:hiddenFill xmlns:a14="http://schemas.microsoft.com/office/drawing/2010/main">
                <a:solidFill>
                  <a:srgbClr val="FFFFFF"/>
                </a:solidFill>
              </a14:hiddenFill>
            </a:ext>
          </a:extLst>
        </p:spPr>
      </p:pic>
      <p:sp>
        <p:nvSpPr>
          <p:cNvPr id="18" name="Прямоугольник 17"/>
          <p:cNvSpPr/>
          <p:nvPr/>
        </p:nvSpPr>
        <p:spPr>
          <a:xfrm>
            <a:off x="2487261" y="-552346"/>
            <a:ext cx="6471681" cy="2423227"/>
          </a:xfrm>
          <a:prstGeom prst="rect">
            <a:avLst/>
          </a:prstGeom>
        </p:spPr>
        <p:txBody>
          <a:bodyPr wrap="square">
            <a:spAutoFit/>
          </a:bodyPr>
          <a:lstStyle/>
          <a:p>
            <a:pPr indent="360680" algn="just">
              <a:lnSpc>
                <a:spcPct val="150000"/>
              </a:lnSpc>
              <a:spcAft>
                <a:spcPts val="1000"/>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5" name="Рисунок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116" y="1358326"/>
            <a:ext cx="2532897" cy="3704082"/>
          </a:xfrm>
          <a:prstGeom prst="rect">
            <a:avLst/>
          </a:prstGeom>
        </p:spPr>
      </p:pic>
      <p:sp>
        <p:nvSpPr>
          <p:cNvPr id="16" name="Блок-схема: альтернативный процесс 15"/>
          <p:cNvSpPr/>
          <p:nvPr/>
        </p:nvSpPr>
        <p:spPr>
          <a:xfrm>
            <a:off x="381000" y="5516720"/>
            <a:ext cx="3113114"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a:t>Головко Григорий </a:t>
            </a:r>
            <a:r>
              <a:rPr lang="ru-RU" sz="1200" dirty="0" smtClean="0"/>
              <a:t>Иванович:</a:t>
            </a:r>
            <a:endParaRPr lang="ru-RU" sz="1200" dirty="0"/>
          </a:p>
          <a:p>
            <a:pPr algn="ctr"/>
            <a:r>
              <a:rPr lang="ru-RU" sz="1200" dirty="0"/>
              <a:t>п</a:t>
            </a:r>
            <a:r>
              <a:rPr lang="ru-RU" sz="1200" dirty="0" smtClean="0"/>
              <a:t>риказ о награждении, описание подвига.</a:t>
            </a:r>
            <a:endParaRPr lang="ru-RU" sz="1200"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36765" y="75267"/>
            <a:ext cx="4962553" cy="6676054"/>
          </a:xfrm>
          <a:prstGeom prst="rect">
            <a:avLst/>
          </a:prstGeom>
        </p:spPr>
      </p:pic>
      <p:cxnSp>
        <p:nvCxnSpPr>
          <p:cNvPr id="19" name="Прямая соединительная линия 18"/>
          <p:cNvCxnSpPr/>
          <p:nvPr/>
        </p:nvCxnSpPr>
        <p:spPr>
          <a:xfrm>
            <a:off x="5497572" y="5686702"/>
            <a:ext cx="2543815" cy="905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83625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6" name="Лента лицом вверх 5"/>
          <p:cNvSpPr/>
          <p:nvPr/>
        </p:nvSpPr>
        <p:spPr>
          <a:xfrm>
            <a:off x="0" y="152400"/>
            <a:ext cx="9144000" cy="876300"/>
          </a:xfrm>
          <a:prstGeom prst="ribbon2">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a:xfrm>
            <a:off x="649606" y="152399"/>
            <a:ext cx="8494394" cy="571501"/>
          </a:xfrm>
        </p:spPr>
        <p:txBody>
          <a:bodyPr>
            <a:normAutofit fontScale="90000"/>
          </a:bodyPr>
          <a:lstStyle/>
          <a:p>
            <a:pPr algn="ct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ru-RU" sz="3200" b="1" dirty="0" smtClean="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Бессмертный </a:t>
            </a:r>
            <a:r>
              <a:rPr lang="ru-RU" sz="3200" b="1" dirty="0">
                <a:ln w="0">
                  <a:noFill/>
                </a:ln>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полк хутора Свободного</a:t>
            </a:r>
            <a:endParaRPr lang="ru-RU" sz="3200" dirty="0"/>
          </a:p>
        </p:txBody>
      </p:sp>
      <p:sp>
        <p:nvSpPr>
          <p:cNvPr id="5" name="Объект 4"/>
          <p:cNvSpPr>
            <a:spLocks noGrp="1"/>
          </p:cNvSpPr>
          <p:nvPr>
            <p:ph sz="half" idx="4294967295"/>
          </p:nvPr>
        </p:nvSpPr>
        <p:spPr>
          <a:xfrm>
            <a:off x="0" y="2956560"/>
            <a:ext cx="9141969" cy="3627120"/>
          </a:xfrm>
        </p:spPr>
        <p:txBody>
          <a:bodyPr>
            <a:normAutofit/>
          </a:bodyPr>
          <a:lstStyle/>
          <a:p>
            <a:endParaRPr lang="ru-RU" sz="2000" dirty="0" smtClean="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pPr marL="0" indent="0">
              <a:buNone/>
            </a:pP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a:t/>
            </a:r>
            <a:br>
              <a:rPr lang="ru-RU" sz="2000" dirty="0"/>
            </a:br>
            <a:endParaRPr lang="ru-RU" sz="2000" dirty="0">
              <a:latin typeface="Times New Roman" panose="02020603050405020304" pitchFamily="18" charset="0"/>
              <a:cs typeface="Times New Roman" panose="02020603050405020304" pitchFamily="18" charset="0"/>
            </a:endParaRPr>
          </a:p>
        </p:txBody>
      </p:sp>
      <p:pic>
        <p:nvPicPr>
          <p:cNvPr id="1026" name="Picture 2" descr="Бессмертный полк.png"/>
          <p:cNvPicPr>
            <a:picLocks noChangeAspect="1" noChangeArrowheads="1"/>
          </p:cNvPicPr>
          <p:nvPr/>
        </p:nvPicPr>
        <p:blipFill rotWithShape="1">
          <a:blip r:embed="rId3">
            <a:extLst>
              <a:ext uri="{28A0092B-C50C-407E-A947-70E740481C1C}">
                <a14:useLocalDpi xmlns:a14="http://schemas.microsoft.com/office/drawing/2010/main" val="0"/>
              </a:ext>
            </a:extLst>
          </a:blip>
          <a:srcRect r="65896" b="-5782"/>
          <a:stretch/>
        </p:blipFill>
        <p:spPr bwMode="auto">
          <a:xfrm>
            <a:off x="1021079" y="249316"/>
            <a:ext cx="818607" cy="740569"/>
          </a:xfrm>
          <a:prstGeom prst="rect">
            <a:avLst/>
          </a:prstGeom>
          <a:noFill/>
          <a:extLst>
            <a:ext uri="{909E8E84-426E-40DD-AFC4-6F175D3DCCD1}">
              <a14:hiddenFill xmlns:a14="http://schemas.microsoft.com/office/drawing/2010/main">
                <a:solidFill>
                  <a:srgbClr val="FFFFFF"/>
                </a:solidFill>
              </a14:hiddenFill>
            </a:ext>
          </a:extLst>
        </p:spPr>
      </p:pic>
      <p:sp>
        <p:nvSpPr>
          <p:cNvPr id="17" name="Блок-схема: альтернативный процесс 16"/>
          <p:cNvSpPr/>
          <p:nvPr/>
        </p:nvSpPr>
        <p:spPr>
          <a:xfrm>
            <a:off x="318817" y="5153732"/>
            <a:ext cx="1851659"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a:latin typeface="Times New Roman" panose="02020603050405020304" pitchFamily="18" charset="0"/>
                <a:cs typeface="Times New Roman" panose="02020603050405020304" pitchFamily="18" charset="0"/>
              </a:rPr>
              <a:t>Колбаса Фёдор Фёдорович, родился 22 апреля </a:t>
            </a:r>
            <a:r>
              <a:rPr lang="ru-RU" sz="1200" dirty="0" smtClean="0">
                <a:latin typeface="Times New Roman" panose="02020603050405020304" pitchFamily="18" charset="0"/>
                <a:cs typeface="Times New Roman" panose="02020603050405020304" pitchFamily="18" charset="0"/>
              </a:rPr>
              <a:t>1914 г.р</a:t>
            </a:r>
            <a:r>
              <a:rPr lang="ru-RU" sz="1200" dirty="0" smtClean="0"/>
              <a:t>.</a:t>
            </a:r>
            <a:endParaRPr lang="ru-RU" sz="1200" dirty="0">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a:off x="2487261" y="-552346"/>
            <a:ext cx="6471681" cy="6949082"/>
          </a:xfrm>
          <a:prstGeom prst="rect">
            <a:avLst/>
          </a:prstGeom>
        </p:spPr>
        <p:txBody>
          <a:bodyPr wrap="square">
            <a:spAutoFit/>
          </a:bodyPr>
          <a:lstStyle/>
          <a:p>
            <a:pPr indent="360680" algn="just">
              <a:lnSpc>
                <a:spcPct val="150000"/>
              </a:lnSpc>
              <a:spcAft>
                <a:spcPts val="1000"/>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indent="449580" algn="just">
              <a:lnSpc>
                <a:spcPct val="115000"/>
              </a:lnSpc>
              <a:spcAft>
                <a:spcPts val="1000"/>
              </a:spcAft>
            </a:pP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r>
              <a:rPr lang="ru-RU" dirty="0" smtClean="0">
                <a:latin typeface="Times New Roman" panose="02020603050405020304" pitchFamily="18" charset="0"/>
                <a:ea typeface="Calibri" panose="020F0502020204030204" pitchFamily="34" charset="0"/>
                <a:cs typeface="Times New Roman" panose="02020603050405020304" pitchFamily="18" charset="0"/>
              </a:rPr>
              <a:t> </a:t>
            </a:r>
          </a:p>
          <a:p>
            <a:endParaRPr lang="ru-RU" sz="2000" dirty="0"/>
          </a:p>
          <a:p>
            <a:endParaRPr lang="ru-RU" sz="2000" dirty="0"/>
          </a:p>
          <a:p>
            <a:r>
              <a:rPr lang="ru-RU" sz="2000" dirty="0" smtClean="0"/>
              <a:t>  </a:t>
            </a:r>
            <a:r>
              <a:rPr lang="ru-RU" dirty="0">
                <a:latin typeface="Times New Roman" panose="02020603050405020304" pitchFamily="18" charset="0"/>
                <a:cs typeface="Times New Roman" panose="02020603050405020304" pitchFamily="18" charset="0"/>
              </a:rPr>
              <a:t>Колбаса Фёдор Фёдорович, родился 22 апреля 1914 года. Был призван на фронт в 1941 году. Служил командиром взвода артиллерийского дивизиона 28 гвардейской мотострелковой Пражской Краснознамённой ордена Суворова и Кутузова бригады в звании лейтенанта. Был участником боёв на Малой земле. Дошёл до Берлина. Награждён орденом Великой Отечественной войны, орденом Красной Звезды, медалью «За победу над Германией».  Вернулся домой в 1945 году. Работал в родном колхозе «Заря коммунизма» председателем. Умер в 1966 году</a:t>
            </a:r>
            <a:r>
              <a:rPr lang="ru-RU" dirty="0" smtClean="0">
                <a:latin typeface="Times New Roman" panose="02020603050405020304" pitchFamily="18" charset="0"/>
                <a:cs typeface="Times New Roman" panose="02020603050405020304" pitchFamily="18" charset="0"/>
              </a:rPr>
              <a:t>.</a:t>
            </a:r>
          </a:p>
          <a:p>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                                                              Правнук </a:t>
            </a:r>
            <a:r>
              <a:rPr lang="ru-RU" dirty="0" err="1" smtClean="0">
                <a:latin typeface="Times New Roman" panose="02020603050405020304" pitchFamily="18" charset="0"/>
                <a:cs typeface="Times New Roman" panose="02020603050405020304" pitchFamily="18" charset="0"/>
              </a:rPr>
              <a:t>Шевела</a:t>
            </a:r>
            <a:r>
              <a:rPr lang="ru-RU" dirty="0" smtClean="0">
                <a:latin typeface="Times New Roman" panose="02020603050405020304" pitchFamily="18" charset="0"/>
                <a:cs typeface="Times New Roman" panose="02020603050405020304" pitchFamily="18" charset="0"/>
              </a:rPr>
              <a:t> Иван</a:t>
            </a:r>
            <a:endParaRPr lang="ru-RU" dirty="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pPr indent="449580" algn="just">
              <a:lnSpc>
                <a:spcPct val="115000"/>
              </a:lnSpc>
              <a:spcAft>
                <a:spcPts val="1000"/>
              </a:spcAft>
            </a:pP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Блок-схема: альтернативный процесс 18"/>
          <p:cNvSpPr/>
          <p:nvPr/>
        </p:nvSpPr>
        <p:spPr>
          <a:xfrm>
            <a:off x="3834094" y="1671419"/>
            <a:ext cx="3778013" cy="612648"/>
          </a:xfrm>
          <a:prstGeom prst="flowChartAlternateProcess">
            <a:avLst/>
          </a:prstGeom>
          <a:solidFill>
            <a:srgbClr val="D37F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Командир артдивизиона</a:t>
            </a:r>
            <a:endParaRPr lang="ru-RU" dirty="0"/>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64" y="2224221"/>
            <a:ext cx="2090304" cy="2724860"/>
          </a:xfrm>
          <a:prstGeom prst="rect">
            <a:avLst/>
          </a:prstGeom>
        </p:spPr>
      </p:pic>
    </p:spTree>
    <p:extLst>
      <p:ext uri="{BB962C8B-B14F-4D97-AF65-F5344CB8AC3E}">
        <p14:creationId xmlns:p14="http://schemas.microsoft.com/office/powerpoint/2010/main" val="141929502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822</TotalTime>
  <Words>556</Words>
  <Application>Microsoft Office PowerPoint</Application>
  <PresentationFormat>Экран (4:3)</PresentationFormat>
  <Paragraphs>231</Paragraphs>
  <Slides>20</Slides>
  <Notes>0</Notes>
  <HiddenSlides>0</HiddenSlides>
  <MMClips>0</MMClips>
  <ScaleCrop>false</ScaleCrop>
  <HeadingPairs>
    <vt:vector size="8" baseType="variant">
      <vt:variant>
        <vt:lpstr>Использованные шрифты</vt:lpstr>
      </vt:variant>
      <vt:variant>
        <vt:i4>6</vt:i4>
      </vt:variant>
      <vt:variant>
        <vt:lpstr>Тема</vt:lpstr>
      </vt:variant>
      <vt:variant>
        <vt:i4>1</vt:i4>
      </vt:variant>
      <vt:variant>
        <vt:lpstr>Внедренные серверы OLE</vt:lpstr>
      </vt:variant>
      <vt:variant>
        <vt:i4>1</vt:i4>
      </vt:variant>
      <vt:variant>
        <vt:lpstr>Заголовки слайдов</vt:lpstr>
      </vt:variant>
      <vt:variant>
        <vt:i4>20</vt:i4>
      </vt:variant>
    </vt:vector>
  </HeadingPairs>
  <TitlesOfParts>
    <vt:vector size="28" baseType="lpstr">
      <vt:lpstr>Arial</vt:lpstr>
      <vt:lpstr>Bahnschrift SemiBold Condensed</vt:lpstr>
      <vt:lpstr>Calibri</vt:lpstr>
      <vt:lpstr>Calibri Light</vt:lpstr>
      <vt:lpstr>Century</vt:lpstr>
      <vt:lpstr>Times New Roman</vt:lpstr>
      <vt:lpstr>Тема Office</vt:lpstr>
      <vt:lpstr>Изображение</vt:lpstr>
      <vt:lpstr>Презентация PowerPoint</vt:lpstr>
      <vt:lpstr> Бессмертный полк хутора Свободного</vt:lpstr>
      <vt:lpstr>Презентация PowerPoint</vt:lpstr>
      <vt:lpstr> Бессмертный полк хутора Свободного</vt:lpstr>
      <vt:lpstr> Бессмертный полк хутора Свободного</vt:lpstr>
      <vt:lpstr> </vt:lpstr>
      <vt:lpstr> Бессмертный полк хутора Свободного</vt:lpstr>
      <vt:lpstr> </vt:lpstr>
      <vt:lpstr> Бессмертный полк хутора Свободного</vt:lpstr>
      <vt:lpstr>Презентация PowerPoint</vt:lpstr>
      <vt:lpstr> Бессмертный полк хутора Свободного</vt:lpstr>
      <vt:lpstr> </vt:lpstr>
      <vt:lpstr> Бессмертный полк хутора Свободного</vt:lpstr>
      <vt:lpstr> </vt:lpstr>
      <vt:lpstr> Бессмертный полк хутора Свободного</vt:lpstr>
      <vt:lpstr> </vt:lpstr>
      <vt:lpstr> Бессмертный полк хутора Свободного</vt:lpstr>
      <vt:lpstr> </vt:lpstr>
      <vt:lpstr>Презентация PowerPoint</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Михаил Горяйнов</dc:creator>
  <cp:lastModifiedBy>MSI</cp:lastModifiedBy>
  <cp:revision>58</cp:revision>
  <dcterms:created xsi:type="dcterms:W3CDTF">2013-11-19T05:52:05Z</dcterms:created>
  <dcterms:modified xsi:type="dcterms:W3CDTF">2024-01-29T18:29:23Z</dcterms:modified>
</cp:coreProperties>
</file>