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95" r:id="rId8"/>
    <p:sldId id="303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274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11B17-4F62-46C4-B73C-4D35C7518F36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F8D83-EBAB-42A6-A610-C25FB080A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Общий уход за пациентами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Лекция: « Виды уборок»</a:t>
            </a:r>
          </a:p>
          <a:p>
            <a:r>
              <a:rPr lang="ru-RU" dirty="0" smtClean="0"/>
              <a:t>Преподаватель : Бабаева Н.Н.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«Сухая» уборка с использованием веников, щеток в лечебно-профилактических учреждениях не проводится. Использование пылесосов допускается только для очистки поверхностей ковров или напольных покрытий в соматических отделениях или административных помещениях.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741368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Схема цветового кодирования утверждается приказом по учреждению и размещается в зоне хранения инвентаря.</a:t>
            </a:r>
          </a:p>
          <a:p>
            <a:r>
              <a:rPr lang="ru-RU" dirty="0" smtClean="0"/>
              <a:t>Примерная схема цветового кодирования в зависимости от класса чистоты помещений:</a:t>
            </a:r>
          </a:p>
          <a:p>
            <a:r>
              <a:rPr lang="ru-RU" b="1" dirty="0" err="1" smtClean="0"/>
              <a:t>ЦветСтепень</a:t>
            </a:r>
            <a:r>
              <a:rPr lang="ru-RU" b="1" dirty="0" smtClean="0"/>
              <a:t> </a:t>
            </a:r>
            <a:r>
              <a:rPr lang="ru-RU" b="1" dirty="0" err="1" smtClean="0"/>
              <a:t>чистотыПодразделения</a:t>
            </a:r>
            <a:endParaRPr lang="ru-RU" b="1" dirty="0" smtClean="0"/>
          </a:p>
          <a:p>
            <a:r>
              <a:rPr lang="ru-RU" b="1" dirty="0" smtClean="0"/>
              <a:t>Синий </a:t>
            </a:r>
            <a:r>
              <a:rPr lang="ru-RU" b="1" dirty="0" smtClean="0"/>
              <a:t>или </a:t>
            </a:r>
            <a:r>
              <a:rPr lang="ru-RU" b="1" dirty="0" smtClean="0"/>
              <a:t>голубой</a:t>
            </a:r>
          </a:p>
          <a:p>
            <a:r>
              <a:rPr lang="ru-RU" dirty="0" smtClean="0"/>
              <a:t>Для </a:t>
            </a:r>
            <a:r>
              <a:rPr lang="ru-RU" dirty="0" smtClean="0"/>
              <a:t>поверхностей с наименьшей степенью биологического </a:t>
            </a:r>
            <a:r>
              <a:rPr lang="ru-RU" dirty="0" smtClean="0"/>
              <a:t>загрязнения</a:t>
            </a:r>
          </a:p>
          <a:p>
            <a:r>
              <a:rPr lang="ru-RU" dirty="0" smtClean="0"/>
              <a:t>Помещения </a:t>
            </a:r>
            <a:r>
              <a:rPr lang="ru-RU" dirty="0" smtClean="0"/>
              <a:t>общих/входных зон, палаты, коридоры, кабинеты общего функционального </a:t>
            </a:r>
            <a:r>
              <a:rPr lang="ru-RU" dirty="0" smtClean="0"/>
              <a:t>назначения</a:t>
            </a:r>
          </a:p>
          <a:p>
            <a:r>
              <a:rPr lang="ru-RU" b="1" dirty="0" smtClean="0"/>
              <a:t>Красный</a:t>
            </a:r>
          </a:p>
          <a:p>
            <a:r>
              <a:rPr lang="ru-RU" dirty="0" smtClean="0"/>
              <a:t>Для </a:t>
            </a:r>
            <a:r>
              <a:rPr lang="ru-RU" dirty="0" smtClean="0"/>
              <a:t>поверхностей в помещениях санитарных </a:t>
            </a:r>
            <a:r>
              <a:rPr lang="ru-RU" dirty="0" err="1" smtClean="0"/>
              <a:t>зонСанузлы</a:t>
            </a:r>
            <a:r>
              <a:rPr lang="ru-RU" dirty="0" smtClean="0"/>
              <a:t>, ванные, </a:t>
            </a:r>
            <a:r>
              <a:rPr lang="ru-RU" dirty="0" smtClean="0"/>
              <a:t>душевые</a:t>
            </a:r>
          </a:p>
          <a:p>
            <a:r>
              <a:rPr lang="ru-RU" b="1" dirty="0" smtClean="0"/>
              <a:t>Желтый</a:t>
            </a:r>
          </a:p>
          <a:p>
            <a:r>
              <a:rPr lang="ru-RU" dirty="0" smtClean="0"/>
              <a:t>Поверхности </a:t>
            </a:r>
            <a:r>
              <a:rPr lang="ru-RU" dirty="0" smtClean="0"/>
              <a:t>в помещениях со средней степенью </a:t>
            </a:r>
            <a:r>
              <a:rPr lang="ru-RU" dirty="0" err="1" smtClean="0"/>
              <a:t>загрязненияМанипуляционные</a:t>
            </a:r>
            <a:r>
              <a:rPr lang="ru-RU" dirty="0" smtClean="0"/>
              <a:t>, процедурные, послеродовые палаты, перевязочные, палаты новорожденных и т.д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Зеленый</a:t>
            </a:r>
          </a:p>
          <a:p>
            <a:r>
              <a:rPr lang="ru-RU" dirty="0" smtClean="0"/>
              <a:t>Поверхности </a:t>
            </a:r>
            <a:r>
              <a:rPr lang="ru-RU" dirty="0" smtClean="0"/>
              <a:t>в чистых (стерильных/режимных) </a:t>
            </a:r>
            <a:r>
              <a:rPr lang="ru-RU" dirty="0" err="1" smtClean="0"/>
              <a:t>помещенияхОперационные</a:t>
            </a:r>
            <a:r>
              <a:rPr lang="ru-RU" dirty="0" smtClean="0"/>
              <a:t>, родовые, реанимационные залы, ПИТ и т.д.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6131024" cy="655272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Метод </a:t>
            </a:r>
            <a:r>
              <a:rPr lang="ru-RU" b="1" dirty="0" err="1" smtClean="0"/>
              <a:t>безведерной</a:t>
            </a:r>
            <a:r>
              <a:rPr lang="ru-RU" b="1" dirty="0" smtClean="0"/>
              <a:t> уборки</a:t>
            </a:r>
          </a:p>
          <a:p>
            <a:r>
              <a:rPr lang="ru-RU" dirty="0" smtClean="0"/>
              <a:t>Использование системы </a:t>
            </a:r>
            <a:r>
              <a:rPr lang="ru-RU" dirty="0" err="1" smtClean="0"/>
              <a:t>безведерной</a:t>
            </a:r>
            <a:r>
              <a:rPr lang="ru-RU" dirty="0" smtClean="0"/>
              <a:t> уборки </a:t>
            </a:r>
            <a:r>
              <a:rPr lang="ru-RU" dirty="0" smtClean="0"/>
              <a:t> </a:t>
            </a:r>
            <a:r>
              <a:rPr lang="ru-RU" dirty="0" smtClean="0"/>
              <a:t>на базе комплексных тележек для уборки и дезинфекции помещений позволяет:</a:t>
            </a:r>
            <a:br>
              <a:rPr lang="ru-RU" dirty="0" smtClean="0"/>
            </a:br>
            <a:r>
              <a:rPr lang="ru-RU" dirty="0" smtClean="0"/>
              <a:t>— существенно снизить потребление моющих и дезинфицирующих средств за счет применения специальных </a:t>
            </a:r>
            <a:r>
              <a:rPr lang="ru-RU" dirty="0" err="1" smtClean="0"/>
              <a:t>моп-насадок</a:t>
            </a:r>
            <a:r>
              <a:rPr lang="ru-RU" dirty="0" smtClean="0"/>
              <a:t> и салфеток, </a:t>
            </a:r>
            <a:r>
              <a:rPr lang="ru-RU" dirty="0" err="1" smtClean="0"/>
              <a:t>безвёдерной</a:t>
            </a:r>
            <a:r>
              <a:rPr lang="ru-RU" dirty="0" smtClean="0"/>
              <a:t> технологии уборки и точного дозирования рабочего раствора;</a:t>
            </a:r>
          </a:p>
          <a:p>
            <a:r>
              <a:rPr lang="ru-RU" dirty="0" smtClean="0"/>
              <a:t>— снизить нагрузку на персонал, задействованный в процессе уборки и дезинфекции за счёт использования эргономичного инвентаря и правильной организации технологического процесса;</a:t>
            </a:r>
          </a:p>
          <a:p>
            <a:r>
              <a:rPr lang="ru-RU" dirty="0" smtClean="0"/>
              <a:t>— сократить время на проведение уборки в связи с отсутствием необходимости смены раствора в ведре и отжима </a:t>
            </a:r>
            <a:r>
              <a:rPr lang="ru-RU" dirty="0" err="1" smtClean="0"/>
              <a:t>моп-насадок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— </a:t>
            </a:r>
            <a:r>
              <a:rPr lang="ru-RU" dirty="0" err="1" smtClean="0"/>
              <a:t>cнизить</a:t>
            </a:r>
            <a:r>
              <a:rPr lang="ru-RU" dirty="0" smtClean="0"/>
              <a:t> расход воды в организации;</a:t>
            </a:r>
          </a:p>
          <a:p>
            <a:r>
              <a:rPr lang="ru-RU" dirty="0" smtClean="0"/>
              <a:t>— увеличить срок службы, как используемого уборочного инвентаря, так и убираемых поверхностей благодаря правильно подобранным инструментам, а также систематической и качественной уборке;</a:t>
            </a:r>
          </a:p>
          <a:p>
            <a:r>
              <a:rPr lang="ru-RU" dirty="0" smtClean="0"/>
              <a:t>— сократить количество используемого инвентаря, так как все его элементы изготовлены из современных многофункциональных синтетических материалов, которые можно обеззараживать химическими (дезинфицирующими средствами).</a:t>
            </a:r>
          </a:p>
          <a:p>
            <a:endParaRPr lang="ru-RU" dirty="0"/>
          </a:p>
        </p:txBody>
      </p:sp>
      <p:pic>
        <p:nvPicPr>
          <p:cNvPr id="4" name="Рисунок 3" descr="telezhka-uborochnaya-nick-hermetic-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76672"/>
            <a:ext cx="2771800" cy="638132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zvedernaya-uborka-v-lechebnom-uchrezhdenii-lpu-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229600" cy="3645024"/>
          </a:xfrm>
        </p:spPr>
      </p:pic>
      <p:sp>
        <p:nvSpPr>
          <p:cNvPr id="6" name="TextBox 5"/>
          <p:cNvSpPr txBox="1"/>
          <p:nvPr/>
        </p:nvSpPr>
        <p:spPr>
          <a:xfrm>
            <a:off x="547936" y="3501008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Салфетки доступны в четырёх цветах — красном, голубом, зелёном и желтом, для использования в помещениях разного класса чистоты. Салфеткой одного цвета выполняют строго определённый тип работ в помещении.</a:t>
            </a:r>
          </a:p>
          <a:p>
            <a:r>
              <a:rPr lang="ru-RU" dirty="0" smtClean="0"/>
              <a:t>Салфетки изготовлены из </a:t>
            </a:r>
            <a:r>
              <a:rPr lang="ru-RU" dirty="0" err="1" smtClean="0"/>
              <a:t>микроволокна</a:t>
            </a:r>
            <a:r>
              <a:rPr lang="ru-RU" dirty="0" smtClean="0"/>
              <a:t> и обладают высокой впитывающей способностью, позволяют обрабатывать большую площадь, не царапая и не повреждая поверхности. Правильно сложенная салфетка имеет 8 рабочих сторон, что делает уборку удобной, а использование салфетки — оптимальным.</a:t>
            </a:r>
          </a:p>
          <a:p>
            <a:r>
              <a:rPr lang="ru-RU" dirty="0" smtClean="0"/>
              <a:t>Использованная салфетка не применяется в другом помещении, что препятствует перекрестному инфицированию.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Основные положения уборки и дезинфекции с использованием системы </a:t>
            </a:r>
            <a:r>
              <a:rPr lang="ru-RU" b="1" dirty="0" err="1" smtClean="0"/>
              <a:t>безведерной</a:t>
            </a:r>
            <a:r>
              <a:rPr lang="ru-RU" b="1" dirty="0" smtClean="0"/>
              <a:t> уборки на базе комплексных тележек</a:t>
            </a:r>
          </a:p>
          <a:p>
            <a:r>
              <a:rPr lang="ru-RU" dirty="0" smtClean="0"/>
              <a:t>Одним </a:t>
            </a:r>
            <a:r>
              <a:rPr lang="ru-RU" dirty="0" err="1" smtClean="0"/>
              <a:t>мопом</a:t>
            </a:r>
            <a:r>
              <a:rPr lang="ru-RU" dirty="0" smtClean="0"/>
              <a:t> и одной салфеткой производится обработка поверхностей только в одном помещении, после чего, использованный </a:t>
            </a:r>
            <a:r>
              <a:rPr lang="ru-RU" dirty="0" err="1" smtClean="0"/>
              <a:t>моп</a:t>
            </a:r>
            <a:r>
              <a:rPr lang="ru-RU" dirty="0" smtClean="0"/>
              <a:t> или салфетка помещают в мешок для использованных принадлежностей для последующей их дезинфекции и стирки. Запрещается использовать одну и ту же салфетку или </a:t>
            </a:r>
            <a:r>
              <a:rPr lang="ru-RU" dirty="0" err="1" smtClean="0"/>
              <a:t>моп</a:t>
            </a:r>
            <a:r>
              <a:rPr lang="ru-RU" dirty="0" smtClean="0"/>
              <a:t> в нескольких помещениях!</a:t>
            </a:r>
          </a:p>
          <a:p>
            <a:r>
              <a:rPr lang="ru-RU" dirty="0" smtClean="0"/>
              <a:t>Работы проводить во влагонепроницаемых перчатках, спецодежде и с соблюдением мер предосторожности, изложенных в инструкции по применению используемого средства.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Достать из ведра чистую пропитанную рабочим раствором средства салфетку установленного для данной уборочной зоны цвета. Салфетка должна быть сложена в 4 раза и иметь 8 рабочих сторон.</a:t>
            </a:r>
          </a:p>
          <a:p>
            <a:r>
              <a:rPr lang="ru-RU" dirty="0" smtClean="0"/>
              <a:t>Поверхности протереть в следующей последовательности: сначала поверхности находящиеся выше, затем те, которые находятся ниже. По мере загрязнения и необходимости следует поменять моющую сторону салфетки.</a:t>
            </a:r>
          </a:p>
          <a:p>
            <a:r>
              <a:rPr lang="ru-RU" dirty="0" smtClean="0"/>
              <a:t>После использования поместить салфетку в мешок для сбора использованного инвентаря, установленный на тележке, для ее дальнейшей дезинфекции и стирки.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лгоритм по убор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964488" cy="674136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Предварительная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Предварительная уборка всегда проводится в утренние часы.</a:t>
            </a:r>
          </a:p>
          <a:p>
            <a:r>
              <a:rPr lang="ru-RU" dirty="0" smtClean="0"/>
              <a:t> Главная задача, которая стоит перед персоналом – </a:t>
            </a:r>
            <a:r>
              <a:rPr lang="ru-RU" i="1" u="sng" dirty="0" smtClean="0"/>
              <a:t>это удалить пыль, скопившуюся на поверхности за время ночного отдыха и подготовить медицинское учреждение к предстоящей работе.</a:t>
            </a:r>
          </a:p>
          <a:p>
            <a:r>
              <a:rPr lang="ru-RU" dirty="0" smtClean="0"/>
              <a:t>Все процедуры выполняются не просто влажной ветошью, а с использованием антисептических растворов. </a:t>
            </a:r>
          </a:p>
          <a:p>
            <a:r>
              <a:rPr lang="ru-RU" dirty="0" smtClean="0"/>
              <a:t>Обязательно обработке подвергают полы, стены и подоконники. Завершением предварительной уборки становится включение бактерицидной лампы.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Текущая уборка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Текущая уборка проводится во время рабочего дня. Ее периодичность зависит от особенностей помещения:</a:t>
            </a:r>
          </a:p>
          <a:p>
            <a:r>
              <a:rPr lang="ru-RU" dirty="0" smtClean="0"/>
              <a:t>В операционных ее выполняют после каждого пациента. Обязательно соблюдается </a:t>
            </a:r>
            <a:r>
              <a:rPr lang="ru-RU" dirty="0" err="1" smtClean="0"/>
              <a:t>вирулицидный</a:t>
            </a:r>
            <a:r>
              <a:rPr lang="ru-RU" dirty="0" smtClean="0"/>
              <a:t> режим, то есть после обработки в помещении не должно остаться живых вирусов. Это касается как поверхностей, так и воздуха.</a:t>
            </a:r>
          </a:p>
          <a:p>
            <a:r>
              <a:rPr lang="ru-RU" dirty="0" smtClean="0"/>
              <a:t>Столовая, раздаточная, буфет. Обработка проводится после каждого приема пищи.</a:t>
            </a:r>
          </a:p>
          <a:p>
            <a:r>
              <a:rPr lang="ru-RU" dirty="0" smtClean="0"/>
              <a:t>Родильный зал – 3 раза в день.</a:t>
            </a:r>
          </a:p>
          <a:p>
            <a:r>
              <a:rPr lang="ru-RU" dirty="0" smtClean="0"/>
              <a:t>Процедурный кабинет, перевязочная, смотровая и другие асептические помещения – 2 раза в день.</a:t>
            </a:r>
          </a:p>
          <a:p>
            <a:r>
              <a:rPr lang="ru-RU" dirty="0" smtClean="0"/>
              <a:t>В административно-хозяйственных помещениях текущую уборку осуществляют 1 раз в день.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Правила проведения текущих уборок — </a:t>
            </a:r>
            <a:r>
              <a:rPr lang="ru-RU" i="1" dirty="0"/>
              <a:t>комплекс мероприятий, направленных на эффективное и своевременное устранение загрязнений всех типов в рамках помещения и проводящихся в течение рабочего времени, не реже 2-х раз в сутки: в начале рабочей смены кабинета и в конце, а также по мере необходимости. Процедура проведения текущей уборки обязательно включает в себя обработку и дезинфекцию мебели, оборудования, всех горизонтальных поверхностей и полов.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любом медицинском учреждении должна соблюдаться идеальная чистота.</a:t>
            </a:r>
          </a:p>
          <a:p>
            <a:r>
              <a:rPr lang="ru-RU" dirty="0" smtClean="0"/>
              <a:t>Уборка в больницах и поликлиниках проводится не на усмотрение руководства или персонала, а в соответствии с требованиями </a:t>
            </a:r>
            <a:r>
              <a:rPr lang="ru-RU" dirty="0" err="1" smtClean="0"/>
              <a:t>СанПиН</a:t>
            </a:r>
            <a:r>
              <a:rPr lang="ru-RU" dirty="0" smtClean="0"/>
              <a:t>.</a:t>
            </a:r>
          </a:p>
          <a:p>
            <a:r>
              <a:rPr lang="ru-RU" b="1" dirty="0"/>
              <a:t>Цель</a:t>
            </a:r>
            <a:endParaRPr lang="ru-RU" dirty="0"/>
          </a:p>
          <a:p>
            <a:pPr fontAlgn="base"/>
            <a:r>
              <a:rPr lang="ru-RU" dirty="0"/>
              <a:t>Профилактика инфекционных заболеваний, инфекций, связанных с оказанием медицинской помощи (ИСМП).</a:t>
            </a:r>
          </a:p>
          <a:p>
            <a:pPr fontAlgn="base"/>
            <a:r>
              <a:rPr lang="ru-RU" dirty="0"/>
              <a:t>Обеспечение санитарно-противоэпидемического режима. Обеспечение надлежащего качества уборки. Обеспечение эстетического состояния помещений.</a:t>
            </a:r>
          </a:p>
          <a:p>
            <a:pPr fontAlgn="base"/>
            <a:r>
              <a:rPr lang="ru-RU" dirty="0"/>
              <a:t> </a:t>
            </a:r>
          </a:p>
          <a:p>
            <a:r>
              <a:rPr lang="ru-RU" b="1" dirty="0" smtClean="0"/>
              <a:t>Область </a:t>
            </a:r>
            <a:r>
              <a:rPr lang="ru-RU" b="1" dirty="0"/>
              <a:t>применения</a:t>
            </a:r>
            <a:endParaRPr lang="ru-RU" dirty="0"/>
          </a:p>
          <a:p>
            <a:r>
              <a:rPr lang="ru-RU" dirty="0"/>
              <a:t>Правила распространяются на средний, младший медицинский и прочий персонал клинических подразделений. Персонал, проводящий уборку, должен пройти квалифицированный документированный тренинг по видам уборок.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Категории помещений: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А — особо чистые: операционные, родильные залы, асептические боксы, палаты для недоношенных детей, стерилизационная (чистое помещение);</a:t>
            </a:r>
          </a:p>
          <a:p>
            <a:r>
              <a:rPr lang="ru-RU" dirty="0"/>
              <a:t>Б — чистые: процедурные, перевязочные, предоперационные, палаты и залы реанимации, детские палаты;</a:t>
            </a:r>
          </a:p>
          <a:p>
            <a:r>
              <a:rPr lang="ru-RU" dirty="0"/>
              <a:t>В — условно чистые: палаты отделений, коридоры, примыкающие к операционным </a:t>
            </a:r>
            <a:br>
              <a:rPr lang="ru-RU" dirty="0"/>
            </a:br>
            <a:r>
              <a:rPr lang="ru-RU" dirty="0"/>
              <a:t>и родильным залам, смотровые, боксы и палаты инфекционных отделений, ординаторские, материальные, кладовые чистого белья;</a:t>
            </a:r>
          </a:p>
          <a:p>
            <a:r>
              <a:rPr lang="ru-RU" dirty="0"/>
              <a:t>Г — грязные: коридоры и административные помещения, лестничные марши, санитарные комнаты, туалеты, помещения для временного хранения грязного белья и временного хранения отходов.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Цель</a:t>
            </a:r>
            <a:endParaRPr lang="ru-RU" dirty="0"/>
          </a:p>
          <a:p>
            <a:pPr fontAlgn="base"/>
            <a:r>
              <a:rPr lang="ru-RU" dirty="0"/>
              <a:t>Профилактика инфекционных заболеваний, инфекций, связанных с оказанием медицинской помощи (ИСМП).</a:t>
            </a:r>
          </a:p>
          <a:p>
            <a:pPr fontAlgn="base"/>
            <a:r>
              <a:rPr lang="ru-RU" dirty="0"/>
              <a:t>Обеспечение санитарно-противоэпидемического режима. Обеспечение надлежащего качества уборки. Обеспечение эстетического состояния помещений.</a:t>
            </a:r>
          </a:p>
          <a:p>
            <a:pPr fontAlgn="base"/>
            <a:r>
              <a:rPr lang="ru-RU" dirty="0"/>
              <a:t> </a:t>
            </a:r>
          </a:p>
          <a:p>
            <a:r>
              <a:rPr lang="ru-RU" b="1" dirty="0" smtClean="0"/>
              <a:t>Область </a:t>
            </a:r>
            <a:r>
              <a:rPr lang="ru-RU" b="1" dirty="0"/>
              <a:t>применения</a:t>
            </a:r>
            <a:endParaRPr lang="ru-RU" dirty="0"/>
          </a:p>
          <a:p>
            <a:r>
              <a:rPr lang="ru-RU" dirty="0"/>
              <a:t>Правила распространяются на средний, младший медицинский и прочий персонал клинических подразделений. Персонал, проводящий уборку, должен пройти квалифицированный документированный тренинг по видам уборок.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/>
              <a:t>Подготовка к процедуре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r>
              <a:rPr lang="ru-RU" dirty="0"/>
              <a:t>При необходимости утилизировать медицинские отходы согласно СОП «Порядок обращения с медицинскими отходами</a:t>
            </a:r>
            <a:r>
              <a:rPr lang="ru-RU" dirty="0" smtClean="0"/>
              <a:t>»</a:t>
            </a:r>
          </a:p>
          <a:p>
            <a:r>
              <a:rPr lang="ru-RU" dirty="0"/>
              <a:t>Обработать руки гигиеническим способом, осушить согласно СОП «Гигиеническая обработка рук»</a:t>
            </a:r>
          </a:p>
          <a:p>
            <a:r>
              <a:rPr lang="ru-RU" dirty="0"/>
              <a:t>Надеть средства индивидуальной защиты</a:t>
            </a:r>
          </a:p>
          <a:p>
            <a:r>
              <a:rPr lang="ru-RU" dirty="0"/>
              <a:t>Подготовить рабочий раствор дезинфицирующего средства, согласно инструкции к дезинфицирующему средству и категории помещения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/>
              <a:t>Выполнение процедуры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Взять приготовленную емкость с дезинфицирующим рабочим раствором и ветошь для обработки поверхностей</a:t>
            </a:r>
          </a:p>
          <a:p>
            <a:r>
              <a:rPr lang="ru-RU" dirty="0"/>
              <a:t>Провести обработку горизонтальных поверхностей. Для этого чистую ветошь смочить </a:t>
            </a:r>
            <a:r>
              <a:rPr lang="ru-RU" dirty="0" smtClean="0"/>
              <a:t>в </a:t>
            </a:r>
            <a:r>
              <a:rPr lang="ru-RU" dirty="0"/>
              <a:t>рабочем растворе, приготовленном для обработки поверхностей. По принципу «от чистого к грязному»</a:t>
            </a:r>
          </a:p>
          <a:p>
            <a:r>
              <a:rPr lang="ru-RU" dirty="0"/>
              <a:t>Выдержать раствор на поверхности в течение времени, рекомендованного производителем средства в инструкции. Смывать </a:t>
            </a:r>
            <a:r>
              <a:rPr lang="ru-RU" dirty="0" err="1"/>
              <a:t>дезсредство</a:t>
            </a:r>
            <a:r>
              <a:rPr lang="ru-RU" dirty="0"/>
              <a:t> после экспозиции необходимо, только если данное условие указано в инструкции к его применению. Если </a:t>
            </a:r>
            <a:r>
              <a:rPr lang="ru-RU" dirty="0" err="1"/>
              <a:t>дезраствор</a:t>
            </a:r>
            <a:r>
              <a:rPr lang="ru-RU" dirty="0"/>
              <a:t> требует смывания, переодеться в чистый халат и чистой ветошью, смоченной водопроводной водой, отмыть все поверхности от </a:t>
            </a:r>
            <a:r>
              <a:rPr lang="ru-RU" dirty="0" err="1"/>
              <a:t>дезсредства</a:t>
            </a:r>
            <a:endParaRPr lang="ru-RU" dirty="0"/>
          </a:p>
          <a:p>
            <a:r>
              <a:rPr lang="ru-RU" dirty="0"/>
              <a:t>Взять ведро с приготовленным дезинфицирующим рабочим раствором, швабру и ветошь (МОП) для обработки пола</a:t>
            </a:r>
          </a:p>
          <a:p>
            <a:r>
              <a:rPr lang="ru-RU" dirty="0"/>
              <a:t>Вымыть пол по принципу «от чистого к грязному» </a:t>
            </a:r>
          </a:p>
          <a:p>
            <a:r>
              <a:rPr lang="ru-RU" dirty="0"/>
              <a:t>Залить в унитаз чистящее средство</a:t>
            </a:r>
          </a:p>
          <a:p>
            <a:r>
              <a:rPr lang="ru-RU" dirty="0"/>
              <a:t>Уборку туалетных комнат и душевых в палатах проводят в последнюю очередь (для уборки туалетных комнат и душевых использовать отдельный промаркированный уборочный инвентарь)</a:t>
            </a:r>
          </a:p>
          <a:p>
            <a:r>
              <a:rPr lang="ru-RU" dirty="0"/>
              <a:t>Провести «</a:t>
            </a:r>
            <a:r>
              <a:rPr lang="ru-RU" dirty="0" err="1"/>
              <a:t>кварцевание</a:t>
            </a:r>
            <a:r>
              <a:rPr lang="ru-RU" dirty="0"/>
              <a:t>» с учетом вида бактерицидной установки, размера помещения, его категории и согласно инструкции, приложенной к данной бактерицидной установке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/>
              <a:t>Завершение процедуры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Провести обеззараживание уборочного инвентаря, соблюдая технику, концентрацию, экспозицию и необходимый режим, указанные в инструкции к дезинфицирующему средству, и прополоскать в большом количестве проточной </a:t>
            </a:r>
            <a:r>
              <a:rPr lang="ru-RU" dirty="0" smtClean="0"/>
              <a:t>воды</a:t>
            </a:r>
          </a:p>
          <a:p>
            <a:r>
              <a:rPr lang="ru-RU" dirty="0"/>
              <a:t>Тщательно высушить уборочный инвентарь</a:t>
            </a:r>
          </a:p>
          <a:p>
            <a:r>
              <a:rPr lang="ru-RU" dirty="0"/>
              <a:t>Убрать уборочный инвентарь в место хранения</a:t>
            </a:r>
          </a:p>
          <a:p>
            <a:r>
              <a:rPr lang="ru-RU" dirty="0"/>
              <a:t>Снять перчатки согласно СОП «Снятие использованных перчаток», поместить их в отходы класса Б согласно СОП «Порядок обращения с медицинскими отходами»</a:t>
            </a:r>
          </a:p>
          <a:p>
            <a:r>
              <a:rPr lang="ru-RU" dirty="0"/>
              <a:t>Снять средства индивидуальной защиты, поместить их в отходы класса Б согласно СОП «Порядок обращения с медицинскими отходами»</a:t>
            </a:r>
          </a:p>
          <a:p>
            <a:r>
              <a:rPr lang="ru-RU" dirty="0"/>
              <a:t>Обработать руки гигиеническим способом согласно СОП «Гигиеническая обработка рук»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/>
              <a:t>Ответственность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Настоящая стандартная операционная процедура определяет порядок действий медицинской сестры при проведении текущих уборок.</a:t>
            </a:r>
          </a:p>
          <a:p>
            <a:r>
              <a:rPr lang="ru-RU" dirty="0" smtClean="0"/>
              <a:t>Медицинская </a:t>
            </a:r>
            <a:r>
              <a:rPr lang="ru-RU" dirty="0"/>
              <a:t>сестра несет персональную ответственность за выполнение данной инструкции.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за исполнением процедуры осуществляют:</a:t>
            </a:r>
          </a:p>
          <a:p>
            <a:r>
              <a:rPr lang="ru-RU" dirty="0">
                <a:sym typeface="Symbol"/>
              </a:rPr>
              <a:t></a:t>
            </a:r>
            <a:r>
              <a:rPr lang="ru-RU" dirty="0"/>
              <a:t>	заведующий отделением;</a:t>
            </a:r>
          </a:p>
          <a:p>
            <a:r>
              <a:rPr lang="ru-RU" dirty="0">
                <a:sym typeface="Symbol"/>
              </a:rPr>
              <a:t></a:t>
            </a:r>
            <a:r>
              <a:rPr lang="ru-RU" dirty="0"/>
              <a:t>	старшая медицинская сестра.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Заключительная уборка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Заключительная уборка проводится в конце рабочего дня.</a:t>
            </a:r>
          </a:p>
          <a:p>
            <a:r>
              <a:rPr lang="ru-RU" dirty="0" smtClean="0"/>
              <a:t> Ее цель – очистить и продезинфицировать все поверхности после завершения основных процедур.</a:t>
            </a:r>
          </a:p>
          <a:p>
            <a:r>
              <a:rPr lang="ru-RU" dirty="0" smtClean="0"/>
              <a:t>Обязательно моют полы, а также все поверхности, расположенные на высоте роста человека, в том числе, стены. Заканчиваться завершающая уборка должна </a:t>
            </a:r>
            <a:r>
              <a:rPr lang="ru-RU" dirty="0" err="1" smtClean="0"/>
              <a:t>кварцеванием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Генеральная уборка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Генеральная уборка выполняется в соответствии с графиком. Ее периодичность зависит от особенностей того помещения, в котором она проводится. </a:t>
            </a:r>
          </a:p>
          <a:p>
            <a:r>
              <a:rPr lang="ru-RU" dirty="0" smtClean="0"/>
              <a:t>Главная цель такой обработки – не допустить распространения инфекции, поэтому использование дезинфицирующих растворов является обязательным условием.</a:t>
            </a:r>
          </a:p>
          <a:p>
            <a:r>
              <a:rPr lang="ru-RU" dirty="0" smtClean="0"/>
              <a:t>Периодичность генеральной уборки, в зависимости от типа </a:t>
            </a:r>
            <a:r>
              <a:rPr lang="ru-RU" dirty="0" err="1" smtClean="0"/>
              <a:t>помещения:смотровой</a:t>
            </a:r>
            <a:r>
              <a:rPr lang="ru-RU" dirty="0" smtClean="0"/>
              <a:t> кабинет, процедурная и перевязочная – 1 раз в неделю;</a:t>
            </a:r>
          </a:p>
          <a:p>
            <a:r>
              <a:rPr lang="ru-RU" dirty="0" smtClean="0"/>
              <a:t>операционная и родильный зал – 1 раз в неделю</a:t>
            </a:r>
          </a:p>
          <a:p>
            <a:r>
              <a:rPr lang="ru-RU" dirty="0" smtClean="0"/>
              <a:t>;палаты, врачебные кабинеты, административно-хозяйственные помещения – 1 раз в месяц.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Генеральная уборка предполагает выполнение следующей последовательности действий:</a:t>
            </a:r>
          </a:p>
          <a:p>
            <a:r>
              <a:rPr lang="ru-RU" dirty="0" smtClean="0"/>
              <a:t>Отодвигание мебели. Предварительно из тумбочек и с полок убирают все содержимое, внутренние поверхности шкафов протирают от пыли, обрабатывают </a:t>
            </a:r>
            <a:r>
              <a:rPr lang="ru-RU" dirty="0" err="1" smtClean="0"/>
              <a:t>дезсредствами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Мытье стен, потолка и </a:t>
            </a:r>
            <a:r>
              <a:rPr lang="ru-RU" dirty="0" err="1" smtClean="0"/>
              <a:t>мебели.Замачивание</a:t>
            </a:r>
            <a:r>
              <a:rPr lang="ru-RU" dirty="0" smtClean="0"/>
              <a:t> распылителя в дезинфицирующем растворе на час.</a:t>
            </a:r>
          </a:p>
          <a:p>
            <a:r>
              <a:rPr lang="ru-RU" dirty="0" smtClean="0"/>
              <a:t>Проветривание </a:t>
            </a:r>
            <a:r>
              <a:rPr lang="ru-RU" dirty="0" err="1" smtClean="0"/>
              <a:t>помещения.Сушка</a:t>
            </a:r>
            <a:r>
              <a:rPr lang="ru-RU" dirty="0" smtClean="0"/>
              <a:t> поверхностей чистой ветошью.</a:t>
            </a:r>
          </a:p>
          <a:p>
            <a:r>
              <a:rPr lang="ru-RU" dirty="0" smtClean="0"/>
              <a:t>Обеззараживание воздуха с помощью бактерицидной лампы или </a:t>
            </a:r>
            <a:r>
              <a:rPr lang="ru-RU" dirty="0" err="1" smtClean="0"/>
              <a:t>рециркулятора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Помещение выдерживают закрытым в течение часа, после чего его проветривают и смывают остатки дезинфицирующих средств.(если они без моющего эффекта)</a:t>
            </a:r>
          </a:p>
          <a:p>
            <a:r>
              <a:rPr lang="ru-RU" dirty="0" smtClean="0"/>
              <a:t>Обеззараживание инвентаря путем его погружения в раствор, обладающий дезинфицирующими свойствами. Перед отправкой на хранение его полощут и просушивают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/>
              <a:t>Помещения, оборудование и мебель в плохом состоянии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 нарушение</a:t>
            </a:r>
          </a:p>
          <a:p>
            <a:r>
              <a:rPr lang="ru-RU" dirty="0"/>
              <a:t>Дефекты на поверхностях. На полах, стенах или потолках есть </a:t>
            </a:r>
            <a:r>
              <a:rPr lang="ru-RU" dirty="0" err="1" smtClean="0"/>
              <a:t>протечки,следы</a:t>
            </a:r>
            <a:r>
              <a:rPr lang="ru-RU" dirty="0" smtClean="0"/>
              <a:t> </a:t>
            </a:r>
            <a:r>
              <a:rPr lang="ru-RU" dirty="0"/>
              <a:t>сырости, плесени, трещины, щели, выбоины, отвалился </a:t>
            </a:r>
            <a:r>
              <a:rPr lang="ru-RU" dirty="0" smtClean="0"/>
              <a:t>облицовочный материал</a:t>
            </a:r>
            <a:r>
              <a:rPr lang="ru-RU" dirty="0"/>
              <a:t>. На решетках вентиляции и обогревательном оборудовании </a:t>
            </a:r>
            <a:r>
              <a:rPr lang="ru-RU" dirty="0" smtClean="0"/>
              <a:t>—ржавчина</a:t>
            </a:r>
            <a:r>
              <a:rPr lang="ru-RU" dirty="0"/>
              <a:t>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Поверхности, которые нужно мыть и </a:t>
            </a:r>
            <a:r>
              <a:rPr lang="ru-RU" dirty="0" err="1" smtClean="0"/>
              <a:t>дезинфицировать,должны</a:t>
            </a:r>
            <a:r>
              <a:rPr lang="ru-RU" dirty="0" smtClean="0"/>
              <a:t> </a:t>
            </a:r>
            <a:r>
              <a:rPr lang="ru-RU" dirty="0"/>
              <a:t>быть гладкими. Если на полах, стенах, потолках, обогревающем</a:t>
            </a:r>
          </a:p>
          <a:p>
            <a:r>
              <a:rPr lang="ru-RU" dirty="0"/>
              <a:t>оборудовании или вентиляции появились дефекты, </a:t>
            </a:r>
            <a:r>
              <a:rPr lang="ru-RU" dirty="0" err="1" smtClean="0"/>
              <a:t>устранитеих</a:t>
            </a:r>
            <a:r>
              <a:rPr lang="ru-RU" dirty="0" smtClean="0"/>
              <a:t> </a:t>
            </a:r>
            <a:r>
              <a:rPr lang="ru-RU" dirty="0"/>
              <a:t>незамедлительно. Стыки между полом и стенами должны </a:t>
            </a:r>
            <a:r>
              <a:rPr lang="ru-RU" dirty="0" smtClean="0"/>
              <a:t>быть герметичными</a:t>
            </a:r>
            <a:r>
              <a:rPr lang="ru-RU" dirty="0"/>
              <a:t>, швы примыкающих друг к другу листов линолеума</a:t>
            </a:r>
          </a:p>
          <a:p>
            <a:r>
              <a:rPr lang="ru-RU" dirty="0"/>
              <a:t>на полу — пропаянными.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dirty="0" smtClean="0"/>
              <a:t>В медицинском учреждении проводится </a:t>
            </a:r>
            <a:r>
              <a:rPr lang="ru-RU" u="sng" dirty="0" smtClean="0">
                <a:solidFill>
                  <a:srgbClr val="FF0000"/>
                </a:solidFill>
              </a:rPr>
              <a:t>предварительная, текущая, заключительная и генеральная уборка. </a:t>
            </a:r>
          </a:p>
          <a:p>
            <a:r>
              <a:rPr lang="ru-RU" dirty="0" smtClean="0"/>
              <a:t>Выполняются эти процедуры средним и младшим персоналом</a:t>
            </a:r>
            <a:endParaRPr lang="ru-RU" dirty="0"/>
          </a:p>
        </p:txBody>
      </p:sp>
      <p:pic>
        <p:nvPicPr>
          <p:cNvPr id="4" name="Рисунок 3" descr="foto3324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2936"/>
            <a:ext cx="9144000" cy="400506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Ошибки в санитарно-гигиеническом содержании помещений</a:t>
            </a:r>
          </a:p>
          <a:p>
            <a:r>
              <a:rPr lang="ru-RU" dirty="0">
                <a:solidFill>
                  <a:srgbClr val="FF0000"/>
                </a:solidFill>
              </a:rPr>
              <a:t>2 нарушение</a:t>
            </a:r>
          </a:p>
          <a:p>
            <a:r>
              <a:rPr lang="ru-RU" dirty="0"/>
              <a:t>Невозможно проветрить помещение. Окна или форточки в палате</a:t>
            </a:r>
          </a:p>
          <a:p>
            <a:r>
              <a:rPr lang="ru-RU" dirty="0"/>
              <a:t>не открываются.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Проверьте исправность фрамуг и форточек. Вне</a:t>
            </a:r>
          </a:p>
          <a:p>
            <a:r>
              <a:rPr lang="ru-RU" dirty="0"/>
              <a:t>зависимости, есть ли у вас системы принудительной вентиляции, во </a:t>
            </a:r>
            <a:r>
              <a:rPr lang="ru-RU" dirty="0" smtClean="0"/>
              <a:t>всех лечебно-диагностических </a:t>
            </a:r>
            <a:r>
              <a:rPr lang="ru-RU" dirty="0"/>
              <a:t>помещениях должна быть </a:t>
            </a:r>
            <a:r>
              <a:rPr lang="ru-RU" dirty="0" smtClean="0"/>
              <a:t>возможность естественного </a:t>
            </a:r>
            <a:r>
              <a:rPr lang="ru-RU" dirty="0"/>
              <a:t>проветривания. Исключение из этого правила — помещения</a:t>
            </a:r>
          </a:p>
          <a:p>
            <a:r>
              <a:rPr lang="ru-RU" dirty="0"/>
              <a:t>класса чистоты А.</a:t>
            </a:r>
          </a:p>
          <a:p>
            <a:r>
              <a:rPr lang="ru-RU" dirty="0"/>
              <a:t>Помещения класса А: операционные, послеоперационные </a:t>
            </a:r>
            <a:r>
              <a:rPr lang="ru-RU" dirty="0" err="1" smtClean="0"/>
              <a:t>палаты,реанимационные</a:t>
            </a:r>
            <a:r>
              <a:rPr lang="ru-RU" dirty="0" smtClean="0"/>
              <a:t> </a:t>
            </a:r>
            <a:r>
              <a:rPr lang="ru-RU" dirty="0"/>
              <a:t>залы (палаты), в т. ч. для ожоговых больных, </a:t>
            </a:r>
            <a:r>
              <a:rPr lang="ru-RU" dirty="0" smtClean="0"/>
              <a:t>палаты интенсивной </a:t>
            </a:r>
            <a:r>
              <a:rPr lang="ru-RU" dirty="0"/>
              <a:t>терапии, </a:t>
            </a:r>
            <a:r>
              <a:rPr lang="ru-RU" dirty="0" smtClean="0"/>
              <a:t>родовые </a:t>
            </a:r>
            <a:r>
              <a:rPr lang="ru-RU" dirty="0" err="1" smtClean="0"/>
              <a:t>манипуляционные-туалетные</a:t>
            </a:r>
            <a:r>
              <a:rPr lang="ru-RU" dirty="0" smtClean="0"/>
              <a:t> для новорожденных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3 нарушение</a:t>
            </a:r>
          </a:p>
          <a:p>
            <a:r>
              <a:rPr lang="ru-RU" sz="2800" dirty="0"/>
              <a:t>Немедицинская мебель. В лечебных, диагностических и </a:t>
            </a:r>
            <a:r>
              <a:rPr lang="ru-RU" sz="2800" dirty="0" smtClean="0"/>
              <a:t>вспомогательных помещениях </a:t>
            </a:r>
            <a:r>
              <a:rPr lang="ru-RU" sz="2800" dirty="0"/>
              <a:t>стоит немедицинская мебель.</a:t>
            </a:r>
          </a:p>
          <a:p>
            <a:r>
              <a:rPr lang="ru-RU" sz="2800" dirty="0"/>
              <a:t>Как правильно. Немедицинская мебель допускается </a:t>
            </a:r>
            <a:r>
              <a:rPr lang="ru-RU" sz="2800" dirty="0" smtClean="0"/>
              <a:t>только в </a:t>
            </a:r>
            <a:r>
              <a:rPr lang="ru-RU" sz="2800" dirty="0"/>
              <a:t>административных помещениях. В других местах устанавливайте</a:t>
            </a:r>
          </a:p>
          <a:p>
            <a:r>
              <a:rPr lang="ru-RU" sz="2800" dirty="0"/>
              <a:t>медицинскую мебель, чтобы ее можно было мыть и </a:t>
            </a:r>
            <a:r>
              <a:rPr lang="ru-RU" sz="2800" dirty="0" smtClean="0"/>
              <a:t>дезинф</a:t>
            </a:r>
            <a:r>
              <a:rPr lang="ru-RU" dirty="0" smtClean="0"/>
              <a:t>ицировать во </a:t>
            </a:r>
            <a:r>
              <a:rPr lang="ru-RU" dirty="0"/>
              <a:t>время уборки.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Работники не вправе проводить уборку</a:t>
            </a:r>
          </a:p>
          <a:p>
            <a:r>
              <a:rPr lang="ru-RU" dirty="0">
                <a:solidFill>
                  <a:srgbClr val="FF0000"/>
                </a:solidFill>
              </a:rPr>
              <a:t>4 нарушение</a:t>
            </a:r>
          </a:p>
          <a:p>
            <a:r>
              <a:rPr lang="ru-RU" dirty="0"/>
              <a:t>Допуск без медосмотров. К уборке допущены работники без </a:t>
            </a:r>
            <a:r>
              <a:rPr lang="ru-RU" dirty="0" smtClean="0"/>
              <a:t>медицинских осмотров</a:t>
            </a:r>
            <a:r>
              <a:rPr lang="ru-RU" dirty="0"/>
              <a:t>, имеющие противопоказания к работе с </a:t>
            </a:r>
            <a:r>
              <a:rPr lang="ru-RU" dirty="0" err="1"/>
              <a:t>дезсредствами</a:t>
            </a:r>
            <a:r>
              <a:rPr lang="ru-RU" dirty="0"/>
              <a:t>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Допускайте к уборочным работам сотрудников, </a:t>
            </a:r>
            <a:r>
              <a:rPr lang="ru-RU" dirty="0" smtClean="0"/>
              <a:t>которые достигли </a:t>
            </a:r>
            <a:r>
              <a:rPr lang="ru-RU" dirty="0"/>
              <a:t>18 лет и прошли предварительный и периодический </a:t>
            </a:r>
            <a:r>
              <a:rPr lang="ru-RU" dirty="0" smtClean="0"/>
              <a:t>медицинские осмотры</a:t>
            </a:r>
            <a:r>
              <a:rPr lang="ru-RU" dirty="0"/>
              <a:t>. Исключите из числа работников, занятых в уборке, </a:t>
            </a:r>
            <a:r>
              <a:rPr lang="ru-RU" dirty="0" smtClean="0"/>
              <a:t>лиц с </a:t>
            </a:r>
            <a:r>
              <a:rPr lang="ru-RU" dirty="0"/>
              <a:t>повышенной чувствительностью и аллергией на </a:t>
            </a:r>
            <a:r>
              <a:rPr lang="ru-RU" dirty="0" smtClean="0"/>
              <a:t>моющие и </a:t>
            </a:r>
            <a:r>
              <a:rPr lang="ru-RU" dirty="0"/>
              <a:t>дезинфицирующие средства.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5 нарушение</a:t>
            </a:r>
          </a:p>
          <a:p>
            <a:r>
              <a:rPr lang="ru-RU" dirty="0"/>
              <a:t>Необученный персонал. Персонал не прошел обучение.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Персонал, занятый в уборке, должен пройти два </a:t>
            </a:r>
            <a:r>
              <a:rPr lang="ru-RU" dirty="0" smtClean="0"/>
              <a:t>вида обучения </a:t>
            </a:r>
            <a:r>
              <a:rPr lang="ru-RU" dirty="0"/>
              <a:t>по санитарно-эпидемиологическому режиму и уборкам: </a:t>
            </a:r>
            <a:r>
              <a:rPr lang="ru-RU" dirty="0" smtClean="0"/>
              <a:t>1)инструктажи </a:t>
            </a:r>
            <a:r>
              <a:rPr lang="ru-RU" dirty="0"/>
              <a:t>на рабочем месте; 2) гигиеническое обучение и </a:t>
            </a:r>
            <a:r>
              <a:rPr lang="ru-RU" dirty="0" smtClean="0"/>
              <a:t>аттестацию в </a:t>
            </a:r>
            <a:r>
              <a:rPr lang="ru-RU" dirty="0"/>
              <a:t>центрах гигиены и эпидемиологии. Обучение должны проходить не </a:t>
            </a:r>
            <a:r>
              <a:rPr lang="ru-RU" dirty="0" smtClean="0"/>
              <a:t>только штатные </a:t>
            </a:r>
            <a:r>
              <a:rPr lang="ru-RU" dirty="0"/>
              <a:t>сотрудники, но и работники </a:t>
            </a:r>
            <a:r>
              <a:rPr lang="ru-RU" dirty="0" err="1"/>
              <a:t>клининговых</a:t>
            </a:r>
            <a:r>
              <a:rPr lang="ru-RU" dirty="0"/>
              <a:t> компаний.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6 нарушение</a:t>
            </a:r>
          </a:p>
          <a:p>
            <a:r>
              <a:rPr lang="ru-RU" dirty="0"/>
              <a:t>Уборщики в помещениях класса А. Представители </a:t>
            </a:r>
            <a:r>
              <a:rPr lang="ru-RU" dirty="0" err="1"/>
              <a:t>клининговой</a:t>
            </a:r>
            <a:r>
              <a:rPr lang="ru-RU" dirty="0"/>
              <a:t> </a:t>
            </a:r>
            <a:r>
              <a:rPr lang="ru-RU" dirty="0" err="1" smtClean="0"/>
              <a:t>компании,т</a:t>
            </a:r>
            <a:r>
              <a:rPr lang="ru-RU" dirty="0"/>
              <a:t>. е. немедицинские работники, допущены к уборке помещений с </a:t>
            </a:r>
            <a:r>
              <a:rPr lang="ru-RU" dirty="0" smtClean="0"/>
              <a:t>особым режимом </a:t>
            </a:r>
            <a:r>
              <a:rPr lang="ru-RU" dirty="0"/>
              <a:t>работы.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Представителей </a:t>
            </a:r>
            <a:r>
              <a:rPr lang="ru-RU" dirty="0" err="1"/>
              <a:t>клининговой</a:t>
            </a:r>
            <a:r>
              <a:rPr lang="ru-RU" dirty="0"/>
              <a:t> компании не </a:t>
            </a:r>
            <a:r>
              <a:rPr lang="ru-RU" dirty="0" smtClean="0"/>
              <a:t>допускайте к </a:t>
            </a:r>
            <a:r>
              <a:rPr lang="ru-RU" dirty="0"/>
              <a:t>уборке:</a:t>
            </a:r>
          </a:p>
          <a:p>
            <a:r>
              <a:rPr lang="ru-RU" dirty="0"/>
              <a:t>помещений класса А;</a:t>
            </a:r>
          </a:p>
          <a:p>
            <a:r>
              <a:rPr lang="ru-RU" dirty="0"/>
              <a:t>лабораторий, работающих с возбудителями инфекционных</a:t>
            </a:r>
          </a:p>
          <a:p>
            <a:r>
              <a:rPr lang="ru-RU" dirty="0"/>
              <a:t>заболеваний 1–2-й групп патогенности;</a:t>
            </a:r>
          </a:p>
          <a:p>
            <a:r>
              <a:rPr lang="ru-RU" dirty="0"/>
              <a:t>помещений заразной зоны лабораторий, работающих с возбудителями</a:t>
            </a:r>
          </a:p>
          <a:p>
            <a:r>
              <a:rPr lang="ru-RU" dirty="0"/>
              <a:t>инфекционных заболеваний 3–4-й групп патогенности</a:t>
            </a:r>
            <a:r>
              <a:rPr lang="ru-RU" dirty="0" smtClean="0"/>
              <a:t>;</a:t>
            </a:r>
          </a:p>
          <a:p>
            <a:r>
              <a:rPr lang="ru-RU" dirty="0"/>
              <a:t>отделений инфекционного профиля (кроме территории, уборки</a:t>
            </a:r>
          </a:p>
          <a:p>
            <a:r>
              <a:rPr lang="ru-RU" dirty="0"/>
              <a:t>наружных поверхностей зданий и административных помещений</a:t>
            </a:r>
            <a:r>
              <a:rPr lang="ru-RU" dirty="0" smtClean="0"/>
              <a:t>);секционных </a:t>
            </a:r>
            <a:r>
              <a:rPr lang="ru-RU" dirty="0"/>
              <a:t>залов </a:t>
            </a:r>
            <a:r>
              <a:rPr lang="ru-RU" dirty="0" err="1"/>
              <a:t>патолого-анатомических</a:t>
            </a:r>
            <a:r>
              <a:rPr lang="ru-RU" dirty="0"/>
              <a:t> отделений.</a:t>
            </a:r>
          </a:p>
          <a:p>
            <a:r>
              <a:rPr lang="ru-RU" dirty="0"/>
              <a:t>Эти помещения должен убирать специально обученный </a:t>
            </a:r>
            <a:r>
              <a:rPr lang="ru-RU" dirty="0" smtClean="0"/>
              <a:t>медицинский персонал </a:t>
            </a:r>
            <a:r>
              <a:rPr lang="ru-RU" dirty="0"/>
              <a:t>— санитарки.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Не хватает оборудования и инвентаря или их используют неправильно</a:t>
            </a:r>
          </a:p>
          <a:p>
            <a:r>
              <a:rPr lang="ru-RU" dirty="0">
                <a:solidFill>
                  <a:srgbClr val="FF0000"/>
                </a:solidFill>
              </a:rPr>
              <a:t>7 нарушение</a:t>
            </a:r>
          </a:p>
          <a:p>
            <a:r>
              <a:rPr lang="ru-RU" dirty="0"/>
              <a:t>Нет вытяжной вентиляции. Помещения для хранения </a:t>
            </a:r>
            <a:r>
              <a:rPr lang="ru-RU" dirty="0" err="1" smtClean="0"/>
              <a:t>дезсредств</a:t>
            </a:r>
            <a:r>
              <a:rPr lang="ru-RU" dirty="0" smtClean="0"/>
              <a:t> и </a:t>
            </a:r>
            <a:r>
              <a:rPr lang="ru-RU" dirty="0"/>
              <a:t>приготовления рабочих растворов не оборудованы вытяжной вентиляцией.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Оборудуйте помещения, в которых хранятся </a:t>
            </a:r>
            <a:r>
              <a:rPr lang="ru-RU" dirty="0" err="1" smtClean="0"/>
              <a:t>дезсредства</a:t>
            </a:r>
            <a:r>
              <a:rPr lang="ru-RU" dirty="0" smtClean="0"/>
              <a:t> и </a:t>
            </a:r>
            <a:r>
              <a:rPr lang="ru-RU" dirty="0"/>
              <a:t>персонал готовит рабочие растворы, вытяжной </a:t>
            </a:r>
            <a:r>
              <a:rPr lang="ru-RU" dirty="0" err="1" smtClean="0"/>
              <a:t>вентиляциейс</a:t>
            </a:r>
            <a:r>
              <a:rPr lang="ru-RU" dirty="0" smtClean="0"/>
              <a:t> </a:t>
            </a:r>
            <a:r>
              <a:rPr lang="ru-RU" dirty="0"/>
              <a:t>механическим побуждением без устройства организованного притока.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8 нарушение</a:t>
            </a:r>
          </a:p>
          <a:p>
            <a:r>
              <a:rPr lang="ru-RU" dirty="0" err="1"/>
              <a:t>Дезсредства</a:t>
            </a:r>
            <a:r>
              <a:rPr lang="ru-RU" dirty="0"/>
              <a:t> в бытовой таре. Моющие и дезинфицирующие </a:t>
            </a:r>
            <a:r>
              <a:rPr lang="ru-RU" dirty="0" smtClean="0"/>
              <a:t>средства хранятся </a:t>
            </a:r>
            <a:r>
              <a:rPr lang="ru-RU" dirty="0"/>
              <a:t>в бытовой таре.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Моющие и дезинфицирующие средства храните в таре</a:t>
            </a:r>
          </a:p>
          <a:p>
            <a:r>
              <a:rPr lang="ru-RU" dirty="0"/>
              <a:t>(упаковке) изготовителя на стеллажах, в специально </a:t>
            </a:r>
            <a:r>
              <a:rPr lang="ru-RU" dirty="0" smtClean="0"/>
              <a:t>предназначенных местах</a:t>
            </a:r>
            <a:r>
              <a:rPr lang="ru-RU" dirty="0"/>
              <a:t>. Не срывайте заводскую этикетку.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9 нарушение</a:t>
            </a:r>
          </a:p>
          <a:p>
            <a:r>
              <a:rPr lang="ru-RU" dirty="0"/>
              <a:t>Не хватает емкостей. Персонал использует одни и те же емкости с </a:t>
            </a:r>
            <a:r>
              <a:rPr lang="ru-RU" dirty="0" smtClean="0"/>
              <a:t>рабочими растворами </a:t>
            </a:r>
            <a:r>
              <a:rPr lang="ru-RU" dirty="0"/>
              <a:t>для дезинфекции поверхностей и для </a:t>
            </a:r>
            <a:r>
              <a:rPr lang="ru-RU" dirty="0" smtClean="0"/>
              <a:t>обеззараживания уборочного </a:t>
            </a:r>
            <a:r>
              <a:rPr lang="ru-RU" dirty="0"/>
              <a:t>материала.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Используйте отдельные емкости с рабочими </a:t>
            </a:r>
            <a:r>
              <a:rPr lang="ru-RU" dirty="0" smtClean="0"/>
              <a:t>растворами дезинфекционных </a:t>
            </a:r>
            <a:r>
              <a:rPr lang="ru-RU" dirty="0"/>
              <a:t>средств:</a:t>
            </a:r>
          </a:p>
          <a:p>
            <a:r>
              <a:rPr lang="ru-RU" dirty="0"/>
              <a:t>для дезинфекции поверхностей в помещениях, мебели, </a:t>
            </a:r>
            <a:r>
              <a:rPr lang="ru-RU" dirty="0" err="1" smtClean="0"/>
              <a:t>аппаратов,приборов</a:t>
            </a:r>
            <a:r>
              <a:rPr lang="ru-RU" dirty="0" smtClean="0"/>
              <a:t> </a:t>
            </a:r>
            <a:r>
              <a:rPr lang="ru-RU" dirty="0"/>
              <a:t>и оборудования;</a:t>
            </a:r>
          </a:p>
          <a:p>
            <a:r>
              <a:rPr lang="ru-RU" dirty="0"/>
              <a:t>для обеззараживания уборочного материала.</a:t>
            </a:r>
          </a:p>
          <a:p>
            <a:r>
              <a:rPr lang="ru-RU" dirty="0"/>
              <a:t>При ведерном методе уборке количество емкостей для </a:t>
            </a:r>
            <a:r>
              <a:rPr lang="ru-RU" dirty="0" err="1" smtClean="0"/>
              <a:t>дезинфекцииповерхностей</a:t>
            </a:r>
            <a:r>
              <a:rPr lang="ru-RU" dirty="0" smtClean="0"/>
              <a:t> </a:t>
            </a:r>
            <a:r>
              <a:rPr lang="ru-RU" dirty="0"/>
              <a:t>должно быть не менее трех: для стен, для мебели и </a:t>
            </a:r>
            <a:r>
              <a:rPr lang="ru-RU" dirty="0" smtClean="0"/>
              <a:t>для поверхностей </a:t>
            </a:r>
            <a:r>
              <a:rPr lang="ru-RU" dirty="0"/>
              <a:t>аппаратов, приборов, оборудования.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10 нарушение</a:t>
            </a:r>
          </a:p>
          <a:p>
            <a:r>
              <a:rPr lang="ru-RU" dirty="0"/>
              <a:t>Не хватает уборочного инвентаря. В различных </a:t>
            </a:r>
            <a:r>
              <a:rPr lang="ru-RU" dirty="0" smtClean="0"/>
              <a:t>по функциональному назначению </a:t>
            </a:r>
            <a:r>
              <a:rPr lang="ru-RU" dirty="0"/>
              <a:t>помещениях для текущих и генеральных уборок </a:t>
            </a:r>
            <a:r>
              <a:rPr lang="ru-RU" dirty="0" smtClean="0"/>
              <a:t>персонал использует </a:t>
            </a:r>
            <a:r>
              <a:rPr lang="ru-RU" dirty="0"/>
              <a:t>один и тот же уборочный инвентарь.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Выделите отдельный инвентарь:</a:t>
            </a:r>
          </a:p>
          <a:p>
            <a:r>
              <a:rPr lang="ru-RU" dirty="0"/>
              <a:t>для текущей и генеральной уборки;</a:t>
            </a:r>
          </a:p>
          <a:p>
            <a:r>
              <a:rPr lang="ru-RU" dirty="0"/>
              <a:t>помещений разного функционального назначения;</a:t>
            </a:r>
          </a:p>
          <a:p>
            <a:r>
              <a:rPr lang="ru-RU" dirty="0"/>
              <a:t>коридоров;</a:t>
            </a:r>
          </a:p>
          <a:p>
            <a:r>
              <a:rPr lang="ru-RU" dirty="0"/>
              <a:t>санузлов.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11 нарушение</a:t>
            </a:r>
          </a:p>
          <a:p>
            <a:r>
              <a:rPr lang="ru-RU" dirty="0"/>
              <a:t>Инвентарь не на месте. Уборочный инвентарь хранят неупорядоченно, </a:t>
            </a:r>
            <a:r>
              <a:rPr lang="ru-RU" dirty="0" smtClean="0"/>
              <a:t>вне специально </a:t>
            </a:r>
            <a:r>
              <a:rPr lang="ru-RU" dirty="0"/>
              <a:t>выделенных мест, например, в рабочих кабинетах.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Храните уборочный инвентарь в специально </a:t>
            </a:r>
            <a:r>
              <a:rPr lang="ru-RU" dirty="0" smtClean="0"/>
              <a:t>выделенном помещении </a:t>
            </a:r>
            <a:r>
              <a:rPr lang="ru-RU" dirty="0"/>
              <a:t>или шкафу вне рабочих кабинетов. Держатели </a:t>
            </a:r>
            <a:r>
              <a:rPr lang="ru-RU" dirty="0" err="1"/>
              <a:t>мопов</a:t>
            </a:r>
            <a:r>
              <a:rPr lang="ru-RU" dirty="0"/>
              <a:t>, швабры</a:t>
            </a:r>
          </a:p>
          <a:p>
            <a:r>
              <a:rPr lang="ru-RU" dirty="0"/>
              <a:t>и щетки располагайте в горизонтальном положении на </a:t>
            </a:r>
            <a:r>
              <a:rPr lang="ru-RU" dirty="0" smtClean="0"/>
              <a:t>специальных подставках </a:t>
            </a:r>
            <a:r>
              <a:rPr lang="ru-RU" dirty="0"/>
              <a:t>или в вертикальном положении в держателях. Подошвы</a:t>
            </a:r>
          </a:p>
          <a:p>
            <a:r>
              <a:rPr lang="ru-RU" dirty="0"/>
              <a:t>держателей </a:t>
            </a:r>
            <a:r>
              <a:rPr lang="ru-RU" dirty="0" err="1"/>
              <a:t>мопов</a:t>
            </a:r>
            <a:r>
              <a:rPr lang="ru-RU" dirty="0"/>
              <a:t> и швабр, а также ворс щеток не должны касаться пола.</a:t>
            </a:r>
          </a:p>
          <a:p>
            <a:r>
              <a:rPr lang="ru-RU" dirty="0"/>
              <a:t>Ошибки в хранении уборочного инвентаря и </a:t>
            </a:r>
            <a:r>
              <a:rPr lang="ru-RU" dirty="0" err="1"/>
              <a:t>дезсредств</a:t>
            </a:r>
            <a:endParaRPr lang="ru-RU" dirty="0"/>
          </a:p>
          <a:p>
            <a:r>
              <a:rPr lang="ru-RU" dirty="0"/>
              <a:t>Текстильные протирочные материалы укладывайте на стеллажи </a:t>
            </a:r>
            <a:r>
              <a:rPr lang="ru-RU" dirty="0" err="1" smtClean="0"/>
              <a:t>илиразвешивайте</a:t>
            </a:r>
            <a:r>
              <a:rPr lang="ru-RU" dirty="0" smtClean="0"/>
              <a:t> </a:t>
            </a:r>
            <a:r>
              <a:rPr lang="ru-RU" dirty="0"/>
              <a:t>для просушки. Не храните </a:t>
            </a:r>
            <a:r>
              <a:rPr lang="ru-RU" dirty="0" err="1"/>
              <a:t>мопы</a:t>
            </a:r>
            <a:r>
              <a:rPr lang="ru-RU" dirty="0"/>
              <a:t> влажными,</a:t>
            </a:r>
          </a:p>
          <a:p>
            <a:r>
              <a:rPr lang="ru-RU" dirty="0" smtClean="0"/>
              <a:t>Н о </a:t>
            </a:r>
            <a:r>
              <a:rPr lang="ru-RU" dirty="0"/>
              <a:t>и не пересушивайте. Влажность создает опасность их </a:t>
            </a:r>
            <a:r>
              <a:rPr lang="ru-RU" dirty="0" smtClean="0"/>
              <a:t>загрязнения условно-патогенной </a:t>
            </a:r>
            <a:r>
              <a:rPr lang="ru-RU" dirty="0"/>
              <a:t>флорой, сухость портит материал и сокращает </a:t>
            </a:r>
            <a:r>
              <a:rPr lang="ru-RU" dirty="0" smtClean="0"/>
              <a:t>сроки эксплуатации </a:t>
            </a:r>
            <a:r>
              <a:rPr lang="ru-RU" dirty="0" err="1"/>
              <a:t>мопов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/>
              <a:t>Нормативные документы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pPr lvl="0" fontAlgn="base"/>
            <a:r>
              <a:rPr lang="ru-RU" dirty="0" err="1"/>
              <a:t>СанПиН</a:t>
            </a:r>
            <a:r>
              <a:rPr lang="ru-RU" dirty="0"/>
              <a:t> 3.3686-21 «Санитарно-эпидемиологические требования по профилактике инфекционных болезней» (утверждены постановлением Главного государственного санитарного врача Российской Федерации от 28 января 2021 г. № 4);</a:t>
            </a:r>
          </a:p>
          <a:p>
            <a:r>
              <a:rPr lang="ru-RU" dirty="0">
                <a:sym typeface="Symbol"/>
              </a:rPr>
              <a:t></a:t>
            </a:r>
            <a:r>
              <a:rPr lang="ru-RU" dirty="0"/>
              <a:t>	</a:t>
            </a:r>
            <a:r>
              <a:rPr lang="ru-RU" dirty="0" err="1"/>
              <a:t>СанПиН</a:t>
            </a:r>
            <a:r>
              <a:rPr lang="ru-RU" dirty="0"/>
              <a:t> 2.1.3678-20 «Санитарно-эпидемиологические требования к эксплуатации помещений, зданий, сооружений, оборудования и транспорта, а также условиям деятельности хозяйствующих субъектов, осуществляющих продажу товаров, выполнение работ или оказания услуг» (утверждены постановлением Главного государственного санитарного врача Российской Федерации от 24 декабря 2020 г. № 44).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12 нарушение</a:t>
            </a:r>
          </a:p>
          <a:p>
            <a:r>
              <a:rPr lang="ru-RU" dirty="0"/>
              <a:t>Уборочная техника в палатах. Уборочная техника </a:t>
            </a:r>
            <a:r>
              <a:rPr lang="ru-RU" dirty="0" smtClean="0"/>
              <a:t>используется в </a:t>
            </a:r>
            <a:r>
              <a:rPr lang="ru-RU" dirty="0"/>
              <a:t>помещениях, где ее нельзя применять.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Пылесосы можно использовать только в помещениях</a:t>
            </a:r>
          </a:p>
          <a:p>
            <a:r>
              <a:rPr lang="ru-RU" dirty="0"/>
              <a:t>с коврами и ковровыми изделиями, а также при уборке </a:t>
            </a:r>
            <a:r>
              <a:rPr lang="ru-RU" dirty="0" smtClean="0"/>
              <a:t>вспомогательных помещений</a:t>
            </a:r>
            <a:r>
              <a:rPr lang="ru-RU" dirty="0"/>
              <a:t>; поломоечные машины — лишь в коридорах и </a:t>
            </a:r>
            <a:r>
              <a:rPr lang="ru-RU" dirty="0" smtClean="0"/>
              <a:t>местах общественного </a:t>
            </a:r>
            <a:r>
              <a:rPr lang="ru-RU" dirty="0"/>
              <a:t>пользования, причем в отсутствие больных и посетителей.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13 нарушение</a:t>
            </a:r>
          </a:p>
          <a:p>
            <a:r>
              <a:rPr lang="ru-RU" dirty="0"/>
              <a:t>Нет СИЗ. У персонала, занятого уборкой, отсутствуют </a:t>
            </a:r>
            <a:r>
              <a:rPr lang="ru-RU" dirty="0" smtClean="0"/>
              <a:t>средства индивидуальной </a:t>
            </a:r>
            <a:r>
              <a:rPr lang="ru-RU" dirty="0"/>
              <a:t>защиты.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Персонал должен иметь полный комплект специальной</a:t>
            </a:r>
          </a:p>
          <a:p>
            <a:r>
              <a:rPr lang="ru-RU" dirty="0"/>
              <a:t>одежды и средств индивидуальной защиты — халат, шапочка, </a:t>
            </a:r>
            <a:r>
              <a:rPr lang="ru-RU" dirty="0" err="1" smtClean="0"/>
              <a:t>маска,защитные</a:t>
            </a:r>
            <a:r>
              <a:rPr lang="ru-RU" dirty="0" smtClean="0"/>
              <a:t> </a:t>
            </a:r>
            <a:r>
              <a:rPr lang="ru-RU" dirty="0"/>
              <a:t>перчатки, фартук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Персонал нарушает технологию уборки</a:t>
            </a:r>
          </a:p>
          <a:p>
            <a:r>
              <a:rPr lang="ru-RU" dirty="0">
                <a:solidFill>
                  <a:srgbClr val="FF0000"/>
                </a:solidFill>
              </a:rPr>
              <a:t>14 нарушение</a:t>
            </a:r>
          </a:p>
          <a:p>
            <a:r>
              <a:rPr lang="ru-RU" dirty="0"/>
              <a:t>Неправильная кратность уборки. Уборка проводится реже, чем положено.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Текущую влажную уборку проводите два раза в день: перед</a:t>
            </a:r>
          </a:p>
          <a:p>
            <a:r>
              <a:rPr lang="ru-RU" dirty="0"/>
              <a:t>началом работы и в конце рабочего дня. Генеральную уборку проводите</a:t>
            </a:r>
          </a:p>
          <a:p>
            <a:r>
              <a:rPr lang="ru-RU" dirty="0"/>
              <a:t>в помещениях с особым режимом — один раз в неделю; в остальных</a:t>
            </a:r>
          </a:p>
          <a:p>
            <a:r>
              <a:rPr lang="ru-RU" dirty="0"/>
              <a:t>помещениях — один раз в месяц.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15 нарушение</a:t>
            </a:r>
          </a:p>
          <a:p>
            <a:r>
              <a:rPr lang="ru-RU" dirty="0"/>
              <a:t>Ошибки дезинфекции. Неправильно выбраны </a:t>
            </a:r>
            <a:r>
              <a:rPr lang="ru-RU" dirty="0" err="1"/>
              <a:t>дезсредство</a:t>
            </a:r>
            <a:r>
              <a:rPr lang="ru-RU" dirty="0"/>
              <a:t>, его</a:t>
            </a:r>
          </a:p>
          <a:p>
            <a:r>
              <a:rPr lang="ru-RU" dirty="0"/>
              <a:t>концентрация, режим дезинфекции.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</a:t>
            </a:r>
            <a:r>
              <a:rPr lang="ru-RU" dirty="0" err="1"/>
              <a:t>Дезсредства</a:t>
            </a:r>
            <a:r>
              <a:rPr lang="ru-RU" dirty="0"/>
              <a:t> подбирайте в зависимости от </a:t>
            </a:r>
            <a:r>
              <a:rPr lang="ru-RU" dirty="0" smtClean="0"/>
              <a:t>профиля отделения</a:t>
            </a:r>
            <a:r>
              <a:rPr lang="ru-RU" dirty="0"/>
              <a:t>, </a:t>
            </a:r>
            <a:r>
              <a:rPr lang="ru-RU" dirty="0" err="1"/>
              <a:t>эпидситуации</a:t>
            </a:r>
            <a:r>
              <a:rPr lang="ru-RU" dirty="0"/>
              <a:t> и объекта, подлежащего обработке.</a:t>
            </a:r>
          </a:p>
          <a:p>
            <a:r>
              <a:rPr lang="ru-RU" dirty="0"/>
              <a:t>Руководствуйтесь «Федеральными клиническими </a:t>
            </a:r>
            <a:r>
              <a:rPr lang="ru-RU" dirty="0" smtClean="0"/>
              <a:t>рекомендациями по </a:t>
            </a:r>
            <a:r>
              <a:rPr lang="ru-RU" dirty="0"/>
              <a:t>выбору химических средств дезинфекции и стерилизации для</a:t>
            </a:r>
          </a:p>
          <a:p>
            <a:r>
              <a:rPr lang="ru-RU" dirty="0"/>
              <a:t>использования в медицинских организациях» Национальной </a:t>
            </a:r>
            <a:r>
              <a:rPr lang="ru-RU" dirty="0" smtClean="0"/>
              <a:t>ассоциации специалистов </a:t>
            </a:r>
            <a:r>
              <a:rPr lang="ru-RU" dirty="0"/>
              <a:t>по контролю инфекций.</a:t>
            </a:r>
          </a:p>
          <a:p>
            <a:r>
              <a:rPr lang="ru-RU" dirty="0"/>
              <a:t>Готовьте рабочие растворы </a:t>
            </a:r>
            <a:r>
              <a:rPr lang="ru-RU" dirty="0" err="1"/>
              <a:t>дезсредств</a:t>
            </a:r>
            <a:r>
              <a:rPr lang="ru-RU" dirty="0"/>
              <a:t> строго в соответствии с инструкциями</a:t>
            </a:r>
          </a:p>
          <a:p>
            <a:r>
              <a:rPr lang="ru-RU" dirty="0"/>
              <a:t>по применению.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16 нарушение</a:t>
            </a:r>
          </a:p>
          <a:p>
            <a:r>
              <a:rPr lang="ru-RU" dirty="0"/>
              <a:t>Вред здоровью пациентов. Для обеззараживания </a:t>
            </a:r>
            <a:r>
              <a:rPr lang="ru-RU" dirty="0" smtClean="0"/>
              <a:t>поверхностей в </a:t>
            </a:r>
            <a:r>
              <a:rPr lang="ru-RU" dirty="0"/>
              <a:t>присутствии пациентов применяются запрещенные методы или средства.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В присутствии больных разрешено использовать</a:t>
            </a:r>
          </a:p>
          <a:p>
            <a:r>
              <a:rPr lang="ru-RU" dirty="0" err="1"/>
              <a:t>дезсредства</a:t>
            </a:r>
            <a:r>
              <a:rPr lang="ru-RU" dirty="0"/>
              <a:t> IV класса опасности. Раствор </a:t>
            </a:r>
            <a:r>
              <a:rPr lang="ru-RU" dirty="0" err="1"/>
              <a:t>дезсредства</a:t>
            </a:r>
            <a:r>
              <a:rPr lang="ru-RU" dirty="0"/>
              <a:t> наносят методом</a:t>
            </a:r>
          </a:p>
          <a:p>
            <a:r>
              <a:rPr lang="ru-RU" dirty="0"/>
              <a:t>протирания. </a:t>
            </a:r>
            <a:endParaRPr lang="ru-RU" dirty="0" smtClean="0"/>
          </a:p>
          <a:p>
            <a:r>
              <a:rPr lang="ru-RU" dirty="0" smtClean="0"/>
              <a:t>Метод </a:t>
            </a:r>
            <a:r>
              <a:rPr lang="ru-RU" dirty="0"/>
              <a:t>орошения применять нельзя.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17 нарушение</a:t>
            </a:r>
          </a:p>
          <a:p>
            <a:r>
              <a:rPr lang="ru-RU" dirty="0"/>
              <a:t>Отсутствуют локальные документы. В </a:t>
            </a:r>
            <a:r>
              <a:rPr lang="ru-RU" dirty="0" err="1"/>
              <a:t>медорганизации</a:t>
            </a:r>
            <a:r>
              <a:rPr lang="ru-RU" dirty="0"/>
              <a:t> не ведутся </a:t>
            </a:r>
            <a:r>
              <a:rPr lang="ru-RU" dirty="0" smtClean="0"/>
              <a:t>график генеральный уборки и </a:t>
            </a:r>
            <a:r>
              <a:rPr lang="ru-RU" dirty="0"/>
              <a:t>журнал регистрации </a:t>
            </a:r>
            <a:r>
              <a:rPr lang="ru-RU" dirty="0" smtClean="0"/>
              <a:t>генеральных уборок</a:t>
            </a:r>
            <a:r>
              <a:rPr lang="ru-RU" dirty="0"/>
              <a:t>, отсутствуют стандарты операционных процедур уборки.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Обязательно ведите график генеральный уборки для всех</a:t>
            </a:r>
          </a:p>
          <a:p>
            <a:r>
              <a:rPr lang="ru-RU" dirty="0"/>
              <a:t>помещений </a:t>
            </a:r>
            <a:r>
              <a:rPr lang="ru-RU" dirty="0" err="1"/>
              <a:t>медорганизации</a:t>
            </a:r>
            <a:r>
              <a:rPr lang="ru-RU" dirty="0"/>
              <a:t> и журналы регистрации генеральных </a:t>
            </a:r>
            <a:r>
              <a:rPr lang="ru-RU" dirty="0" smtClean="0"/>
              <a:t>уборок в </a:t>
            </a:r>
            <a:r>
              <a:rPr lang="ru-RU" dirty="0"/>
              <a:t>помещениях с особым режимом работы. Разработайте и </a:t>
            </a:r>
            <a:r>
              <a:rPr lang="ru-RU" dirty="0" smtClean="0"/>
              <a:t>утвердите приказом </a:t>
            </a:r>
            <a:r>
              <a:rPr lang="ru-RU" dirty="0"/>
              <a:t>главного врача стандарты операционных процедур </a:t>
            </a:r>
            <a:r>
              <a:rPr lang="ru-RU" dirty="0" smtClean="0"/>
              <a:t>уборки по </a:t>
            </a:r>
            <a:r>
              <a:rPr lang="ru-RU" dirty="0"/>
              <a:t>видам и функциональному назначению помещений.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18 нарушение</a:t>
            </a:r>
          </a:p>
          <a:p>
            <a:r>
              <a:rPr lang="ru-RU" dirty="0"/>
              <a:t>Нет таблицы кодировки. В местах хранения уборочного инвентаря </a:t>
            </a:r>
            <a:r>
              <a:rPr lang="ru-RU" dirty="0" smtClean="0"/>
              <a:t>нет таблицы </a:t>
            </a:r>
            <a:r>
              <a:rPr lang="ru-RU" dirty="0"/>
              <a:t>(схемы) его цветовой кодировки.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На уборочный инвентарь нанесите буквенную </a:t>
            </a:r>
            <a:r>
              <a:rPr lang="ru-RU" dirty="0" smtClean="0"/>
              <a:t>маркировку или </a:t>
            </a:r>
            <a:r>
              <a:rPr lang="ru-RU" dirty="0"/>
              <a:t>цветовой код по видам уборки и функциональному </a:t>
            </a:r>
            <a:r>
              <a:rPr lang="ru-RU" dirty="0" smtClean="0"/>
              <a:t>назначению помещений</a:t>
            </a:r>
            <a:r>
              <a:rPr lang="ru-RU" dirty="0"/>
              <a:t>. Разместите разъяснительные таблицы (схемы) </a:t>
            </a:r>
            <a:r>
              <a:rPr lang="ru-RU" dirty="0" smtClean="0"/>
              <a:t>соответствия в </a:t>
            </a:r>
            <a:r>
              <a:rPr lang="ru-RU" dirty="0"/>
              <a:t>местах хранения уборочного инвентаря.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19 нарушение</a:t>
            </a:r>
          </a:p>
          <a:p>
            <a:r>
              <a:rPr lang="ru-RU" dirty="0"/>
              <a:t>Рабочие растворы не подписаны. На емкостях с рабочими </a:t>
            </a:r>
            <a:r>
              <a:rPr lang="ru-RU" dirty="0" smtClean="0"/>
              <a:t>растворами </a:t>
            </a:r>
            <a:r>
              <a:rPr lang="ru-RU" dirty="0" err="1" smtClean="0"/>
              <a:t>дезсредств</a:t>
            </a:r>
            <a:r>
              <a:rPr lang="ru-RU" dirty="0" smtClean="0"/>
              <a:t> </a:t>
            </a:r>
            <a:r>
              <a:rPr lang="ru-RU" dirty="0"/>
              <a:t>нет даты приготовления или другой необходимой информации.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На емкости с рабочими растворами наносите надписи </a:t>
            </a:r>
            <a:r>
              <a:rPr lang="ru-RU" dirty="0" smtClean="0"/>
              <a:t>или приклеивайте </a:t>
            </a:r>
            <a:r>
              <a:rPr lang="ru-RU" dirty="0"/>
              <a:t>этикетки с указанием средства, его концентрации, назначения,</a:t>
            </a:r>
          </a:p>
          <a:p>
            <a:r>
              <a:rPr lang="ru-RU" dirty="0"/>
              <a:t>даты приготовления, предельного срока годности раствора.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20 нарушение</a:t>
            </a:r>
          </a:p>
          <a:p>
            <a:r>
              <a:rPr lang="ru-RU" dirty="0"/>
              <a:t>Нет разрешительных документов. Отсутствуют </a:t>
            </a:r>
            <a:r>
              <a:rPr lang="ru-RU" dirty="0" smtClean="0"/>
              <a:t>разрешительные документы </a:t>
            </a:r>
            <a:r>
              <a:rPr lang="ru-RU" dirty="0"/>
              <a:t>на </a:t>
            </a:r>
            <a:r>
              <a:rPr lang="ru-RU" dirty="0" err="1"/>
              <a:t>дезсредства</a:t>
            </a:r>
            <a:r>
              <a:rPr lang="ru-RU" dirty="0"/>
              <a:t>, инвентарь и оборудование.</a:t>
            </a:r>
          </a:p>
          <a:p>
            <a:r>
              <a:rPr lang="ru-RU" dirty="0">
                <a:solidFill>
                  <a:srgbClr val="FF0000"/>
                </a:solidFill>
              </a:rPr>
              <a:t>Как правильно</a:t>
            </a:r>
            <a:r>
              <a:rPr lang="ru-RU" dirty="0"/>
              <a:t>. Каждое </a:t>
            </a:r>
            <a:r>
              <a:rPr lang="ru-RU" dirty="0" err="1"/>
              <a:t>дезсредство</a:t>
            </a:r>
            <a:r>
              <a:rPr lang="ru-RU" dirty="0"/>
              <a:t> должно сопровождаться </a:t>
            </a:r>
            <a:r>
              <a:rPr lang="ru-RU" dirty="0" smtClean="0"/>
              <a:t>комплектом документов</a:t>
            </a:r>
            <a:r>
              <a:rPr lang="ru-RU" dirty="0"/>
              <a:t>:</a:t>
            </a:r>
          </a:p>
          <a:p>
            <a:r>
              <a:rPr lang="ru-RU" dirty="0"/>
              <a:t>свидетельство о государственной регистрации единого образца;</a:t>
            </a:r>
          </a:p>
          <a:p>
            <a:r>
              <a:rPr lang="ru-RU" dirty="0"/>
              <a:t>санитарно-эпидемиологическое заключение о безопасности;</a:t>
            </a:r>
          </a:p>
          <a:p>
            <a:r>
              <a:rPr lang="ru-RU" dirty="0"/>
              <a:t>инструкция по применению средства;</a:t>
            </a:r>
          </a:p>
          <a:p>
            <a:r>
              <a:rPr lang="ru-RU" dirty="0"/>
              <a:t>этикетка и транспортная маркировка;</a:t>
            </a:r>
          </a:p>
          <a:p>
            <a:r>
              <a:rPr lang="ru-RU" dirty="0"/>
              <a:t>декларация о соответствии.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нструктаж по уборкам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Ресурсы (оснащение)</a:t>
            </a:r>
            <a:endParaRPr lang="ru-RU" dirty="0"/>
          </a:p>
          <a:p>
            <a:r>
              <a:rPr lang="ru-RU" dirty="0"/>
              <a:t>Средства индивидуальной защиты (маска медицинская одноразовая, очки медицинские защитные, шапочка, </a:t>
            </a:r>
            <a:r>
              <a:rPr lang="ru-RU" dirty="0" smtClean="0"/>
              <a:t>халат)-1</a:t>
            </a:r>
            <a:endParaRPr lang="ru-RU" dirty="0"/>
          </a:p>
          <a:p>
            <a:r>
              <a:rPr lang="ru-RU" dirty="0"/>
              <a:t>Резиновые </a:t>
            </a:r>
            <a:r>
              <a:rPr lang="ru-RU" dirty="0" smtClean="0"/>
              <a:t>перчатки-1</a:t>
            </a:r>
            <a:endParaRPr lang="ru-RU" dirty="0"/>
          </a:p>
          <a:p>
            <a:r>
              <a:rPr lang="ru-RU" dirty="0" smtClean="0"/>
              <a:t>Ветошь-2</a:t>
            </a:r>
            <a:endParaRPr lang="ru-RU" dirty="0"/>
          </a:p>
          <a:p>
            <a:r>
              <a:rPr lang="ru-RU" dirty="0"/>
              <a:t>Уборочный </a:t>
            </a:r>
            <a:r>
              <a:rPr lang="ru-RU" dirty="0" smtClean="0"/>
              <a:t>инвентарь-1</a:t>
            </a:r>
            <a:endParaRPr lang="ru-RU" dirty="0"/>
          </a:p>
          <a:p>
            <a:r>
              <a:rPr lang="ru-RU" dirty="0"/>
              <a:t>Ведро для мытья </a:t>
            </a:r>
            <a:r>
              <a:rPr lang="ru-RU" dirty="0" smtClean="0"/>
              <a:t>пола-1</a:t>
            </a:r>
            <a:endParaRPr lang="ru-RU" dirty="0"/>
          </a:p>
          <a:p>
            <a:r>
              <a:rPr lang="ru-RU" dirty="0"/>
              <a:t>Емкость для обработки </a:t>
            </a:r>
            <a:r>
              <a:rPr lang="ru-RU" dirty="0" smtClean="0"/>
              <a:t>поверхностей-1</a:t>
            </a:r>
            <a:endParaRPr lang="ru-RU" dirty="0"/>
          </a:p>
          <a:p>
            <a:r>
              <a:rPr lang="ru-RU" dirty="0"/>
              <a:t>Моющие и дезинфицирующие средства, разрешенные к применению </a:t>
            </a:r>
            <a:br>
              <a:rPr lang="ru-RU" dirty="0"/>
            </a:br>
            <a:r>
              <a:rPr lang="ru-RU" dirty="0"/>
              <a:t>в Российской Федерации. Следует подбирать в зависимости от </a:t>
            </a:r>
            <a:r>
              <a:rPr lang="ru-RU" dirty="0" err="1" smtClean="0"/>
              <a:t>ситуациии</a:t>
            </a:r>
            <a:r>
              <a:rPr lang="ru-RU" dirty="0" smtClean="0"/>
              <a:t> и </a:t>
            </a:r>
            <a:r>
              <a:rPr lang="ru-RU" dirty="0"/>
              <a:t>особенностей помещения, ориентируясь на рекомендации производителя. Учитывать эффективность каждого средства против вредоносных </a:t>
            </a:r>
            <a:r>
              <a:rPr lang="ru-RU" dirty="0" smtClean="0"/>
              <a:t>микроорганизмов-1</a:t>
            </a:r>
            <a:endParaRPr lang="ru-RU" dirty="0"/>
          </a:p>
          <a:p>
            <a:r>
              <a:rPr lang="ru-RU" dirty="0"/>
              <a:t>Емкость для </a:t>
            </a:r>
            <a:r>
              <a:rPr lang="ru-RU" dirty="0" err="1"/>
              <a:t>дезраствора</a:t>
            </a:r>
            <a:r>
              <a:rPr lang="ru-RU" dirty="0"/>
              <a:t> </a:t>
            </a:r>
            <a:r>
              <a:rPr lang="ru-RU" dirty="0" err="1"/>
              <a:t>для</a:t>
            </a:r>
            <a:r>
              <a:rPr lang="ru-RU" dirty="0"/>
              <a:t> обработки использованного уборочного </a:t>
            </a:r>
            <a:r>
              <a:rPr lang="ru-RU" dirty="0" smtClean="0"/>
              <a:t>инвентаря-1</a:t>
            </a:r>
            <a:endParaRPr lang="ru-RU" dirty="0"/>
          </a:p>
          <a:p>
            <a:r>
              <a:rPr lang="ru-RU" dirty="0"/>
              <a:t>Пакет для отходов класса Б желтого </a:t>
            </a:r>
            <a:r>
              <a:rPr lang="ru-RU" dirty="0" smtClean="0"/>
              <a:t>цвета и класса А-</a:t>
            </a:r>
            <a:r>
              <a:rPr lang="en-US" dirty="0" smtClean="0"/>
              <a:t>1</a:t>
            </a:r>
            <a:r>
              <a:rPr lang="ru-RU" dirty="0" smtClean="0"/>
              <a:t>;1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cap="all" dirty="0" smtClean="0"/>
              <a:t>УБОРОЧНЫЙ ИНВЕНТАРЬ: ИСПОЛЬЗОВАНИЕ И ХРАНЕНИЕ</a:t>
            </a:r>
            <a:br>
              <a:rPr lang="ru-RU" sz="2400" b="1" cap="all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Инвентарь для уборок должен храниться в специально отведенном помещении площадью не менее 4 квадратных метров. Все тележки, ведра, швабры, </a:t>
            </a:r>
            <a:r>
              <a:rPr lang="ru-RU" dirty="0" err="1" smtClean="0"/>
              <a:t>мопы</a:t>
            </a:r>
            <a:r>
              <a:rPr lang="ru-RU" dirty="0" smtClean="0"/>
              <a:t>, контейнеры и другие емкости должны иметь четкую маркировку либо цветовое кодирование. В случае цветового кодирования таблица с его расшифровкой должна находиться в помещении для хранения инвентаря.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b="1" dirty="0" err="1" smtClean="0"/>
              <a:t>Моп</a:t>
            </a:r>
            <a:r>
              <a:rPr lang="ru-RU" dirty="0" smtClean="0"/>
              <a:t> — </a:t>
            </a:r>
            <a:r>
              <a:rPr lang="ru-RU" b="1" dirty="0" smtClean="0"/>
              <a:t>это</a:t>
            </a:r>
            <a:r>
              <a:rPr lang="ru-RU" dirty="0" smtClean="0"/>
              <a:t> специальная многоразовая тряпка для </a:t>
            </a:r>
            <a:r>
              <a:rPr lang="ru-RU" dirty="0" err="1" smtClean="0"/>
              <a:t>флаундера</a:t>
            </a:r>
            <a:r>
              <a:rPr lang="ru-RU" dirty="0" smtClean="0"/>
              <a:t>, которая может быть изготовлена из различных материалов и иметь несколько видов креплений. Выбор </a:t>
            </a:r>
            <a:r>
              <a:rPr lang="ru-RU" b="1" dirty="0" err="1" smtClean="0"/>
              <a:t>мопа</a:t>
            </a:r>
            <a:r>
              <a:rPr lang="ru-RU" dirty="0" smtClean="0"/>
              <a:t> зависит от вида </a:t>
            </a:r>
            <a:r>
              <a:rPr lang="ru-RU" b="1" dirty="0" smtClean="0"/>
              <a:t>уборки</a:t>
            </a:r>
            <a:r>
              <a:rPr lang="ru-RU" dirty="0" smtClean="0"/>
              <a:t>. Главное правило при выборе </a:t>
            </a:r>
            <a:r>
              <a:rPr lang="ru-RU" b="1" dirty="0" smtClean="0"/>
              <a:t>МОП</a:t>
            </a:r>
            <a:r>
              <a:rPr lang="ru-RU" dirty="0" smtClean="0"/>
              <a:t> – он должен подходить к держателю на </a:t>
            </a:r>
            <a:r>
              <a:rPr lang="ru-RU" dirty="0" err="1" smtClean="0"/>
              <a:t>флаундере</a:t>
            </a:r>
            <a:r>
              <a:rPr lang="ru-RU" dirty="0" smtClean="0"/>
              <a:t>. Самое простое – купить </a:t>
            </a:r>
            <a:r>
              <a:rPr lang="ru-RU" b="1" dirty="0" smtClean="0"/>
              <a:t>МОП</a:t>
            </a:r>
            <a:r>
              <a:rPr lang="ru-RU" dirty="0" smtClean="0"/>
              <a:t> того же производителя, что и </a:t>
            </a:r>
            <a:r>
              <a:rPr lang="ru-RU" dirty="0" err="1" smtClean="0"/>
              <a:t>флаундер</a:t>
            </a:r>
            <a:r>
              <a:rPr lang="ru-RU" dirty="0" smtClean="0"/>
              <a:t> или подобрать насадку по типу зажима на держателе швабры.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i="1" dirty="0" smtClean="0">
                <a:solidFill>
                  <a:srgbClr val="FF0000"/>
                </a:solidFill>
              </a:rPr>
              <a:t>Красным цветом маркируется инвентарь для проведения уборок в туалетах!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dirty="0" smtClean="0"/>
              <a:t>Согласно маркировке каждый предмет инвентаря используется с учетом функционального назначения помещений и видов уборочных работ. Уборочный инвентарь для пола и стен должен быть раздельным. Для асептических кабинетов, манипуляционных и хозяйственных помещений инвентарь должен быть также отдельным и храниться в отдельных выделенных для этого местах.</a:t>
            </a:r>
          </a:p>
          <a:p>
            <a:pPr fontAlgn="base"/>
            <a:r>
              <a:rPr lang="ru-RU" b="1" i="1" dirty="0" smtClean="0"/>
              <a:t>Ни в коем случае не должен пересекаться инвентарь для режимных кабинетов, для палат, для административно-хозяйственных помещений и туалетов!</a:t>
            </a:r>
            <a:endParaRPr lang="ru-RU" dirty="0" smtClean="0"/>
          </a:p>
          <a:p>
            <a:pPr fontAlgn="base"/>
            <a:r>
              <a:rPr lang="ru-RU" b="1" i="1" dirty="0" smtClean="0"/>
              <a:t>Использование инвентаря не по назначению не допускается!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2833</Words>
  <Application>Microsoft Office PowerPoint</Application>
  <PresentationFormat>Экран (4:3)</PresentationFormat>
  <Paragraphs>260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Общий уход за пациентами </vt:lpstr>
      <vt:lpstr>Слайд 2</vt:lpstr>
      <vt:lpstr>Слайд 3</vt:lpstr>
      <vt:lpstr>Нормативные документы </vt:lpstr>
      <vt:lpstr>Слайд 5</vt:lpstr>
      <vt:lpstr>Слайд 6</vt:lpstr>
      <vt:lpstr>УБОРОЧНЫЙ ИНВЕНТАРЬ: ИСПОЛЬЗОВАНИЕ И ХРАНЕНИЕ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Предварительная</vt:lpstr>
      <vt:lpstr>Текущая уборка</vt:lpstr>
      <vt:lpstr>Слайд 19</vt:lpstr>
      <vt:lpstr>Категории помещений: </vt:lpstr>
      <vt:lpstr>Слайд 21</vt:lpstr>
      <vt:lpstr>Подготовка к процедуре   </vt:lpstr>
      <vt:lpstr>Выполнение процедуры   </vt:lpstr>
      <vt:lpstr>Завершение процедуры </vt:lpstr>
      <vt:lpstr>Ответственность </vt:lpstr>
      <vt:lpstr>Заключительная уборка</vt:lpstr>
      <vt:lpstr>Генеральная уборка</vt:lpstr>
      <vt:lpstr>Слайд 28</vt:lpstr>
      <vt:lpstr>Помещения, оборудование и мебель в плохом состоянии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Общий уход за пациентами</dc:title>
  <dc:creator>Наталья Бабаева</dc:creator>
  <cp:lastModifiedBy>Наталья Бабаева</cp:lastModifiedBy>
  <cp:revision>36</cp:revision>
  <dcterms:created xsi:type="dcterms:W3CDTF">2024-01-11T13:29:07Z</dcterms:created>
  <dcterms:modified xsi:type="dcterms:W3CDTF">2024-01-11T19:49:35Z</dcterms:modified>
</cp:coreProperties>
</file>