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_rels/presentation.xml.rels" ContentType="application/vnd.openxmlformats-package.relationship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media/image1.png" ContentType="image/png"/>
  <Override PartName="/ppt/media/image13.jpeg" ContentType="image/jpeg"/>
  <Override PartName="/ppt/media/image9.png" ContentType="image/png"/>
  <Override PartName="/ppt/media/image8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10.jpeg" ContentType="image/jpeg"/>
  <Override PartName="/ppt/media/image6.jpeg" ContentType="image/jpeg"/>
  <Override PartName="/ppt/media/image11.jpeg" ContentType="image/jpeg"/>
  <Override PartName="/ppt/media/image7.jpeg" ContentType="image/jpeg"/>
  <Override PartName="/ppt/media/image12.jpeg" ContentType="image/jpeg"/>
  <Override PartName="/ppt/media/image14.jpeg" ContentType="image/jpeg"/>
  <Override PartName="/ppt/media/image15.jpeg" ContentType="image/jpeg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D420FD7-141E-4FA4-B042-5C07FF1D44B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64FE04C-46DE-4F93-9F02-70F70BC2A1A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12B9BC4-607C-4465-9AA1-28C2D796AB06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491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491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491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491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491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491" lnSpcReduction="20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738C7AC-05A6-4188-B41A-B6BC0DE36DBF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88ADB5F-62FC-4633-89C7-AFB8ECF71F4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21405A3-B080-45E0-9179-BF33BF4730C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C56DE86-AE99-4C39-8099-23F4BE97B95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83556AA-00DD-40FF-9A91-9CDD162B6F8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9679318-06BB-422B-A455-2E44D13A70B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F2BD2F6-A79B-4EEA-97F7-0B5057B53A6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CABE6CC-D806-4152-805F-4BC67564F0F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17D0E1F-ED66-408D-8559-DAFB1E74CB9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"/>
          <p:cNvSpPr/>
          <p:nvPr/>
        </p:nvSpPr>
        <p:spPr>
          <a:xfrm flipH="1" flipV="1">
            <a:off x="-1080" y="4497840"/>
            <a:ext cx="10077840" cy="1168560"/>
          </a:xfrm>
          <a:prstGeom prst="flowChartDocument">
            <a:avLst/>
          </a:prstGeom>
          <a:gradFill rotWithShape="0">
            <a:gsLst>
              <a:gs pos="0">
                <a:srgbClr val="77caee"/>
              </a:gs>
              <a:gs pos="1563">
                <a:srgbClr val="77caee"/>
              </a:gs>
              <a:gs pos="1563">
                <a:srgbClr val="75c9ee"/>
              </a:gs>
              <a:gs pos="3125">
                <a:srgbClr val="75c9ee"/>
              </a:gs>
              <a:gs pos="3125">
                <a:srgbClr val="73c9ed"/>
              </a:gs>
              <a:gs pos="4688">
                <a:srgbClr val="73c9ed"/>
              </a:gs>
              <a:gs pos="4688">
                <a:srgbClr val="71c8ed"/>
              </a:gs>
              <a:gs pos="6250">
                <a:srgbClr val="71c8ed"/>
              </a:gs>
              <a:gs pos="6250">
                <a:srgbClr val="6fc7ed"/>
              </a:gs>
              <a:gs pos="7813">
                <a:srgbClr val="6fc7ed"/>
              </a:gs>
              <a:gs pos="7813">
                <a:srgbClr val="6ec6ed"/>
              </a:gs>
              <a:gs pos="9375">
                <a:srgbClr val="6ec6ed"/>
              </a:gs>
              <a:gs pos="9375">
                <a:srgbClr val="6cc6ec"/>
              </a:gs>
              <a:gs pos="10938">
                <a:srgbClr val="6cc6ec"/>
              </a:gs>
              <a:gs pos="10938">
                <a:srgbClr val="6ac5ec"/>
              </a:gs>
              <a:gs pos="12500">
                <a:srgbClr val="6ac5ec"/>
              </a:gs>
              <a:gs pos="12500">
                <a:srgbClr val="68c4ec"/>
              </a:gs>
              <a:gs pos="14063">
                <a:srgbClr val="68c4ec"/>
              </a:gs>
              <a:gs pos="14063">
                <a:srgbClr val="66c3ec"/>
              </a:gs>
              <a:gs pos="15625">
                <a:srgbClr val="66c3ec"/>
              </a:gs>
              <a:gs pos="15625">
                <a:srgbClr val="64c3eb"/>
              </a:gs>
              <a:gs pos="17188">
                <a:srgbClr val="64c3eb"/>
              </a:gs>
              <a:gs pos="17188">
                <a:srgbClr val="62c2eb"/>
              </a:gs>
              <a:gs pos="18750">
                <a:srgbClr val="62c2eb"/>
              </a:gs>
              <a:gs pos="18750">
                <a:srgbClr val="60c1eb"/>
              </a:gs>
              <a:gs pos="20313">
                <a:srgbClr val="60c1eb"/>
              </a:gs>
              <a:gs pos="20313">
                <a:srgbClr val="5ec0ea"/>
              </a:gs>
              <a:gs pos="21875">
                <a:srgbClr val="5ec0ea"/>
              </a:gs>
              <a:gs pos="21875">
                <a:srgbClr val="5dc0ea"/>
              </a:gs>
              <a:gs pos="23438">
                <a:srgbClr val="5dc0ea"/>
              </a:gs>
              <a:gs pos="23438">
                <a:srgbClr val="5bbfea"/>
              </a:gs>
              <a:gs pos="25000">
                <a:srgbClr val="5bbfea"/>
              </a:gs>
              <a:gs pos="25000">
                <a:srgbClr val="59beea"/>
              </a:gs>
              <a:gs pos="26563">
                <a:srgbClr val="59beea"/>
              </a:gs>
              <a:gs pos="26563">
                <a:srgbClr val="57bde9"/>
              </a:gs>
              <a:gs pos="28125">
                <a:srgbClr val="57bde9"/>
              </a:gs>
              <a:gs pos="28125">
                <a:srgbClr val="55bde9"/>
              </a:gs>
              <a:gs pos="29688">
                <a:srgbClr val="55bde9"/>
              </a:gs>
              <a:gs pos="29688">
                <a:srgbClr val="53bce9"/>
              </a:gs>
              <a:gs pos="31250">
                <a:srgbClr val="53bce9"/>
              </a:gs>
              <a:gs pos="31250">
                <a:srgbClr val="51bbe9"/>
              </a:gs>
              <a:gs pos="32813">
                <a:srgbClr val="51bbe9"/>
              </a:gs>
              <a:gs pos="32813">
                <a:srgbClr val="4fbae8"/>
              </a:gs>
              <a:gs pos="34375">
                <a:srgbClr val="4fbae8"/>
              </a:gs>
              <a:gs pos="34375">
                <a:srgbClr val="4dbae8"/>
              </a:gs>
              <a:gs pos="35938">
                <a:srgbClr val="4dbae8"/>
              </a:gs>
              <a:gs pos="35938">
                <a:srgbClr val="4cb9e8"/>
              </a:gs>
              <a:gs pos="37500">
                <a:srgbClr val="4cb9e8"/>
              </a:gs>
              <a:gs pos="37500">
                <a:srgbClr val="4ab8e8"/>
              </a:gs>
              <a:gs pos="39063">
                <a:srgbClr val="4ab8e8"/>
              </a:gs>
              <a:gs pos="39063">
                <a:srgbClr val="48b7e7"/>
              </a:gs>
              <a:gs pos="40625">
                <a:srgbClr val="48b7e7"/>
              </a:gs>
              <a:gs pos="40625">
                <a:srgbClr val="46b7e7"/>
              </a:gs>
              <a:gs pos="42188">
                <a:srgbClr val="46b7e7"/>
              </a:gs>
              <a:gs pos="42188">
                <a:srgbClr val="44b6e7"/>
              </a:gs>
              <a:gs pos="43750">
                <a:srgbClr val="44b6e7"/>
              </a:gs>
              <a:gs pos="43750">
                <a:srgbClr val="42b5e6"/>
              </a:gs>
              <a:gs pos="45313">
                <a:srgbClr val="42b5e6"/>
              </a:gs>
              <a:gs pos="45313">
                <a:srgbClr val="40b4e6"/>
              </a:gs>
              <a:gs pos="46875">
                <a:srgbClr val="40b4e6"/>
              </a:gs>
              <a:gs pos="46875">
                <a:srgbClr val="3eb4e6"/>
              </a:gs>
              <a:gs pos="48438">
                <a:srgbClr val="3eb4e6"/>
              </a:gs>
              <a:gs pos="48438">
                <a:srgbClr val="3cb3e6"/>
              </a:gs>
              <a:gs pos="50000">
                <a:srgbClr val="3cb3e6"/>
              </a:gs>
              <a:gs pos="50000">
                <a:srgbClr val="3bb2e5"/>
              </a:gs>
              <a:gs pos="51563">
                <a:srgbClr val="3bb2e5"/>
              </a:gs>
              <a:gs pos="51563">
                <a:srgbClr val="39b1e5"/>
              </a:gs>
              <a:gs pos="53125">
                <a:srgbClr val="39b1e5"/>
              </a:gs>
              <a:gs pos="53125">
                <a:srgbClr val="37b1e5"/>
              </a:gs>
              <a:gs pos="54688">
                <a:srgbClr val="37b1e5"/>
              </a:gs>
              <a:gs pos="54688">
                <a:srgbClr val="35b0e5"/>
              </a:gs>
              <a:gs pos="56250">
                <a:srgbClr val="35b0e5"/>
              </a:gs>
              <a:gs pos="56250">
                <a:srgbClr val="33afe4"/>
              </a:gs>
              <a:gs pos="57813">
                <a:srgbClr val="33afe4"/>
              </a:gs>
              <a:gs pos="57813">
                <a:srgbClr val="31aee4"/>
              </a:gs>
              <a:gs pos="59375">
                <a:srgbClr val="31aee4"/>
              </a:gs>
              <a:gs pos="59375">
                <a:srgbClr val="2faee4"/>
              </a:gs>
              <a:gs pos="60938">
                <a:srgbClr val="2faee4"/>
              </a:gs>
              <a:gs pos="60938">
                <a:srgbClr val="2dade3"/>
              </a:gs>
              <a:gs pos="62500">
                <a:srgbClr val="2dade3"/>
              </a:gs>
              <a:gs pos="62500">
                <a:srgbClr val="2bace3"/>
              </a:gs>
              <a:gs pos="64063">
                <a:srgbClr val="2bace3"/>
              </a:gs>
              <a:gs pos="64063">
                <a:srgbClr val="2aabe3"/>
              </a:gs>
              <a:gs pos="65625">
                <a:srgbClr val="2aabe3"/>
              </a:gs>
              <a:gs pos="65625">
                <a:srgbClr val="28abe3"/>
              </a:gs>
              <a:gs pos="67188">
                <a:srgbClr val="28abe3"/>
              </a:gs>
              <a:gs pos="67188">
                <a:srgbClr val="26aae2"/>
              </a:gs>
              <a:gs pos="68750">
                <a:srgbClr val="26aae2"/>
              </a:gs>
              <a:gs pos="68750">
                <a:srgbClr val="24a9e2"/>
              </a:gs>
              <a:gs pos="70313">
                <a:srgbClr val="24a9e2"/>
              </a:gs>
              <a:gs pos="70313">
                <a:srgbClr val="22a8e2"/>
              </a:gs>
              <a:gs pos="71875">
                <a:srgbClr val="22a8e2"/>
              </a:gs>
              <a:gs pos="71875">
                <a:srgbClr val="20a8e2"/>
              </a:gs>
              <a:gs pos="73438">
                <a:srgbClr val="20a8e2"/>
              </a:gs>
              <a:gs pos="73438">
                <a:srgbClr val="1ea7e1"/>
              </a:gs>
              <a:gs pos="75000">
                <a:srgbClr val="1ea7e1"/>
              </a:gs>
              <a:gs pos="75000">
                <a:srgbClr val="1ca6e1"/>
              </a:gs>
              <a:gs pos="76563">
                <a:srgbClr val="1ca6e1"/>
              </a:gs>
              <a:gs pos="76563">
                <a:srgbClr val="1aa5e1"/>
              </a:gs>
              <a:gs pos="78125">
                <a:srgbClr val="1aa5e1"/>
              </a:gs>
              <a:gs pos="78125">
                <a:srgbClr val="19a5e1"/>
              </a:gs>
              <a:gs pos="79688">
                <a:srgbClr val="19a5e1"/>
              </a:gs>
              <a:gs pos="79688">
                <a:srgbClr val="17a4e0"/>
              </a:gs>
              <a:gs pos="81250">
                <a:srgbClr val="17a4e0"/>
              </a:gs>
              <a:gs pos="81250">
                <a:srgbClr val="15a3e0"/>
              </a:gs>
              <a:gs pos="82813">
                <a:srgbClr val="15a3e0"/>
              </a:gs>
              <a:gs pos="82813">
                <a:srgbClr val="13a2e0"/>
              </a:gs>
              <a:gs pos="84375">
                <a:srgbClr val="13a2e0"/>
              </a:gs>
              <a:gs pos="84375">
                <a:srgbClr val="11a2df"/>
              </a:gs>
              <a:gs pos="85938">
                <a:srgbClr val="11a2df"/>
              </a:gs>
              <a:gs pos="85938">
                <a:srgbClr val="0fa1df"/>
              </a:gs>
              <a:gs pos="87500">
                <a:srgbClr val="0fa1df"/>
              </a:gs>
              <a:gs pos="87500">
                <a:srgbClr val="0da0df"/>
              </a:gs>
              <a:gs pos="89063">
                <a:srgbClr val="0da0df"/>
              </a:gs>
              <a:gs pos="89063">
                <a:srgbClr val="0b9fdf"/>
              </a:gs>
              <a:gs pos="90625">
                <a:srgbClr val="0b9fdf"/>
              </a:gs>
              <a:gs pos="90625">
                <a:srgbClr val="099fde"/>
              </a:gs>
              <a:gs pos="92188">
                <a:srgbClr val="099fde"/>
              </a:gs>
              <a:gs pos="92188">
                <a:srgbClr val="089ede"/>
              </a:gs>
              <a:gs pos="93750">
                <a:srgbClr val="089ede"/>
              </a:gs>
              <a:gs pos="93750">
                <a:srgbClr val="069dde"/>
              </a:gs>
              <a:gs pos="95313">
                <a:srgbClr val="069dde"/>
              </a:gs>
              <a:gs pos="95313">
                <a:srgbClr val="049cde"/>
              </a:gs>
              <a:gs pos="96875">
                <a:srgbClr val="049cde"/>
              </a:gs>
              <a:gs pos="96875">
                <a:srgbClr val="029cdd"/>
              </a:gs>
              <a:gs pos="98438">
                <a:srgbClr val="029cdd"/>
              </a:gs>
              <a:gs pos="98438">
                <a:srgbClr val="009bdd"/>
              </a:gs>
              <a:gs pos="100000">
                <a:srgbClr val="009bdd"/>
              </a:gs>
            </a:gsLst>
            <a:lin ang="10800000"/>
          </a:gradFill>
          <a:ln w="18000">
            <a:noFill/>
          </a:ln>
          <a:effectLst>
            <a:outerShdw blurRad="0" dir="5400000" dist="10800" rotWithShape="0">
              <a:srgbClr val="009bdd"/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359640" y="-205920"/>
            <a:ext cx="9357840" cy="124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359640" y="1079640"/>
            <a:ext cx="529920" cy="38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916920" y="1079640"/>
            <a:ext cx="529920" cy="38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body"/>
          </p:nvPr>
        </p:nvSpPr>
        <p:spPr>
          <a:xfrm>
            <a:off x="359640" y="1507320"/>
            <a:ext cx="1086480" cy="389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1111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ftr" idx="1"/>
          </p:nvPr>
        </p:nvSpPr>
        <p:spPr>
          <a:xfrm>
            <a:off x="3419640" y="5219280"/>
            <a:ext cx="3238200" cy="3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ffffff"/>
                </a:solidFill>
                <a:latin typeface="Arial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6"/>
          <p:cNvSpPr>
            <a:spLocks noGrp="1"/>
          </p:cNvSpPr>
          <p:nvPr>
            <p:ph type="sldNum" idx="2"/>
          </p:nvPr>
        </p:nvSpPr>
        <p:spPr>
          <a:xfrm>
            <a:off x="7379280" y="5219280"/>
            <a:ext cx="2338560" cy="3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ffffff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0EA7272-D351-4EC1-8913-4E9583A54369}" type="slidenum">
              <a:rPr b="0" lang="ru-RU" sz="14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PlaceHolder 7"/>
          <p:cNvSpPr>
            <a:spLocks noGrp="1"/>
          </p:cNvSpPr>
          <p:nvPr>
            <p:ph type="dt" idx="3"/>
          </p:nvPr>
        </p:nvSpPr>
        <p:spPr>
          <a:xfrm>
            <a:off x="359640" y="5219280"/>
            <a:ext cx="2338560" cy="3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0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0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0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0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0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0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0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39640" y="1619640"/>
            <a:ext cx="8997840" cy="107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3300" spc="-1" strike="noStrike">
                <a:solidFill>
                  <a:srgbClr val="000000"/>
                </a:solidFill>
                <a:latin typeface="Times New Roman"/>
              </a:rPr>
              <a:t>Инновационные образовательные технологии речевого развития в работе учителя-логопеда</a:t>
            </a:r>
            <a:endParaRPr b="0" lang="ru-RU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"/>
          <p:cNvSpPr/>
          <p:nvPr/>
        </p:nvSpPr>
        <p:spPr>
          <a:xfrm>
            <a:off x="6839280" y="3419280"/>
            <a:ext cx="2878200" cy="1798200"/>
          </a:xfrm>
          <a:prstGeom prst="rect">
            <a:avLst/>
          </a:prstGeom>
          <a:noFill/>
          <a:ln w="180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Подготовила: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учитель-логопед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Новикова Ирина Михайловна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" descr=""/>
          <p:cNvPicPr/>
          <p:nvPr/>
        </p:nvPicPr>
        <p:blipFill>
          <a:blip r:embed="rId1"/>
          <a:stretch/>
        </p:blipFill>
        <p:spPr>
          <a:xfrm>
            <a:off x="5400000" y="352800"/>
            <a:ext cx="4140000" cy="3972240"/>
          </a:xfrm>
          <a:prstGeom prst="rect">
            <a:avLst/>
          </a:prstGeom>
          <a:ln w="0">
            <a:noFill/>
          </a:ln>
        </p:spPr>
      </p:pic>
      <p:pic>
        <p:nvPicPr>
          <p:cNvPr id="80" name="" descr=""/>
          <p:cNvPicPr/>
          <p:nvPr/>
        </p:nvPicPr>
        <p:blipFill>
          <a:blip r:embed="rId2"/>
          <a:stretch/>
        </p:blipFill>
        <p:spPr>
          <a:xfrm>
            <a:off x="180000" y="360000"/>
            <a:ext cx="4680000" cy="39600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E161FCD-2C58-457B-8790-D34A667DBC3E}" type="slidenum">
              <a:t>10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"/>
          <p:cNvSpPr/>
          <p:nvPr/>
        </p:nvSpPr>
        <p:spPr>
          <a:xfrm>
            <a:off x="540000" y="1260000"/>
            <a:ext cx="8999640" cy="234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just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Интеллектуальная карта -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это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уникальная и простая технология запоминания информации, с помощью которой развиваются как творческие, так и речевые способности детей,  активизируется мышление и память.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Данная технология является универсальным способом познания окружающего мира и закрепления знаний по лексической теме, а также формирует преемственность между учителем-логопедом и воспитателем.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F2DF968-2D57-4129-A985-63AB0F1E8865}" type="slidenum">
              <a:t>11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80360" y="491040"/>
            <a:ext cx="9719640" cy="418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                         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Применение интеллектуальной карты в речевом развитии</a:t>
            </a:r>
            <a:br>
              <a:rPr sz="1800"/>
            </a:br>
            <a:br>
              <a:rPr sz="1800"/>
            </a:b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1. Сбор материала о предмете или объекте.</a:t>
            </a:r>
            <a:br>
              <a:rPr sz="1800"/>
            </a:br>
            <a:br>
              <a:rPr sz="1800"/>
            </a:b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Выполняя данное задание, пополняется активный и пассивный словарь, развиваются процессы мышления, анализа, синтеза, аналогии, обобщения.</a:t>
            </a:r>
            <a:br>
              <a:rPr sz="1800"/>
            </a:br>
            <a:br>
              <a:rPr sz="1800"/>
            </a:b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2. Закрепление и обобщение материала.</a:t>
            </a:r>
            <a:br>
              <a:rPr sz="1800"/>
            </a:b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Дети развивают умение выделить главную мысль, припоминание изученного или выявление уровня знаний, пополняется активный и пассивный словарь по изученной лексической теме.</a:t>
            </a:r>
            <a:br>
              <a:rPr sz="1800"/>
            </a:br>
            <a:br>
              <a:rPr sz="1800"/>
            </a:b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Работа проводится как индивидуально, так и фронтально.</a:t>
            </a:r>
            <a:br>
              <a:rPr sz="1800"/>
            </a:br>
            <a:br>
              <a:rPr sz="1800"/>
            </a:br>
            <a:br>
              <a:rPr sz="1800"/>
            </a:br>
            <a:br>
              <a:rPr sz="1800"/>
            </a:b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20D8672-4C98-4DFF-92B9-7ED09442D790}" type="slidenum">
              <a:t>12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" descr=""/>
          <p:cNvPicPr/>
          <p:nvPr/>
        </p:nvPicPr>
        <p:blipFill>
          <a:blip r:embed="rId1"/>
          <a:stretch/>
        </p:blipFill>
        <p:spPr>
          <a:xfrm>
            <a:off x="360000" y="677160"/>
            <a:ext cx="4617000" cy="3462840"/>
          </a:xfrm>
          <a:prstGeom prst="rect">
            <a:avLst/>
          </a:prstGeom>
          <a:ln w="0">
            <a:noFill/>
          </a:ln>
        </p:spPr>
      </p:pic>
      <p:pic>
        <p:nvPicPr>
          <p:cNvPr id="84" name="" descr=""/>
          <p:cNvPicPr/>
          <p:nvPr/>
        </p:nvPicPr>
        <p:blipFill>
          <a:blip r:embed="rId2"/>
          <a:stretch/>
        </p:blipFill>
        <p:spPr>
          <a:xfrm>
            <a:off x="5339880" y="720000"/>
            <a:ext cx="4560120" cy="34200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8D710B6-72FB-4010-A964-60202D7861D8}" type="slidenum">
              <a:t>13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" descr=""/>
          <p:cNvPicPr/>
          <p:nvPr/>
        </p:nvPicPr>
        <p:blipFill>
          <a:blip r:embed="rId1"/>
          <a:stretch/>
        </p:blipFill>
        <p:spPr>
          <a:xfrm>
            <a:off x="180000" y="720000"/>
            <a:ext cx="4559760" cy="3420000"/>
          </a:xfrm>
          <a:prstGeom prst="rect">
            <a:avLst/>
          </a:prstGeom>
          <a:ln w="0">
            <a:noFill/>
          </a:ln>
        </p:spPr>
      </p:pic>
      <p:pic>
        <p:nvPicPr>
          <p:cNvPr id="86" name="" descr=""/>
          <p:cNvPicPr/>
          <p:nvPr/>
        </p:nvPicPr>
        <p:blipFill>
          <a:blip r:embed="rId2"/>
          <a:stretch/>
        </p:blipFill>
        <p:spPr>
          <a:xfrm>
            <a:off x="5040000" y="720000"/>
            <a:ext cx="4559760" cy="34200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57D062A-1351-4B3A-B3DF-F6D6B23C9D3F}" type="slidenum">
              <a:t>14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just">
              <a:lnSpc>
                <a:spcPct val="100000"/>
              </a:lnSpc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Биоэнергопластика - это система упражнений для развития гибкости артикуляционного аппарата и синхронности его движений с движениями кистей рук.</a:t>
            </a:r>
            <a:endParaRPr b="0" lang="ru-RU" sz="20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540000" y="1391400"/>
            <a:ext cx="4384800" cy="3288600"/>
          </a:xfrm>
          <a:prstGeom prst="rect">
            <a:avLst/>
          </a:prstGeom>
          <a:ln w="0">
            <a:noFill/>
          </a:ln>
        </p:spPr>
      </p:pic>
      <p:pic>
        <p:nvPicPr>
          <p:cNvPr id="89" name="" descr=""/>
          <p:cNvPicPr/>
          <p:nvPr/>
        </p:nvPicPr>
        <p:blipFill>
          <a:blip r:embed="rId2"/>
          <a:stretch/>
        </p:blipFill>
        <p:spPr>
          <a:xfrm>
            <a:off x="5191200" y="1391400"/>
            <a:ext cx="4348800" cy="3261600"/>
          </a:xfrm>
          <a:prstGeom prst="rect">
            <a:avLst/>
          </a:prstGeom>
          <a:ln w="0"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5DE8884-B59D-4246-AAF1-2398B933FFA8}" type="slidenum">
              <a:t>15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655200" y="900000"/>
            <a:ext cx="4384800" cy="3288600"/>
          </a:xfrm>
          <a:prstGeom prst="rect">
            <a:avLst/>
          </a:prstGeom>
          <a:ln w="0">
            <a:noFill/>
          </a:ln>
        </p:spPr>
      </p:pic>
      <p:pic>
        <p:nvPicPr>
          <p:cNvPr id="91" name="" descr=""/>
          <p:cNvPicPr/>
          <p:nvPr/>
        </p:nvPicPr>
        <p:blipFill>
          <a:blip r:embed="rId2"/>
          <a:stretch/>
        </p:blipFill>
        <p:spPr>
          <a:xfrm>
            <a:off x="5335200" y="900000"/>
            <a:ext cx="4384800" cy="32886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EC30E1D-821D-45C6-B40E-270BD1961869}" type="slidenum">
              <a:t>16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" descr=""/>
          <p:cNvPicPr/>
          <p:nvPr/>
        </p:nvPicPr>
        <p:blipFill>
          <a:blip r:embed="rId1"/>
          <a:stretch/>
        </p:blipFill>
        <p:spPr>
          <a:xfrm>
            <a:off x="655200" y="851400"/>
            <a:ext cx="4384800" cy="3288600"/>
          </a:xfrm>
          <a:prstGeom prst="rect">
            <a:avLst/>
          </a:prstGeom>
          <a:ln w="0">
            <a:noFill/>
          </a:ln>
        </p:spPr>
      </p:pic>
      <p:pic>
        <p:nvPicPr>
          <p:cNvPr id="93" name="" descr=""/>
          <p:cNvPicPr/>
          <p:nvPr/>
        </p:nvPicPr>
        <p:blipFill>
          <a:blip r:embed="rId2"/>
          <a:stretch/>
        </p:blipFill>
        <p:spPr>
          <a:xfrm>
            <a:off x="5220000" y="857160"/>
            <a:ext cx="4376880" cy="32828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305FF61-6355-4DBB-BD5E-18221E418F34}" type="slidenum">
              <a:t>17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"/>
          <p:cNvSpPr txBox="1"/>
          <p:nvPr/>
        </p:nvSpPr>
        <p:spPr>
          <a:xfrm>
            <a:off x="900000" y="1080000"/>
            <a:ext cx="8100000" cy="288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algn="ctr"/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Инновационные  образовательные технологии, оптимизируют процесс коррекции речи детей и помогают достижению максимально возможных результатов в преодолении речевых нарушений у детей школьного возраста, вдохновляют логопеда к поиску и применению всё более и более эффективных технологий.</a:t>
            </a:r>
            <a:endParaRPr b="0" lang="ru-RU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EEC0931-FDE1-4FA5-9AE0-660BA140E65C}" type="slidenum">
              <a:t>18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"/>
          <p:cNvSpPr txBox="1"/>
          <p:nvPr/>
        </p:nvSpPr>
        <p:spPr>
          <a:xfrm>
            <a:off x="2160000" y="1620000"/>
            <a:ext cx="5220000" cy="23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i="1" lang="ru-RU" sz="4000" spc="-1" strike="noStrike">
                <a:solidFill>
                  <a:srgbClr val="000000"/>
                </a:solidFill>
                <a:latin typeface="Times New Roman"/>
              </a:rPr>
              <a:t>Спасибо за внимание!</a:t>
            </a:r>
            <a:endParaRPr b="1" i="1" lang="ru-RU" sz="4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6D414B2-8FE2-4539-B2B7-F8BDA412132D}" type="slidenum">
              <a:t>19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"/>
          <p:cNvSpPr/>
          <p:nvPr/>
        </p:nvSpPr>
        <p:spPr>
          <a:xfrm>
            <a:off x="719640" y="899640"/>
            <a:ext cx="8458920" cy="30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r"/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«Создавайте идеи и реализуйте их. И тогда Вас можно будет назвать современным педагогом».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algn="r"/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Е.Н. Смирнов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В современном мире в коррекционной работе с детьми дошкольного возраста, сейчас уже недостаточно использовать традиционные технологии. Чтобы заинтересовать детей, сделать обучение осознанным, и нужны нестандартные подходы,  новые инновационные технологии.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6F9C947-2806-405D-A16C-FAA04A583EC2}" type="slidenum">
              <a:t>2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"/>
          <p:cNvSpPr/>
          <p:nvPr/>
        </p:nvSpPr>
        <p:spPr>
          <a:xfrm>
            <a:off x="689040" y="899640"/>
            <a:ext cx="9029520" cy="287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                     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Инновационные образовательные технологии 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привносят в коррекционную работу логопеда дух времени, новые способы взаимодействия педагога и ребенка, ориентированные на личность ребенка, на развитие его способностей;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оптимизируют процесс коррекции речи детей, помогают повысить результативность логопедического воздействия;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служат для создания благоприятного эмоционального фона;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способствуют включению в работу сохранных и активизации нарушенных психических функций, оздоровлению всего организма.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FCBD944-5ACD-4912-9CE8-3312E519F5BA}" type="slidenum">
              <a:t>3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40000" y="293400"/>
            <a:ext cx="9357840" cy="3125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     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Актуальность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внедрения инновационных технологий:</a:t>
            </a:r>
            <a:br>
              <a:rPr sz="2000"/>
            </a:br>
            <a:br>
              <a:rPr sz="2000"/>
            </a:b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• повышение эффективности образовательного процесса ;</a:t>
            </a:r>
            <a:br>
              <a:rPr sz="2000"/>
            </a:b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• скорейшее достижение максимально возможных успехов;</a:t>
            </a:r>
            <a:br>
              <a:rPr sz="2000"/>
            </a:b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• оптимизация процесса коррекции;</a:t>
            </a:r>
            <a:br>
              <a:rPr sz="2000"/>
            </a:br>
            <a:r>
              <a:rPr b="0" lang="ru-RU" sz="2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• создание насыщенного, оздоровительного, гармонично-образовательного пространства для полноценного и общего развития.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24271E9-EB1B-4995-BB4A-73EE9604FA0D}" type="slidenum">
              <a:t>4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"/>
          <p:cNvSpPr/>
          <p:nvPr/>
        </p:nvSpPr>
        <p:spPr>
          <a:xfrm>
            <a:off x="3599640" y="1619640"/>
            <a:ext cx="3059280" cy="1259640"/>
          </a:xfrm>
          <a:prstGeom prst="ellipse">
            <a:avLst/>
          </a:prstGeom>
          <a:solidFill>
            <a:srgbClr val="81d41a"/>
          </a:solidFill>
          <a:ln w="0">
            <a:solidFill>
              <a:srgbClr val="81d41a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Инновационные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образовательные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технологии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"/>
          <p:cNvSpPr/>
          <p:nvPr/>
        </p:nvSpPr>
        <p:spPr>
          <a:xfrm>
            <a:off x="6839280" y="2159640"/>
            <a:ext cx="900000" cy="36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1" name=""/>
          <p:cNvSpPr/>
          <p:nvPr/>
        </p:nvSpPr>
        <p:spPr>
          <a:xfrm flipH="1">
            <a:off x="2339640" y="2159640"/>
            <a:ext cx="900000" cy="36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2" name=""/>
          <p:cNvSpPr/>
          <p:nvPr/>
        </p:nvSpPr>
        <p:spPr>
          <a:xfrm flipV="1">
            <a:off x="5219280" y="899640"/>
            <a:ext cx="360" cy="54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3" name=""/>
          <p:cNvSpPr/>
          <p:nvPr/>
        </p:nvSpPr>
        <p:spPr>
          <a:xfrm>
            <a:off x="5219280" y="3059280"/>
            <a:ext cx="360" cy="54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4" name=""/>
          <p:cNvSpPr/>
          <p:nvPr/>
        </p:nvSpPr>
        <p:spPr>
          <a:xfrm flipV="1">
            <a:off x="6119280" y="1259640"/>
            <a:ext cx="540000" cy="36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5" name=""/>
          <p:cNvSpPr/>
          <p:nvPr/>
        </p:nvSpPr>
        <p:spPr>
          <a:xfrm flipH="1" flipV="1">
            <a:off x="3599640" y="1259640"/>
            <a:ext cx="540000" cy="36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6" name=""/>
          <p:cNvSpPr/>
          <p:nvPr/>
        </p:nvSpPr>
        <p:spPr>
          <a:xfrm flipH="1">
            <a:off x="2879640" y="2699640"/>
            <a:ext cx="900000" cy="36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7" name=""/>
          <p:cNvSpPr/>
          <p:nvPr/>
        </p:nvSpPr>
        <p:spPr>
          <a:xfrm flipH="1">
            <a:off x="3959640" y="3059280"/>
            <a:ext cx="540000" cy="54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8" name=""/>
          <p:cNvSpPr/>
          <p:nvPr/>
        </p:nvSpPr>
        <p:spPr>
          <a:xfrm>
            <a:off x="6659280" y="2699640"/>
            <a:ext cx="900000" cy="36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59" name=""/>
          <p:cNvSpPr/>
          <p:nvPr/>
        </p:nvSpPr>
        <p:spPr>
          <a:xfrm>
            <a:off x="5939280" y="2879280"/>
            <a:ext cx="540000" cy="540000"/>
          </a:xfrm>
          <a:prstGeom prst="line">
            <a:avLst/>
          </a:prstGeom>
          <a:ln w="0">
            <a:solidFill>
              <a:srgbClr val="3465a4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60" name=""/>
          <p:cNvSpPr/>
          <p:nvPr/>
        </p:nvSpPr>
        <p:spPr>
          <a:xfrm>
            <a:off x="4320000" y="360000"/>
            <a:ext cx="2159640" cy="54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latin typeface="Times New Roman"/>
              </a:rPr>
              <a:t>Биоэнергопластика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"/>
          <p:cNvSpPr/>
          <p:nvPr/>
        </p:nvSpPr>
        <p:spPr>
          <a:xfrm>
            <a:off x="6840000" y="720000"/>
            <a:ext cx="251964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latin typeface="Times New Roman"/>
              </a:rPr>
              <a:t>Интеллектуальная карта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"/>
          <p:cNvSpPr/>
          <p:nvPr/>
        </p:nvSpPr>
        <p:spPr>
          <a:xfrm>
            <a:off x="7920000" y="1980000"/>
            <a:ext cx="215964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Су-Джок терапия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"/>
          <p:cNvSpPr/>
          <p:nvPr/>
        </p:nvSpPr>
        <p:spPr>
          <a:xfrm>
            <a:off x="1439640" y="410040"/>
            <a:ext cx="2159640" cy="84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Информационные  технологии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"/>
          <p:cNvSpPr/>
          <p:nvPr/>
        </p:nvSpPr>
        <p:spPr>
          <a:xfrm>
            <a:off x="360000" y="1980000"/>
            <a:ext cx="1979640" cy="3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Атр-терапия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"/>
          <p:cNvSpPr/>
          <p:nvPr/>
        </p:nvSpPr>
        <p:spPr>
          <a:xfrm>
            <a:off x="180000" y="3060000"/>
            <a:ext cx="2519640" cy="84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Телесно-ориентированные техники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>
            <a:off x="3420000" y="3780000"/>
            <a:ext cx="125964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ТРИЗ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"/>
          <p:cNvSpPr/>
          <p:nvPr/>
        </p:nvSpPr>
        <p:spPr>
          <a:xfrm>
            <a:off x="4860000" y="3780000"/>
            <a:ext cx="125964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Синквейн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"/>
          <p:cNvSpPr/>
          <p:nvPr/>
        </p:nvSpPr>
        <p:spPr>
          <a:xfrm>
            <a:off x="6480000" y="3600000"/>
            <a:ext cx="1619640" cy="53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Кластер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"/>
          <p:cNvSpPr/>
          <p:nvPr/>
        </p:nvSpPr>
        <p:spPr>
          <a:xfrm>
            <a:off x="7740000" y="3060000"/>
            <a:ext cx="1979640" cy="84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Дыхательная гимнастика Стрельниковой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6177875-1C53-4C72-A825-05569447F778}" type="slidenum">
              <a:t>5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"/>
          <p:cNvSpPr/>
          <p:nvPr/>
        </p:nvSpPr>
        <p:spPr>
          <a:xfrm>
            <a:off x="540000" y="360000"/>
            <a:ext cx="9179640" cy="44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                               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Технология «Дидактический синквейн».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"/>
          <p:cNvSpPr/>
          <p:nvPr/>
        </p:nvSpPr>
        <p:spPr>
          <a:xfrm>
            <a:off x="540000" y="360000"/>
            <a:ext cx="9179640" cy="44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                               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Технология «Дидактический синквейн».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"/>
          <p:cNvSpPr/>
          <p:nvPr/>
        </p:nvSpPr>
        <p:spPr>
          <a:xfrm>
            <a:off x="540000" y="360000"/>
            <a:ext cx="9179640" cy="44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                               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Технология «Дидактический синквейн».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/>
          <p:nvPr/>
        </p:nvSpPr>
        <p:spPr>
          <a:xfrm>
            <a:off x="540000" y="360000"/>
            <a:ext cx="9179640" cy="44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                               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Технология «Дидактический синквейн»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является игровым приемом;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способ самовыражения – синквейн получается у всех!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вид новой творческие речевой деятельности, основанной на развитии интеллектуальных возможностях ;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обогащает словарный запас;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средство обучения краткому пересказу;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развивает речь, память, внимание, мышление;  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способ контроля и самоконтроля;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Wingdings" charset="2"/>
              <a:buChar char=""/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 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развитие связной речи дошкольников.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540000" y="360000"/>
            <a:ext cx="8639640" cy="359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                                </a:t>
            </a: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Технология «Дидактический синквейн».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011E305-0FF2-4175-B826-5EAC0F750070}" type="slidenum">
              <a:t>6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" descr=""/>
          <p:cNvPicPr/>
          <p:nvPr/>
        </p:nvPicPr>
        <p:blipFill>
          <a:blip r:embed="rId1"/>
          <a:stretch/>
        </p:blipFill>
        <p:spPr>
          <a:xfrm>
            <a:off x="0" y="-180000"/>
            <a:ext cx="10080720" cy="585360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A2053F7-2615-4ED5-9008-CF2450529A8B}" type="slidenum">
              <a:t>7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subTitle"/>
          </p:nvPr>
        </p:nvSpPr>
        <p:spPr>
          <a:xfrm>
            <a:off x="540000" y="180000"/>
            <a:ext cx="8999640" cy="449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lnSpc>
                <a:spcPct val="96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</a:rPr>
              <a:t>Подготовительная работа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96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98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I этап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98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Знакомство и обогащение словаря дошкольников словами-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3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понятиями: «слово-предмет», «слово-определение», «слово-действие», «слово-ассоциация», «предложение», введение символов этих слов.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95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II этап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Знакомство с алгоритмом составления синквейна, формирование первоначального умения составлять синквейн (с помощью педагога).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1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III этап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Формирование умения и совершенствование навыка составления дидактического синквейна по лексическим темам.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DEA87E8-9C3F-453C-A6C0-867EFEE69622}" type="slidenum">
              <a:t>8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" descr=""/>
          <p:cNvPicPr/>
          <p:nvPr/>
        </p:nvPicPr>
        <p:blipFill>
          <a:blip r:embed="rId1"/>
          <a:stretch/>
        </p:blipFill>
        <p:spPr>
          <a:xfrm>
            <a:off x="413640" y="180000"/>
            <a:ext cx="3906360" cy="4320000"/>
          </a:xfrm>
          <a:prstGeom prst="rect">
            <a:avLst/>
          </a:prstGeom>
          <a:ln w="0">
            <a:noFill/>
          </a:ln>
        </p:spPr>
      </p:pic>
      <p:pic>
        <p:nvPicPr>
          <p:cNvPr id="78" name="" descr=""/>
          <p:cNvPicPr/>
          <p:nvPr/>
        </p:nvPicPr>
        <p:blipFill>
          <a:blip r:embed="rId2"/>
          <a:stretch/>
        </p:blipFill>
        <p:spPr>
          <a:xfrm>
            <a:off x="5580000" y="180000"/>
            <a:ext cx="3577320" cy="423036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C6B56D1-C3E4-4088-9F76-C369DE3B075F}" type="slidenum">
              <a:t>9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Application>LibreOffice/7.6.3.2$Windows_X86_64 LibreOffice_project/29d686fea9f6705b262d369fede658f824154cc0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2023-12-17T19:20:20Z</dcterms:created>
  <dc:creator/>
  <dc:description/>
  <dc:language>ru-RU</dc:language>
  <cp:lastModifiedBy/>
  <dcterms:modified xsi:type="dcterms:W3CDTF">2023-12-22T00:05:36Z</dcterms:modified>
  <cp:revision>6</cp:revision>
  <dc:subject/>
  <dc:title>Blue Curve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