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3" r:id="rId3"/>
    <p:sldId id="262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4583" autoAdjust="0"/>
  </p:normalViewPr>
  <p:slideViewPr>
    <p:cSldViewPr>
      <p:cViewPr varScale="1">
        <p:scale>
          <a:sx n="83" d="100"/>
          <a:sy n="83" d="100"/>
        </p:scale>
        <p:origin x="1478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16" y="980728"/>
            <a:ext cx="6517232" cy="1368152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95736" y="148086"/>
            <a:ext cx="6768752" cy="976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48086"/>
            <a:ext cx="6768752" cy="976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772816"/>
            <a:ext cx="86409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2744924"/>
            <a:ext cx="6517232" cy="1368152"/>
          </a:xfrm>
        </p:spPr>
        <p:txBody>
          <a:bodyPr>
            <a:noAutofit/>
          </a:bodyPr>
          <a:lstStyle/>
          <a:p>
            <a:r>
              <a:rPr lang="ru-RU" sz="4800" dirty="0"/>
              <a:t>Урок 46</a:t>
            </a:r>
            <a:br>
              <a:rPr lang="ru-RU" sz="4800" dirty="0"/>
            </a:br>
            <a:r>
              <a:rPr lang="ru-RU" sz="4800" dirty="0"/>
              <a:t>О России</a:t>
            </a:r>
            <a:endParaRPr lang="ru-RU" sz="4800" b="1" dirty="0"/>
          </a:p>
        </p:txBody>
      </p:sp>
      <p:sp>
        <p:nvSpPr>
          <p:cNvPr id="3" name="CasetăText 2">
            <a:extLst>
              <a:ext uri="{FF2B5EF4-FFF2-40B4-BE49-F238E27FC236}">
                <a16:creationId xmlns:a16="http://schemas.microsoft.com/office/drawing/2014/main" id="{1BDBD4B9-D09B-8757-ECF6-B3E113CE845C}"/>
              </a:ext>
            </a:extLst>
          </p:cNvPr>
          <p:cNvSpPr txBox="1"/>
          <p:nvPr/>
        </p:nvSpPr>
        <p:spPr>
          <a:xfrm>
            <a:off x="827584" y="260648"/>
            <a:ext cx="7057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Теоретический Лицей «Петре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</a:rPr>
              <a:t>Штефэнукэ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»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</a:rPr>
              <a:t>Яловень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CasetăText 3">
            <a:extLst>
              <a:ext uri="{FF2B5EF4-FFF2-40B4-BE49-F238E27FC236}">
                <a16:creationId xmlns:a16="http://schemas.microsoft.com/office/drawing/2014/main" id="{35FE8B4E-53E2-EA4F-9632-0BDD9702D832}"/>
              </a:ext>
            </a:extLst>
          </p:cNvPr>
          <p:cNvSpPr txBox="1"/>
          <p:nvPr/>
        </p:nvSpPr>
        <p:spPr>
          <a:xfrm>
            <a:off x="5868144" y="6021288"/>
            <a:ext cx="2780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Лилиана КОНСТАНТИНОВ,</a:t>
            </a:r>
          </a:p>
          <a:p>
            <a:r>
              <a:rPr lang="ro-RO" dirty="0">
                <a:solidFill>
                  <a:schemeClr val="accent4">
                    <a:lumMod val="50000"/>
                  </a:schemeClr>
                </a:solidFill>
              </a:rPr>
              <a:t>I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дидактическая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98775F32-D77F-9B51-1B53-AF7DD8C70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653136"/>
            <a:ext cx="2313418" cy="1916832"/>
          </a:xfrm>
        </p:spPr>
      </p:pic>
      <p:sp>
        <p:nvSpPr>
          <p:cNvPr id="3" name="Titlu 2">
            <a:extLst>
              <a:ext uri="{FF2B5EF4-FFF2-40B4-BE49-F238E27FC236}">
                <a16:creationId xmlns:a16="http://schemas.microsoft.com/office/drawing/2014/main" id="{67B27724-4BDB-6CD0-433A-1AC3E1FE3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284984"/>
            <a:ext cx="7560840" cy="976658"/>
          </a:xfrm>
        </p:spPr>
        <p:txBody>
          <a:bodyPr>
            <a:noAutofit/>
          </a:bodyPr>
          <a:lstStyle/>
          <a:p>
            <a:r>
              <a:rPr lang="ru-RU" sz="5400" dirty="0"/>
              <a:t>Текст читать, ответить на вопросы.</a:t>
            </a:r>
            <a:br>
              <a:rPr lang="ru-RU" sz="5400" dirty="0"/>
            </a:br>
            <a:r>
              <a:rPr lang="ru-RU" sz="5400" dirty="0"/>
              <a:t>Упражнение 9 стр. 95 – письменно.</a:t>
            </a:r>
          </a:p>
        </p:txBody>
      </p:sp>
      <p:sp>
        <p:nvSpPr>
          <p:cNvPr id="2" name="Titlu 2">
            <a:extLst>
              <a:ext uri="{FF2B5EF4-FFF2-40B4-BE49-F238E27FC236}">
                <a16:creationId xmlns:a16="http://schemas.microsoft.com/office/drawing/2014/main" id="{53827290-A267-E013-DD6B-CEF13AC34F76}"/>
              </a:ext>
            </a:extLst>
          </p:cNvPr>
          <p:cNvSpPr txBox="1">
            <a:spLocks/>
          </p:cNvSpPr>
          <p:nvPr/>
        </p:nvSpPr>
        <p:spPr>
          <a:xfrm>
            <a:off x="1475656" y="404664"/>
            <a:ext cx="7560840" cy="976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/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83071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43292481-F52E-C284-F1F4-E616B9FC373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39" y="2348880"/>
            <a:ext cx="8270921" cy="2547739"/>
          </a:xfrm>
        </p:spPr>
      </p:pic>
    </p:spTree>
    <p:extLst>
      <p:ext uri="{BB962C8B-B14F-4D97-AF65-F5344CB8AC3E}">
        <p14:creationId xmlns:p14="http://schemas.microsoft.com/office/powerpoint/2010/main" val="202610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Сегодня на уроке:</a:t>
            </a: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877135" y="52779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592972" y="4701675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648535" y="47445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877135" y="27633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520964" y="21870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943935" y="2274387"/>
            <a:ext cx="35134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Узнаем новое о России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648535" y="22299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877135" y="36015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592972" y="30252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648535" y="30681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878723" y="4438150"/>
            <a:ext cx="4799012" cy="1587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592972" y="3863475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648535" y="390633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7" name="Line 266"/>
          <p:cNvSpPr>
            <a:spLocks noChangeShapeType="1"/>
          </p:cNvSpPr>
          <p:nvPr/>
        </p:nvSpPr>
        <p:spPr bwMode="gray">
          <a:xfrm>
            <a:off x="2877135" y="6138362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Rectangle 267"/>
          <p:cNvSpPr>
            <a:spLocks noChangeArrowheads="1"/>
          </p:cNvSpPr>
          <p:nvPr/>
        </p:nvSpPr>
        <p:spPr bwMode="ltGray">
          <a:xfrm rot="3419336">
            <a:off x="2592972" y="5562100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648535" y="560496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523147" y="3009870"/>
            <a:ext cx="435503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Проведём словарную работу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943935" y="3976187"/>
            <a:ext cx="259340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Прочитаем текст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523147" y="4491071"/>
            <a:ext cx="460084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Сформулируем вопросы и ответим на них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3943935" y="5668462"/>
            <a:ext cx="347851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Arial" charset="0"/>
              </a:rPr>
              <a:t>Выполним упражнения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28FD5E10-EDBC-36BF-3B87-A94D6F699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47" y="1556792"/>
            <a:ext cx="1794053" cy="1766346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72816"/>
            <a:ext cx="7200800" cy="4721074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Россия лишь немного меньше, чем две следующие за ней по величине страны мира, вместе взятые — Канада и Китай.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На территории России можно 33 раза разместить Испанию, 45 раз — Японию или 202 раза — Австрию 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На Чукотке расположено самое круглое в мире озеро под названием Эльгыгытгын. Оно образовалось, когда вода заполнила ударный метеоритный кратер.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О необъятности географии России говорит и то, что по территории страны протекает около 2,8 миллиона рек, суммарная протяжённость которых достигает 12,4 миллионов километров.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Самая южная часть России лежит в субтропиках. В частности, город Сочи является самым северным крупным городом мира из числа расположенных в субтропическом климатическом поясе.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Россия омывается сразу 13 морями, что больше, чем любая другая страна мира 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Самая холодная точка мира, где постоянно проживают люди — российское село Оймякон. Однажды температура тут опустилась до отметки в -77,8 градусов. Его ещё называют «Полюс холода».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География России богата на озёра, и именно здесь находится самое глубокое и первое по объёму озеро в мире — Байкал. Оно представляет собой самый крупный резервуар пресной воды на планете. А всего озёр в России около 2 миллионов.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В Российской Федерации проживают представители 180 различных народов.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Географически Россия разделяется на европейскую и азиатскую части Уральским горным хребтом.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10% всей российской территории приходится на болота.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На российских просторах находится около 157,000 населённых пунктов, из которых более 1100 имеют статус города.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В географическом плане Россия выделяется ещё и тем, что граничит с большим числом государств, чем любая другая страна мира — с 20, из которых 2 не признаны никем, и ещё 2 признаны лишь частично 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Вечная мерзлота занимает, по разным оценкам, от 60 до 65% территории всей России.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Около 60% всей российской территории занимают леса.</a:t>
            </a:r>
          </a:p>
          <a:p>
            <a:pPr>
              <a:buFont typeface="+mj-lt"/>
              <a:buAutoNum type="arabicPeriod"/>
            </a:pPr>
            <a:r>
              <a:rPr lang="ru-RU" sz="1100" b="1" dirty="0"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  <a:t>В Сибири находится Васюганское болото, крупнейшее в мире.</a:t>
            </a:r>
          </a:p>
          <a:p>
            <a:pPr marL="0" indent="0">
              <a:buNone/>
            </a:pPr>
            <a:br>
              <a:rPr lang="ru-RU" sz="1100" b="0" i="0" dirty="0">
                <a:solidFill>
                  <a:srgbClr val="000000"/>
                </a:solidFill>
                <a:effectLst/>
                <a:latin typeface="var(--article-font-family,'PT Serif',&quot;Noto Sans Armenian&quot;,&quot;Noto Sans Bengali&quot;,&quot;Noto Sans Cherokee&quot;,&quot;Noto Sans Devanagari&quot;,&quot;Noto Sans Ethiopic&quot;,&quot;Noto Sans Georgian&quot;,&quot;Noto Sans Hebrew&quot;,&quot;Noto Sans Kannada&quot;,&quot;Noto Sans Khmer&quot;,&quot;Noto Sans Lao&quot;,&quot;Noto Sans Osmanya"/>
              </a:rPr>
            </a:br>
            <a:endParaRPr lang="ru-RU" sz="11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Интересные факты о России</a:t>
            </a: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/>
              <a:t>Занимает                              </a:t>
            </a:r>
            <a:r>
              <a:rPr lang="ro-RO" sz="4000" dirty="0"/>
              <a:t>păduri conifere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Равнина</a:t>
            </a:r>
            <a:r>
              <a:rPr lang="ro-RO" sz="4000" dirty="0"/>
              <a:t>                                spală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Омывают</a:t>
            </a:r>
            <a:r>
              <a:rPr lang="ro-RO" sz="4000" dirty="0"/>
              <a:t>                              păduri de foioase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Разнообразные</a:t>
            </a:r>
            <a:r>
              <a:rPr lang="ro-RO" sz="4000" dirty="0"/>
              <a:t>                  ocupă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Хвойные леса</a:t>
            </a:r>
            <a:r>
              <a:rPr lang="ro-RO" sz="4000" dirty="0"/>
              <a:t>                      câmpie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Лиственные леса</a:t>
            </a:r>
            <a:r>
              <a:rPr lang="ro-RO" sz="4000" dirty="0"/>
              <a:t>                diferite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/>
              <a:t>Занимает                              </a:t>
            </a:r>
            <a:r>
              <a:rPr lang="ro-RO" sz="4000" dirty="0"/>
              <a:t>păduri conifere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Равнина</a:t>
            </a:r>
            <a:r>
              <a:rPr lang="ro-RO" sz="4000" dirty="0"/>
              <a:t>                                spală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Омывают</a:t>
            </a:r>
            <a:r>
              <a:rPr lang="ro-RO" sz="4000" dirty="0"/>
              <a:t>                              păduri de foioase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Разнообразные</a:t>
            </a:r>
            <a:r>
              <a:rPr lang="ro-RO" sz="4000" dirty="0"/>
              <a:t>                  ocupă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Хвойные леса</a:t>
            </a:r>
            <a:r>
              <a:rPr lang="ro-RO" sz="4000" dirty="0"/>
              <a:t>                      câmpie</a:t>
            </a:r>
            <a:endParaRPr lang="ru-RU" sz="4000" dirty="0"/>
          </a:p>
          <a:p>
            <a:pPr marL="0" indent="0">
              <a:buNone/>
            </a:pPr>
            <a:r>
              <a:rPr lang="ru-RU" sz="4000" dirty="0"/>
              <a:t>Лиственные леса</a:t>
            </a:r>
            <a:r>
              <a:rPr lang="ro-RO" sz="4000" dirty="0"/>
              <a:t>                diferite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  <p:cxnSp>
        <p:nvCxnSpPr>
          <p:cNvPr id="4" name="Conector drept cu săgeată 3">
            <a:extLst>
              <a:ext uri="{FF2B5EF4-FFF2-40B4-BE49-F238E27FC236}">
                <a16:creationId xmlns:a16="http://schemas.microsoft.com/office/drawing/2014/main" id="{CDD6320F-5CB0-501E-E4FC-5AB16920C9AB}"/>
              </a:ext>
            </a:extLst>
          </p:cNvPr>
          <p:cNvCxnSpPr/>
          <p:nvPr/>
        </p:nvCxnSpPr>
        <p:spPr>
          <a:xfrm>
            <a:off x="2339752" y="2132856"/>
            <a:ext cx="2952328" cy="20882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drept cu săgeată 4">
            <a:extLst>
              <a:ext uri="{FF2B5EF4-FFF2-40B4-BE49-F238E27FC236}">
                <a16:creationId xmlns:a16="http://schemas.microsoft.com/office/drawing/2014/main" id="{C1AF05FE-31A2-573C-CFE4-20395570CF41}"/>
              </a:ext>
            </a:extLst>
          </p:cNvPr>
          <p:cNvCxnSpPr>
            <a:cxnSpLocks/>
          </p:cNvCxnSpPr>
          <p:nvPr/>
        </p:nvCxnSpPr>
        <p:spPr>
          <a:xfrm>
            <a:off x="2195736" y="2888940"/>
            <a:ext cx="3168352" cy="19802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drept cu săgeată 7">
            <a:extLst>
              <a:ext uri="{FF2B5EF4-FFF2-40B4-BE49-F238E27FC236}">
                <a16:creationId xmlns:a16="http://schemas.microsoft.com/office/drawing/2014/main" id="{551E9B4C-BBE5-AFF6-1EB8-C1614134FA30}"/>
              </a:ext>
            </a:extLst>
          </p:cNvPr>
          <p:cNvCxnSpPr>
            <a:cxnSpLocks/>
          </p:cNvCxnSpPr>
          <p:nvPr/>
        </p:nvCxnSpPr>
        <p:spPr>
          <a:xfrm>
            <a:off x="3491880" y="4221088"/>
            <a:ext cx="1944216" cy="122413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rept cu săgeată 9">
            <a:extLst>
              <a:ext uri="{FF2B5EF4-FFF2-40B4-BE49-F238E27FC236}">
                <a16:creationId xmlns:a16="http://schemas.microsoft.com/office/drawing/2014/main" id="{1A5DDDD0-83C0-06A7-2089-B1FB54ED3143}"/>
              </a:ext>
            </a:extLst>
          </p:cNvPr>
          <p:cNvCxnSpPr>
            <a:cxnSpLocks/>
          </p:cNvCxnSpPr>
          <p:nvPr/>
        </p:nvCxnSpPr>
        <p:spPr>
          <a:xfrm flipV="1">
            <a:off x="3203848" y="2132856"/>
            <a:ext cx="2232248" cy="27204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rept cu săgeată 11">
            <a:extLst>
              <a:ext uri="{FF2B5EF4-FFF2-40B4-BE49-F238E27FC236}">
                <a16:creationId xmlns:a16="http://schemas.microsoft.com/office/drawing/2014/main" id="{3AA54734-4397-1CB0-024D-4BAFF0F0AF53}"/>
              </a:ext>
            </a:extLst>
          </p:cNvPr>
          <p:cNvCxnSpPr>
            <a:cxnSpLocks/>
          </p:cNvCxnSpPr>
          <p:nvPr/>
        </p:nvCxnSpPr>
        <p:spPr>
          <a:xfrm flipV="1">
            <a:off x="2302159" y="2888940"/>
            <a:ext cx="3133937" cy="56940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rept cu săgeată 13">
            <a:extLst>
              <a:ext uri="{FF2B5EF4-FFF2-40B4-BE49-F238E27FC236}">
                <a16:creationId xmlns:a16="http://schemas.microsoft.com/office/drawing/2014/main" id="{A203B59F-88F3-25D7-9EBA-4EBD1A6D04D9}"/>
              </a:ext>
            </a:extLst>
          </p:cNvPr>
          <p:cNvCxnSpPr>
            <a:cxnSpLocks/>
          </p:cNvCxnSpPr>
          <p:nvPr/>
        </p:nvCxnSpPr>
        <p:spPr>
          <a:xfrm flipV="1">
            <a:off x="3815916" y="3493063"/>
            <a:ext cx="1620180" cy="20877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00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>
            <a:extLst>
              <a:ext uri="{FF2B5EF4-FFF2-40B4-BE49-F238E27FC236}">
                <a16:creationId xmlns:a16="http://schemas.microsoft.com/office/drawing/2014/main" id="{4ADA90E0-133B-86D5-5803-DDF22EC1F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81" y="0"/>
            <a:ext cx="2326974" cy="1741719"/>
          </a:xfrm>
          <a:prstGeom prst="rect">
            <a:avLst/>
          </a:prstGeom>
        </p:spPr>
      </p:pic>
      <p:sp>
        <p:nvSpPr>
          <p:cNvPr id="2" name="Substituent conținut 1">
            <a:extLst>
              <a:ext uri="{FF2B5EF4-FFF2-40B4-BE49-F238E27FC236}">
                <a16:creationId xmlns:a16="http://schemas.microsoft.com/office/drawing/2014/main" id="{401C11E8-489E-0300-A75A-99326BBA4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741719"/>
            <a:ext cx="8640960" cy="48245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2000" b="1" dirty="0"/>
              <a:t>Россия – это большая и красивая страна. Она занимает часть Европы и Азии. Столица России – Москва. На территории России много гор и равнин, лесов, озёр и рек. Россия – морская страна. Двенадцать морей трёх океанов омывают берега России – Атлантического, Тихого и Северного Ледовитого. На севере России находятся такие моря, как Баренцево море, Карское, море Лаптевых, Восточно-Сибирское море и Чукотское. На востоке территорию России омывают воды таких морей, как Берингово, Охотское, Японское. На юге находится Чёрное море, а также Азовское, Каспийское и Аральские моря.</a:t>
            </a:r>
          </a:p>
          <a:p>
            <a:pPr marL="0" indent="0" algn="just">
              <a:buNone/>
            </a:pPr>
            <a:r>
              <a:rPr lang="ru-RU" sz="2000" b="1" dirty="0"/>
              <a:t>	Природа и климат России очень разнообразны. На севере очень холодно, зимой в некоторых местах бывает до минус 60-65 градусов мороза. Самые большие леса этой страны – это тайга.</a:t>
            </a:r>
          </a:p>
          <a:p>
            <a:pPr marL="0" indent="0" algn="just">
              <a:buNone/>
            </a:pPr>
            <a:r>
              <a:rPr lang="ru-RU" sz="2000" b="1" dirty="0"/>
              <a:t>	В южных районах теплее. Здесь растут лиственные леса: рябина, берёза, дуб, клён, осина.</a:t>
            </a:r>
          </a:p>
          <a:p>
            <a:pPr marL="0" indent="0" algn="just">
              <a:buNone/>
            </a:pPr>
            <a:r>
              <a:rPr lang="ru-RU" sz="2000" b="1" dirty="0"/>
              <a:t>	На территории России очень много рек. Главные из них: Обь, Енисей, Лена – в Сибири; Амур – на Дальнем Востоке; Волга – в Европейской части. Волга – это самая длинная река в Европе.  Её протяжённость – 3530 километров.</a:t>
            </a:r>
          </a:p>
          <a:p>
            <a:pPr marL="0" indent="0" algn="just">
              <a:buNone/>
            </a:pPr>
            <a:r>
              <a:rPr lang="ru-RU" sz="2000" b="1" dirty="0"/>
              <a:t>	Население России составляет более 146 миллионов человек.</a:t>
            </a:r>
          </a:p>
        </p:txBody>
      </p:sp>
      <p:sp>
        <p:nvSpPr>
          <p:cNvPr id="3" name="Titlu 2">
            <a:extLst>
              <a:ext uri="{FF2B5EF4-FFF2-40B4-BE49-F238E27FC236}">
                <a16:creationId xmlns:a16="http://schemas.microsoft.com/office/drawing/2014/main" id="{DED1CD5F-E87C-A292-8B5F-CD347E88C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224880"/>
            <a:ext cx="6768752" cy="976658"/>
          </a:xfrm>
        </p:spPr>
        <p:txBody>
          <a:bodyPr/>
          <a:lstStyle/>
          <a:p>
            <a:r>
              <a:rPr lang="ru-RU" dirty="0"/>
              <a:t>О России</a:t>
            </a:r>
          </a:p>
        </p:txBody>
      </p:sp>
    </p:spTree>
    <p:extLst>
      <p:ext uri="{BB962C8B-B14F-4D97-AF65-F5344CB8AC3E}">
        <p14:creationId xmlns:p14="http://schemas.microsoft.com/office/powerpoint/2010/main" val="131713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A6215BC9-E8E1-9A8F-AC7D-7B1310B627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988840"/>
            <a:ext cx="2591752" cy="4319587"/>
          </a:xfrm>
        </p:spPr>
      </p:pic>
      <p:sp>
        <p:nvSpPr>
          <p:cNvPr id="3" name="Titlu 2">
            <a:extLst>
              <a:ext uri="{FF2B5EF4-FFF2-40B4-BE49-F238E27FC236}">
                <a16:creationId xmlns:a16="http://schemas.microsoft.com/office/drawing/2014/main" id="{1C288B16-1F43-DA23-1B8A-BF77D5710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Придумаем вопросы…</a:t>
            </a:r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690BAFE9-A321-5DD4-A236-E6191C68D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68" y="1097969"/>
            <a:ext cx="7164288" cy="2985119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76414272-1557-A88B-7230-989C1E4928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15" y="4083180"/>
            <a:ext cx="4536504" cy="2626734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E4A66CAF-8B1D-3322-20D6-B6BF58A97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435" y="4653136"/>
            <a:ext cx="1751605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8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539C9A77-8993-0C5A-72F0-937C92E5D3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666" y="2348880"/>
            <a:ext cx="5111377" cy="4319587"/>
          </a:xfrm>
        </p:spPr>
      </p:pic>
      <p:sp>
        <p:nvSpPr>
          <p:cNvPr id="3" name="Titlu 2">
            <a:extLst>
              <a:ext uri="{FF2B5EF4-FFF2-40B4-BE49-F238E27FC236}">
                <a16:creationId xmlns:a16="http://schemas.microsoft.com/office/drawing/2014/main" id="{70261B42-24FA-A5E8-E10F-2347D2F56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Учимся определять количество </a:t>
            </a:r>
            <a:br>
              <a:rPr lang="ru-RU" sz="3600" dirty="0"/>
            </a:br>
            <a:r>
              <a:rPr lang="ru-RU" sz="3600" dirty="0">
                <a:solidFill>
                  <a:srgbClr val="FF0000"/>
                </a:solidFill>
              </a:rPr>
              <a:t>Сколько (чего?) </a:t>
            </a:r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04990592-6B86-C1DE-A05D-3C9B523BD469}"/>
              </a:ext>
            </a:extLst>
          </p:cNvPr>
          <p:cNvSpPr txBox="1"/>
          <p:nvPr/>
        </p:nvSpPr>
        <p:spPr>
          <a:xfrm>
            <a:off x="467544" y="2228671"/>
            <a:ext cx="2304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Один        (31) дом</a:t>
            </a:r>
          </a:p>
          <a:p>
            <a:r>
              <a:rPr lang="ru-RU" sz="2000" b="1" dirty="0"/>
              <a:t>Одн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  <a:r>
              <a:rPr lang="ru-RU" sz="2000" b="1" dirty="0"/>
              <a:t> (31) парт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</a:p>
          <a:p>
            <a:r>
              <a:rPr lang="ru-RU" sz="2000" b="1" dirty="0"/>
              <a:t>Одн</a:t>
            </a:r>
            <a:r>
              <a:rPr lang="ru-RU" sz="2000" b="1" dirty="0">
                <a:solidFill>
                  <a:srgbClr val="FF0000"/>
                </a:solidFill>
              </a:rPr>
              <a:t>о</a:t>
            </a:r>
            <a:r>
              <a:rPr lang="ru-RU" sz="2000" b="1" dirty="0"/>
              <a:t> (31) озер</a:t>
            </a:r>
            <a:r>
              <a:rPr lang="ru-RU" sz="2000" b="1" dirty="0">
                <a:solidFill>
                  <a:srgbClr val="FF0000"/>
                </a:solidFill>
              </a:rPr>
              <a:t>о</a:t>
            </a:r>
          </a:p>
          <a:p>
            <a:endParaRPr lang="ru-RU" sz="2000" b="1" dirty="0"/>
          </a:p>
        </p:txBody>
      </p:sp>
      <p:sp>
        <p:nvSpPr>
          <p:cNvPr id="7" name="Dreptunghi 6">
            <a:extLst>
              <a:ext uri="{FF2B5EF4-FFF2-40B4-BE49-F238E27FC236}">
                <a16:creationId xmlns:a16="http://schemas.microsoft.com/office/drawing/2014/main" id="{10075FC7-D24F-835E-84F8-CEA2249EC217}"/>
              </a:ext>
            </a:extLst>
          </p:cNvPr>
          <p:cNvSpPr/>
          <p:nvPr/>
        </p:nvSpPr>
        <p:spPr>
          <a:xfrm>
            <a:off x="1187624" y="2348880"/>
            <a:ext cx="216024" cy="194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       </a:t>
            </a:r>
          </a:p>
        </p:txBody>
      </p:sp>
      <p:sp>
        <p:nvSpPr>
          <p:cNvPr id="8" name="Dreptunghi 7">
            <a:extLst>
              <a:ext uri="{FF2B5EF4-FFF2-40B4-BE49-F238E27FC236}">
                <a16:creationId xmlns:a16="http://schemas.microsoft.com/office/drawing/2014/main" id="{7CED1E1C-74D9-E331-58AF-A1252D8A0569}"/>
              </a:ext>
            </a:extLst>
          </p:cNvPr>
          <p:cNvSpPr/>
          <p:nvPr/>
        </p:nvSpPr>
        <p:spPr>
          <a:xfrm>
            <a:off x="3739278" y="4488624"/>
            <a:ext cx="216024" cy="194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       </a:t>
            </a:r>
          </a:p>
        </p:txBody>
      </p:sp>
      <p:sp>
        <p:nvSpPr>
          <p:cNvPr id="9" name="Dreptunghi 8">
            <a:extLst>
              <a:ext uri="{FF2B5EF4-FFF2-40B4-BE49-F238E27FC236}">
                <a16:creationId xmlns:a16="http://schemas.microsoft.com/office/drawing/2014/main" id="{36DB79AF-C9DD-2546-FBF7-93BCB7ABB431}"/>
              </a:ext>
            </a:extLst>
          </p:cNvPr>
          <p:cNvSpPr/>
          <p:nvPr/>
        </p:nvSpPr>
        <p:spPr>
          <a:xfrm>
            <a:off x="2555776" y="2348880"/>
            <a:ext cx="216024" cy="194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       </a:t>
            </a: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849998FA-A31A-FEF1-9F41-D617A7318E3D}"/>
              </a:ext>
            </a:extLst>
          </p:cNvPr>
          <p:cNvSpPr txBox="1"/>
          <p:nvPr/>
        </p:nvSpPr>
        <p:spPr>
          <a:xfrm>
            <a:off x="3131840" y="2228671"/>
            <a:ext cx="3240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Дв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  <a:r>
              <a:rPr lang="ru-RU" sz="2000" b="1" dirty="0"/>
              <a:t> (3, 4, 33, 44)  дом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</a:p>
          <a:p>
            <a:r>
              <a:rPr lang="ru-RU" sz="2000" b="1" dirty="0"/>
              <a:t>Дв</a:t>
            </a:r>
            <a:r>
              <a:rPr lang="ru-RU" sz="2000" b="1" dirty="0">
                <a:solidFill>
                  <a:srgbClr val="FF0000"/>
                </a:solidFill>
              </a:rPr>
              <a:t>е</a:t>
            </a:r>
            <a:r>
              <a:rPr lang="ru-RU" sz="2000" b="1" dirty="0"/>
              <a:t> (3, 4, 33, 44) парт</a:t>
            </a:r>
            <a:r>
              <a:rPr lang="ru-RU" sz="2000" b="1" dirty="0">
                <a:solidFill>
                  <a:srgbClr val="FF0000"/>
                </a:solidFill>
              </a:rPr>
              <a:t>ы</a:t>
            </a:r>
          </a:p>
          <a:p>
            <a:r>
              <a:rPr lang="ru-RU" sz="2000" b="1" dirty="0"/>
              <a:t>Дв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  <a:r>
              <a:rPr lang="ru-RU" sz="2000" b="1" dirty="0"/>
              <a:t> (3, 4, 33, 44) озер</a:t>
            </a:r>
            <a:r>
              <a:rPr lang="ru-RU" sz="2000" b="1" dirty="0">
                <a:solidFill>
                  <a:srgbClr val="FF0000"/>
                </a:solidFill>
              </a:rPr>
              <a:t>а</a:t>
            </a:r>
          </a:p>
          <a:p>
            <a:endParaRPr lang="ru-RU" sz="2000" b="1" dirty="0"/>
          </a:p>
        </p:txBody>
      </p:sp>
      <p:sp>
        <p:nvSpPr>
          <p:cNvPr id="14" name="CasetăText 13">
            <a:extLst>
              <a:ext uri="{FF2B5EF4-FFF2-40B4-BE49-F238E27FC236}">
                <a16:creationId xmlns:a16="http://schemas.microsoft.com/office/drawing/2014/main" id="{EF35B4E0-F59A-86E9-04A8-1DF2E159E37A}"/>
              </a:ext>
            </a:extLst>
          </p:cNvPr>
          <p:cNvSpPr txBox="1"/>
          <p:nvPr/>
        </p:nvSpPr>
        <p:spPr>
          <a:xfrm>
            <a:off x="467544" y="4444841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Пять (6, 7, 35, 47)  </a:t>
            </a:r>
            <a:endParaRPr lang="ru-RU" sz="2000" b="1" dirty="0">
              <a:solidFill>
                <a:srgbClr val="FF0000"/>
              </a:solidFill>
            </a:endParaRPr>
          </a:p>
          <a:p>
            <a:endParaRPr lang="ru-RU" sz="2000" b="1" dirty="0"/>
          </a:p>
        </p:txBody>
      </p:sp>
      <p:sp>
        <p:nvSpPr>
          <p:cNvPr id="16" name="CasetăText 15">
            <a:extLst>
              <a:ext uri="{FF2B5EF4-FFF2-40B4-BE49-F238E27FC236}">
                <a16:creationId xmlns:a16="http://schemas.microsoft.com/office/drawing/2014/main" id="{C78B0776-9355-9589-0D03-D09686AE75D7}"/>
              </a:ext>
            </a:extLst>
          </p:cNvPr>
          <p:cNvSpPr txBox="1"/>
          <p:nvPr/>
        </p:nvSpPr>
        <p:spPr>
          <a:xfrm>
            <a:off x="3124670" y="4080336"/>
            <a:ext cx="18870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дом</a:t>
            </a:r>
            <a:r>
              <a:rPr lang="ru-RU" sz="2000" b="1" dirty="0">
                <a:solidFill>
                  <a:srgbClr val="FF0000"/>
                </a:solidFill>
              </a:rPr>
              <a:t>ов</a:t>
            </a:r>
          </a:p>
          <a:p>
            <a:r>
              <a:rPr lang="ru-RU" sz="2000" b="1" dirty="0"/>
              <a:t>парт</a:t>
            </a:r>
          </a:p>
          <a:p>
            <a:r>
              <a:rPr lang="ru-RU" sz="2000" b="1" dirty="0"/>
              <a:t>озёр     / мор</a:t>
            </a:r>
            <a:r>
              <a:rPr lang="ru-RU" sz="2000" b="1" dirty="0">
                <a:solidFill>
                  <a:srgbClr val="FF0000"/>
                </a:solidFill>
              </a:rPr>
              <a:t>ей</a:t>
            </a:r>
          </a:p>
          <a:p>
            <a:endParaRPr lang="ru-RU" sz="2000" b="1" dirty="0"/>
          </a:p>
          <a:p>
            <a:endParaRPr lang="ru-RU" sz="2000" b="1" dirty="0"/>
          </a:p>
        </p:txBody>
      </p:sp>
      <p:sp>
        <p:nvSpPr>
          <p:cNvPr id="17" name="Dreptunghi 16">
            <a:extLst>
              <a:ext uri="{FF2B5EF4-FFF2-40B4-BE49-F238E27FC236}">
                <a16:creationId xmlns:a16="http://schemas.microsoft.com/office/drawing/2014/main" id="{6380A47F-3D04-F6E7-AA8E-57F23B95CEFB}"/>
              </a:ext>
            </a:extLst>
          </p:cNvPr>
          <p:cNvSpPr/>
          <p:nvPr/>
        </p:nvSpPr>
        <p:spPr>
          <a:xfrm>
            <a:off x="3719011" y="4798784"/>
            <a:ext cx="216024" cy="194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       </a:t>
            </a:r>
          </a:p>
        </p:txBody>
      </p:sp>
      <p:cxnSp>
        <p:nvCxnSpPr>
          <p:cNvPr id="20" name="Conector drept cu săgeată 19">
            <a:extLst>
              <a:ext uri="{FF2B5EF4-FFF2-40B4-BE49-F238E27FC236}">
                <a16:creationId xmlns:a16="http://schemas.microsoft.com/office/drawing/2014/main" id="{541B2BA7-ED51-005A-3736-A21C84A7CCE7}"/>
              </a:ext>
            </a:extLst>
          </p:cNvPr>
          <p:cNvCxnSpPr/>
          <p:nvPr/>
        </p:nvCxnSpPr>
        <p:spPr>
          <a:xfrm flipV="1">
            <a:off x="2555776" y="4293096"/>
            <a:ext cx="576064" cy="389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rept cu săgeată 20">
            <a:extLst>
              <a:ext uri="{FF2B5EF4-FFF2-40B4-BE49-F238E27FC236}">
                <a16:creationId xmlns:a16="http://schemas.microsoft.com/office/drawing/2014/main" id="{C0D941D3-C24E-F741-54AB-EE1C89898842}"/>
              </a:ext>
            </a:extLst>
          </p:cNvPr>
          <p:cNvCxnSpPr>
            <a:cxnSpLocks/>
          </p:cNvCxnSpPr>
          <p:nvPr/>
        </p:nvCxnSpPr>
        <p:spPr>
          <a:xfrm flipV="1">
            <a:off x="2578205" y="4640420"/>
            <a:ext cx="609130" cy="15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rept cu săgeată 21">
            <a:extLst>
              <a:ext uri="{FF2B5EF4-FFF2-40B4-BE49-F238E27FC236}">
                <a16:creationId xmlns:a16="http://schemas.microsoft.com/office/drawing/2014/main" id="{7485AE40-2853-E0AD-1EE4-C10C009619E6}"/>
              </a:ext>
            </a:extLst>
          </p:cNvPr>
          <p:cNvCxnSpPr>
            <a:cxnSpLocks/>
          </p:cNvCxnSpPr>
          <p:nvPr/>
        </p:nvCxnSpPr>
        <p:spPr>
          <a:xfrm>
            <a:off x="2563406" y="4656037"/>
            <a:ext cx="611364" cy="2396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6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98775F32-D77F-9B51-1B53-AF7DD8C70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-162258"/>
            <a:ext cx="2313418" cy="1916832"/>
          </a:xfrm>
        </p:spPr>
      </p:pic>
      <p:sp>
        <p:nvSpPr>
          <p:cNvPr id="3" name="Titlu 2">
            <a:extLst>
              <a:ext uri="{FF2B5EF4-FFF2-40B4-BE49-F238E27FC236}">
                <a16:creationId xmlns:a16="http://schemas.microsoft.com/office/drawing/2014/main" id="{67B27724-4BDB-6CD0-433A-1AC3E1FE3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284984"/>
            <a:ext cx="7560840" cy="976658"/>
          </a:xfrm>
        </p:spPr>
        <p:txBody>
          <a:bodyPr>
            <a:noAutofit/>
          </a:bodyPr>
          <a:lstStyle/>
          <a:p>
            <a:r>
              <a:rPr lang="ru-RU" sz="5400" dirty="0"/>
              <a:t>Упражнение 7, 8 стр. 95 – письменно.</a:t>
            </a:r>
          </a:p>
        </p:txBody>
      </p:sp>
    </p:spTree>
    <p:extLst>
      <p:ext uri="{BB962C8B-B14F-4D97-AF65-F5344CB8AC3E}">
        <p14:creationId xmlns:p14="http://schemas.microsoft.com/office/powerpoint/2010/main" val="296710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525f377cbeca29b98d7a6564a51289b0ce1d3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</TotalTime>
  <Words>760</Words>
  <Application>Microsoft Office PowerPoint</Application>
  <PresentationFormat>Expunere pe ecran (4:3)</PresentationFormat>
  <Paragraphs>75</Paragraphs>
  <Slides>11</Slides>
  <Notes>1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11</vt:i4>
      </vt:variant>
    </vt:vector>
  </HeadingPairs>
  <TitlesOfParts>
    <vt:vector size="15" baseType="lpstr">
      <vt:lpstr>Arial</vt:lpstr>
      <vt:lpstr>Calibri</vt:lpstr>
      <vt:lpstr>var(--article-font-family,'PT Serif',"Noto Sans Armenian","Noto Sans Bengali","Noto Sans Cherokee","Noto Sans Devanagari","Noto Sans Ethiopic","Noto Sans Georgian","Noto Sans Hebrew","Noto Sans Kannada","Noto Sans Khmer","Noto Sans Lao","Noto Sans Osmanya</vt:lpstr>
      <vt:lpstr>Тема Office</vt:lpstr>
      <vt:lpstr>Урок 46 О России</vt:lpstr>
      <vt:lpstr>Сегодня на уроке:</vt:lpstr>
      <vt:lpstr>Интересные факты о России</vt:lpstr>
      <vt:lpstr>Словарная работа</vt:lpstr>
      <vt:lpstr>Словарная работа</vt:lpstr>
      <vt:lpstr>О России</vt:lpstr>
      <vt:lpstr>Придумаем вопросы…</vt:lpstr>
      <vt:lpstr>Учимся определять количество  Сколько (чего?) </vt:lpstr>
      <vt:lpstr>Упражнение 7, 8 стр. 95 – письменно.</vt:lpstr>
      <vt:lpstr>Текст читать, ответить на вопросы. Упражнение 9 стр. 95 – письменно.</vt:lpstr>
      <vt:lpstr>Prezentare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Россию</dc:title>
  <dc:creator>obstinate</dc:creator>
  <dc:description>Шаблон презентации с сайта https://presentation-creation.ru/</dc:description>
  <cp:lastModifiedBy>Пользователь</cp:lastModifiedBy>
  <cp:revision>951</cp:revision>
  <dcterms:created xsi:type="dcterms:W3CDTF">2018-02-25T09:09:03Z</dcterms:created>
  <dcterms:modified xsi:type="dcterms:W3CDTF">2024-01-23T15:42:16Z</dcterms:modified>
</cp:coreProperties>
</file>