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5" r:id="rId15"/>
    <p:sldId id="274" r:id="rId16"/>
    <p:sldId id="273" r:id="rId17"/>
    <p:sldId id="271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76" r:id="rId27"/>
    <p:sldId id="283" r:id="rId28"/>
    <p:sldId id="282" r:id="rId29"/>
    <p:sldId id="281" r:id="rId30"/>
    <p:sldId id="280" r:id="rId31"/>
    <p:sldId id="279" r:id="rId32"/>
    <p:sldId id="278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7" r:id="rId42"/>
    <p:sldId id="306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52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2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5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8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61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2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49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70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2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2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96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7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4EC13-DDE5-467E-9ABC-FCE2EF87FBF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93ABC-8D89-4F77-8374-1FD0BE7F5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340768"/>
            <a:ext cx="8424936" cy="3996445"/>
          </a:xfrm>
          <a:prstGeom prst="rect">
            <a:avLst/>
          </a:prstGeom>
        </p:spPr>
        <p:txBody>
          <a:bodyPr wrap="square">
            <a:prstTxWarp prst="textCan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28575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rPr>
              <a:t>«</a:t>
            </a:r>
            <a:r>
              <a:rPr lang="ru-RU" sz="3600" b="1" dirty="0" smtClean="0">
                <a:ln w="28575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rPr>
              <a:t>Использование современных инновационных технологий как средство активизации учебной деятельности младших школьников".</a:t>
            </a:r>
            <a:endParaRPr lang="ru-RU" sz="3600" b="1" dirty="0">
              <a:ln w="28575">
                <a:solidFill>
                  <a:schemeClr val="accent2">
                    <a:lumMod val="50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039" y="282143"/>
            <a:ext cx="83529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ОБЩЕОБРАЗОВАТЕЛЬНОЕ УЧРЕЖДЕНИЕ </a:t>
            </a:r>
          </a:p>
          <a:p>
            <a:pPr algn="ctr"/>
            <a:r>
              <a:rPr lang="ru-RU" sz="1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ЛУГАНСКОЙ НАРОДНОЙ РЕСПУБЛИКИ</a:t>
            </a:r>
          </a:p>
          <a:p>
            <a:pPr algn="ctr"/>
            <a:r>
              <a:rPr lang="ru-RU" sz="1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«ЯСЕНОВСКАЯ ГИМНАЗИЯ ИМ.Ю.В.СТЕЦЕНКО»</a:t>
            </a:r>
            <a:endParaRPr lang="ru-RU" sz="1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97867" y="5384974"/>
            <a:ext cx="34996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0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Подготовила:</a:t>
            </a:r>
            <a:endParaRPr lang="ru-RU" sz="20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  <a:p>
            <a:pPr algn="r"/>
            <a:r>
              <a:rPr lang="ru-RU" sz="200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у</a:t>
            </a: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читель начальных классов,</a:t>
            </a:r>
          </a:p>
          <a:p>
            <a:pPr algn="r"/>
            <a:r>
              <a:rPr lang="ru-RU" sz="200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с</a:t>
            </a:r>
            <a:r>
              <a:rPr lang="ru-RU" sz="2000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пециалист высшей категории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Чаленко Н.А.</a:t>
            </a:r>
            <a:endParaRPr lang="ru-RU" sz="2000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3268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548680"/>
            <a:ext cx="45368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Виды </a:t>
            </a:r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проектов</a:t>
            </a:r>
            <a:endParaRPr lang="ru-RU" sz="4000" b="1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8877" y="1538002"/>
            <a:ext cx="7326246" cy="4613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ru-RU" sz="4000" dirty="0" smtClean="0"/>
              <a:t>информационные;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ru-RU" sz="4000" dirty="0" smtClean="0"/>
              <a:t>исследовательские;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ru-RU" sz="4000" dirty="0" smtClean="0"/>
              <a:t>творческие</a:t>
            </a:r>
            <a:r>
              <a:rPr lang="ru-RU" sz="4000" dirty="0"/>
              <a:t>; </a:t>
            </a:r>
            <a:endParaRPr lang="ru-RU" sz="4000" dirty="0" smtClean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ru-RU" sz="4000" dirty="0" smtClean="0"/>
              <a:t>практико-ориентированные</a:t>
            </a:r>
            <a:r>
              <a:rPr lang="ru-RU" sz="4000" dirty="0"/>
              <a:t>; </a:t>
            </a:r>
            <a:endParaRPr lang="ru-RU" sz="4000" dirty="0" smtClean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ru-RU" sz="4000" dirty="0" smtClean="0"/>
              <a:t>ролевые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376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3586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396552" y="438109"/>
            <a:ext cx="9649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Информационно – </a:t>
            </a:r>
            <a:r>
              <a:rPr lang="ru-RU" sz="3200" b="1" cap="all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коммуникаЦИОНная</a:t>
            </a:r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3200" b="1" cap="all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технология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274838"/>
            <a:ext cx="84969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асширяет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самостоятельной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ормирует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 исследовательской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беспечивает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различным справочным системам, электронным библиотекам, другим информационным ресурсам;</a:t>
            </a:r>
          </a:p>
        </p:txBody>
      </p:sp>
    </p:spTree>
    <p:extLst>
      <p:ext uri="{BB962C8B-B14F-4D97-AF65-F5344CB8AC3E}">
        <p14:creationId xmlns:p14="http://schemas.microsoft.com/office/powerpoint/2010/main" val="317547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34140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548680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Применение на уроках ИКТ способствует так же: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62589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эмоционально насыщенным и полноценным, наиболее наглядным;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53952" y="3315306"/>
            <a:ext cx="6174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.Сокращению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для контроля и проверки знаний учащихся;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92793" y="5085184"/>
            <a:ext cx="59224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навыкам контроля и самоконтроля.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25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207416"/>
            <a:ext cx="649889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Технология </a:t>
            </a:r>
          </a:p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проблемного обучения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7" y="2348880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u="sng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 в обучении </a:t>
            </a:r>
            <a:r>
              <a:rPr lang="ru-RU" sz="3600" dirty="0"/>
              <a:t>спланированное, специально задуманное средство, направленное на пробуждение интереса у учащихся к обсуждаемой теме.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7586" y="1250757"/>
            <a:ext cx="731623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звено </a:t>
            </a:r>
          </a:p>
          <a:p>
            <a:pPr algn="ctr"/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проблемного обучения – проблемная ситуация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22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2449" y="620688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В качестве проблемной ситуации на уроке могут быть:</a:t>
            </a:r>
          </a:p>
        </p:txBody>
      </p:sp>
      <p:pic>
        <p:nvPicPr>
          <p:cNvPr id="4098" name="Picture 2" descr="https://fs00.infourok.ru/images/doc/152/176064/img5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B6E2FF"/>
              </a:clrFrom>
              <a:clrTo>
                <a:srgbClr val="B6E2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77" t="30181" r="8308" b="32485"/>
          <a:stretch/>
        </p:blipFill>
        <p:spPr bwMode="auto">
          <a:xfrm>
            <a:off x="339430" y="2132856"/>
            <a:ext cx="7804618" cy="378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93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76672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Технология развития критического мышления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1628800"/>
            <a:ext cx="874846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charset="0"/>
              <a:buChar char="•"/>
            </a:pPr>
            <a:r>
              <a:rPr lang="ru-RU" sz="3600" cap="none" spc="0" dirty="0" smtClean="0">
                <a:ln w="1016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Отправная точка для развития творческого мышления</a:t>
            </a:r>
          </a:p>
          <a:p>
            <a:pPr marL="285750" indent="-285750" algn="ctr">
              <a:lnSpc>
                <a:spcPct val="150000"/>
              </a:lnSpc>
              <a:buFont typeface="Arial" charset="0"/>
              <a:buChar char="•"/>
            </a:pPr>
            <a:r>
              <a:rPr lang="ru-RU" sz="3600" dirty="0" smtClean="0">
                <a:ln w="1016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Это способность анализировать информацию</a:t>
            </a:r>
          </a:p>
          <a:p>
            <a:pPr marL="285750" indent="-285750" algn="ctr">
              <a:lnSpc>
                <a:spcPct val="150000"/>
              </a:lnSpc>
              <a:buFont typeface="Arial" charset="0"/>
              <a:buChar char="•"/>
            </a:pPr>
            <a:r>
              <a:rPr lang="ru-RU" sz="3600" cap="none" spc="0" dirty="0" smtClean="0">
                <a:ln w="1016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Это способность задавать вопросы</a:t>
            </a:r>
            <a:endParaRPr lang="ru-RU" sz="3600" cap="none" spc="0" dirty="0">
              <a:ln w="10160">
                <a:solidFill>
                  <a:schemeClr val="tx1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8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Приёмы работы:</a:t>
            </a:r>
            <a:endParaRPr lang="ru-RU" alt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9600" y="1752601"/>
            <a:ext cx="8229600" cy="3836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C0000"/>
              </a:buClr>
              <a:buFont typeface="Wingdings" pitchFamily="2" charset="2"/>
              <a:buChar char="Ø"/>
            </a:pPr>
            <a:r>
              <a:rPr lang="ru-RU" altLang="ru-RU" dirty="0" smtClean="0"/>
              <a:t> 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(«гроздь»).</a:t>
            </a:r>
          </a:p>
          <a:p>
            <a:pPr>
              <a:buClr>
                <a:srgbClr val="CC0000"/>
              </a:buClr>
              <a:buFont typeface="Wingdings" pitchFamily="2" charset="2"/>
              <a:buChar char="Ø"/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с остановками.</a:t>
            </a:r>
          </a:p>
          <a:p>
            <a:pPr>
              <a:buClr>
                <a:srgbClr val="CC0000"/>
              </a:buClr>
              <a:buFont typeface="Wingdings" pitchFamily="2" charset="2"/>
              <a:buChar char="Ø"/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«Толстые» и «тонкие»   вопросы.</a:t>
            </a:r>
          </a:p>
          <a:p>
            <a:pPr>
              <a:buClr>
                <a:srgbClr val="CC0000"/>
              </a:buClr>
              <a:buFont typeface="Wingdings" pitchFamily="2" charset="2"/>
              <a:buChar char="Ø"/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«Обложка».</a:t>
            </a:r>
          </a:p>
          <a:p>
            <a:pPr>
              <a:buClr>
                <a:srgbClr val="CC0000"/>
              </a:buClr>
              <a:buFont typeface="Wingdings" pitchFamily="2" charset="2"/>
              <a:buChar char="Ø"/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Кластер («гроздь»).</a:t>
            </a:r>
            <a:endParaRPr lang="ru-RU" alt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23528" y="2039678"/>
            <a:ext cx="8712968" cy="37444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dirty="0" smtClean="0"/>
              <a:t>   </a:t>
            </a:r>
            <a:r>
              <a:rPr lang="ru-RU" altLang="ru-RU" sz="4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приём</a:t>
            </a:r>
          </a:p>
          <a:p>
            <a:pPr>
              <a:buFontTx/>
              <a:buNone/>
            </a:pPr>
            <a:r>
              <a:rPr lang="ru-RU" altLang="ru-RU" sz="4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систематизации материала.</a:t>
            </a:r>
          </a:p>
          <a:p>
            <a:pPr>
              <a:buFontTx/>
              <a:buNone/>
            </a:pPr>
            <a:r>
              <a:rPr lang="ru-RU" altLang="ru-RU" sz="4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Могут быть «предварительными» и </a:t>
            </a:r>
            <a:r>
              <a:rPr lang="ru-RU" altLang="ru-RU" sz="4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«обобщающими».</a:t>
            </a:r>
            <a:endParaRPr lang="ru-RU" altLang="ru-RU" sz="4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4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altLang="ru-RU" sz="4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Чтение с остановками.</a:t>
            </a:r>
            <a:endParaRPr lang="ru-RU" alt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9388" y="1600200"/>
            <a:ext cx="8507412" cy="4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sz="4000" dirty="0" smtClean="0"/>
              <a:t>  После чтения каждой смысловой части:</a:t>
            </a: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altLang="ru-RU" sz="4000" dirty="0" smtClean="0"/>
              <a:t> задаются вопросы на понимание;</a:t>
            </a: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altLang="ru-RU" sz="4000" dirty="0" smtClean="0"/>
              <a:t> разъясняются непонятные слова;</a:t>
            </a: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altLang="ru-RU" sz="4000" dirty="0" smtClean="0"/>
              <a:t> комментируются события.</a:t>
            </a:r>
            <a:endParaRPr lang="ru-RU" altLang="ru-RU" sz="4000" dirty="0"/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«Обложка»</a:t>
            </a:r>
            <a:endParaRPr lang="ru-RU" alt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0825" y="1600201"/>
            <a:ext cx="8713788" cy="14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dirty="0" smtClean="0"/>
              <a:t>  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обобщения знаний о произведении и его героях.</a:t>
            </a:r>
          </a:p>
          <a:p>
            <a:pPr>
              <a:buFontTx/>
              <a:buNone/>
            </a:pPr>
            <a:endParaRPr lang="ru-RU" altLang="ru-RU" sz="40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1255" y="3213100"/>
            <a:ext cx="2087562" cy="26638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dirty="0"/>
              <a:t>Автор</a:t>
            </a:r>
          </a:p>
          <a:p>
            <a:pPr algn="ctr" eaLnBrk="1" hangingPunct="1"/>
            <a:r>
              <a:rPr lang="ru-RU" altLang="ru-RU" sz="3200" dirty="0"/>
              <a:t>Жанр</a:t>
            </a:r>
          </a:p>
          <a:p>
            <a:pPr algn="ctr" eaLnBrk="1" hangingPunct="1"/>
            <a:r>
              <a:rPr lang="ru-RU" altLang="ru-RU" sz="3200" dirty="0"/>
              <a:t>Тема</a:t>
            </a:r>
          </a:p>
          <a:p>
            <a:pPr algn="ctr" eaLnBrk="1" hangingPunct="1"/>
            <a:r>
              <a:rPr lang="ru-RU" altLang="ru-RU" sz="3200" dirty="0"/>
              <a:t>Заглавие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555776" y="3213100"/>
            <a:ext cx="2447925" cy="26638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dirty="0" err="1"/>
              <a:t>Иллюстра</a:t>
            </a:r>
            <a:r>
              <a:rPr lang="ru-RU" altLang="ru-RU" sz="3200" dirty="0"/>
              <a:t>-</a:t>
            </a:r>
          </a:p>
          <a:p>
            <a:pPr algn="ctr" eaLnBrk="1" hangingPunct="1"/>
            <a:r>
              <a:rPr lang="ru-RU" altLang="ru-RU" sz="3200" dirty="0" err="1"/>
              <a:t>ция</a:t>
            </a:r>
            <a:endParaRPr lang="ru-RU" altLang="ru-RU" sz="3200" dirty="0"/>
          </a:p>
          <a:p>
            <a:pPr algn="ctr" eaLnBrk="1" hangingPunct="1"/>
            <a:r>
              <a:rPr lang="ru-RU" altLang="ru-RU" sz="3200" dirty="0"/>
              <a:t>к тексту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364163" y="3213100"/>
            <a:ext cx="3600450" cy="26638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AutoNum type="arabicPeriod"/>
            </a:pPr>
            <a:r>
              <a:rPr lang="ru-RU" altLang="ru-RU" sz="3200" dirty="0"/>
              <a:t>План</a:t>
            </a:r>
          </a:p>
          <a:p>
            <a:pPr algn="ctr" eaLnBrk="1" hangingPunct="1">
              <a:buFontTx/>
              <a:buAutoNum type="arabicPeriod"/>
            </a:pPr>
            <a:r>
              <a:rPr lang="ru-RU" altLang="ru-RU" sz="3200" dirty="0"/>
              <a:t>Характеристика</a:t>
            </a:r>
          </a:p>
          <a:p>
            <a:pPr algn="ctr" eaLnBrk="1" hangingPunct="1"/>
            <a:r>
              <a:rPr lang="ru-RU" altLang="ru-RU" sz="3200" dirty="0"/>
              <a:t>героя</a:t>
            </a:r>
          </a:p>
          <a:p>
            <a:pPr algn="ctr" eaLnBrk="1" hangingPunct="1"/>
            <a:r>
              <a:rPr lang="ru-RU" altLang="ru-RU" sz="3200" dirty="0"/>
              <a:t>3.Понравившийся </a:t>
            </a:r>
          </a:p>
          <a:p>
            <a:pPr algn="ctr" eaLnBrk="1" hangingPunct="1"/>
            <a:r>
              <a:rPr lang="ru-RU" altLang="ru-RU" sz="3200" dirty="0"/>
              <a:t>отрывок</a:t>
            </a: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104" y="1196752"/>
            <a:ext cx="8515793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«Скажи мне и я забуду.</a:t>
            </a:r>
          </a:p>
          <a:p>
            <a:pPr algn="ctr"/>
            <a:r>
              <a:rPr lang="ru-RU" sz="44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Покажи мне, -я смогу запомнить.</a:t>
            </a:r>
          </a:p>
          <a:p>
            <a:pPr algn="ctr"/>
            <a:r>
              <a:rPr lang="ru-RU" sz="4400" b="1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Позволь мне это сделать самому,</a:t>
            </a:r>
          </a:p>
          <a:p>
            <a:pPr algn="ctr"/>
            <a:r>
              <a:rPr lang="ru-RU" sz="4400" b="1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400" b="1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я научусь».</a:t>
            </a:r>
          </a:p>
          <a:p>
            <a:pPr algn="r"/>
            <a:endParaRPr lang="ru-RU" sz="4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(Конфуций)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66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50" y="142874"/>
            <a:ext cx="8572500" cy="1701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</a:t>
            </a:r>
            <a:r>
              <a:rPr lang="ru-RU" altLang="ru-RU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Синквейн</a:t>
            </a:r>
            <a: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»</a:t>
            </a:r>
            <a:br>
              <a:rPr lang="ru-RU" alt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alt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возможность подвести итог полученной информации, изложить сложные идеи, чувства и представления в нескольких словах. </a:t>
            </a:r>
            <a:endParaRPr lang="ru-RU" altLang="ru-RU" sz="33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2132856"/>
            <a:ext cx="85725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3200" b="1" u="sng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b="1" u="sng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окружающего </a:t>
            </a:r>
            <a:r>
              <a:rPr lang="ru-RU" sz="3200" b="1" u="sng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endParaRPr lang="ru-RU" sz="3200" u="sng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Круглая, прекрасная.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Вращается, освещается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живёт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общий дом.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404664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Технология </a:t>
            </a:r>
          </a:p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развивающего обучения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79696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8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развивающим обучением понимается новый, активно-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 (тип) обучения, идущий на смену объяснительно-иллюстративному способу (типу).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438483"/>
            <a:ext cx="87484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8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обучения предполагает взаимодействие педагога и учащихся на основе коллективно - распределительной деятельности, поиске различных способов решения учебных задач посредством организации учебного диалога в исследовательской и поисковой деятельности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ОСНОВНЫЕ ПРИНЦИПЫ</a:t>
            </a:r>
            <a:endParaRPr lang="ru-RU" sz="3600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трудности.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роль в обучении теоретических знаний.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в изучении материала быстрыми темпами с непрерывным сопутствующим повторением и закреплением в новых условиях.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школьниками хода умственных действий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684" y="612843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учащихся положительной мотивации учения и познавательных интересов, включение в процесс обучения эмоциональной сферы.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Гуманизация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взаимоотношений учителей и учащихся в учебном процессе. (Учебный процесс строится в доверительной атмосфере сотворчества ученика и учителя.)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каждого учащегося класса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332656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СУТЬ ТЕХНОЛОГИИ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имеет гибкую структуру.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организуются дискуссии по прочитанному и увиденному, создаются проблемные ситуации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3140968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используются дидактические игры, интенсивная самостоятельная деятельность учащихся, коллективный поиск на основе наблюдения, сравнения, группировки, классификации, выяснения закономерностей, самостоятельной формулировки выводов.</a:t>
            </a: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9486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6725" y="476671"/>
            <a:ext cx="6145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Кейс – технология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9255" y="1196752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активного проблемно – ситуационного анализа, основанный на обучении путем решения конкретных задач- ситуаций (кейсов).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032227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метода – совместными усилиями группы учеников проанализировать ситуацию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4637290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технологий является создание проблемной ситуации на основе фактов из реальной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395088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0349" y="170766"/>
            <a:ext cx="75793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Работа ученика с кейсом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747" y="1268760"/>
            <a:ext cx="66134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 этап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знакомство с ситуацией, её особенностями;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40837" y="2736501"/>
            <a:ext cx="748883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 этап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выделение основной проблемы (проблем), выделение персоналий, которые могут реально воздействовать на ситуацию;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16974" y="5188475"/>
            <a:ext cx="63067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 этап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предложение концепций или тем для «мозгового штурма»; </a:t>
            </a:r>
          </a:p>
        </p:txBody>
      </p:sp>
    </p:spTree>
    <p:extLst>
      <p:ext uri="{BB962C8B-B14F-4D97-AF65-F5344CB8AC3E}">
        <p14:creationId xmlns:p14="http://schemas.microsoft.com/office/powerpoint/2010/main" val="187637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608" y="1196752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4 этап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анализ последствий принятия того или иного решения;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780928"/>
            <a:ext cx="71137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5 этап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решение кейса — предложение одного или нескольких вариантов последовательности действий, указание на важные проблемы, механизмы их предотвращения и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189367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72579" y="404664"/>
            <a:ext cx="58496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Метод кейс-стадии </a:t>
            </a:r>
            <a:endParaRPr lang="ru-RU" sz="4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развивает </a:t>
            </a:r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навыки: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58540" y="177281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Arial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Аналитические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4202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9988" y="0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332656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Технология интегрированного обучения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902316"/>
            <a:ext cx="763284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>
                <a:solidFill>
                  <a:srgbClr val="00B050"/>
                </a:solidFill>
                <a:latin typeface="Arial Black" panose="020B0A04020102020204" pitchFamily="34" charset="0"/>
                <a:cs typeface="Times New Roman" pitchFamily="18" charset="0"/>
              </a:rPr>
              <a:t>Интеграция→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усиление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связей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снижение перегрузок учащихся 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расширение сферы получаемой информации учащимися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подкрепление мотивации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обучения,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творческой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активности школьников</a:t>
            </a:r>
          </a:p>
          <a:p>
            <a:pPr indent="-18288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средство интенсификации урока</a:t>
            </a:r>
          </a:p>
        </p:txBody>
      </p:sp>
    </p:spTree>
    <p:extLst>
      <p:ext uri="{BB962C8B-B14F-4D97-AF65-F5344CB8AC3E}">
        <p14:creationId xmlns:p14="http://schemas.microsoft.com/office/powerpoint/2010/main" val="356390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54868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/>
              <a:t>Инновация появляется в латинском языке в середине XVII века и означает вхождение нового в некоторую сферу.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860411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нновация</a:t>
            </a:r>
            <a:r>
              <a:rPr lang="ru-RU" sz="3600" dirty="0" smtClean="0"/>
              <a:t> — это, </a:t>
            </a:r>
          </a:p>
          <a:p>
            <a:pPr algn="ctr"/>
            <a:r>
              <a:rPr lang="ru-RU" sz="3600" dirty="0" smtClean="0"/>
              <a:t>с одной стороны, процесс </a:t>
            </a:r>
            <a:r>
              <a:rPr lang="ru-RU" sz="3600" dirty="0" err="1" smtClean="0"/>
              <a:t>вновления</a:t>
            </a:r>
            <a:r>
              <a:rPr lang="ru-RU" sz="3600" dirty="0" smtClean="0"/>
              <a:t>, реализации, внедрения, </a:t>
            </a:r>
          </a:p>
          <a:p>
            <a:pPr algn="ctr"/>
            <a:r>
              <a:rPr lang="ru-RU" sz="3600" dirty="0" smtClean="0"/>
              <a:t>а с другой — это деятельность по </a:t>
            </a:r>
            <a:r>
              <a:rPr lang="ru-RU" sz="3600" dirty="0" err="1" smtClean="0"/>
              <a:t>вращиванию</a:t>
            </a:r>
            <a:r>
              <a:rPr lang="ru-RU" sz="3600" dirty="0" smtClean="0"/>
              <a:t> новации в определенную социальную практику.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7633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288" y="1889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Что дают нам </a:t>
            </a:r>
          </a:p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интегрированные уроки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323850" y="1628775"/>
            <a:ext cx="8351838" cy="1008063"/>
          </a:xfrm>
          <a:prstGeom prst="rect">
            <a:avLst/>
          </a:prstGeom>
          <a:ln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1208" indent="-457200">
              <a:buFont typeface="Arial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озможность изучения материала по разным предметам как единого целого</a:t>
            </a: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323850" y="2924175"/>
            <a:ext cx="8351838" cy="1441450"/>
          </a:xfrm>
          <a:prstGeom prst="rect">
            <a:avLst/>
          </a:prstGeom>
          <a:ln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ирокая возможность для развития речи учащихся, для расширения кругозора младших школьников</a:t>
            </a:r>
          </a:p>
          <a:p>
            <a:pPr marL="0" indent="0">
              <a:buNone/>
              <a:defRPr/>
            </a:pP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323850" y="4581525"/>
            <a:ext cx="8351838" cy="639763"/>
          </a:xfrm>
          <a:prstGeom prst="rect">
            <a:avLst/>
          </a:prstGeom>
          <a:ln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1208" indent="-457200">
              <a:buFont typeface="Arial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азвивается умственная деятельность</a:t>
            </a:r>
          </a:p>
          <a:p>
            <a:pPr marL="64008" indent="0">
              <a:buNone/>
              <a:defRPr/>
            </a:pP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Объект 5"/>
          <p:cNvSpPr txBox="1">
            <a:spLocks/>
          </p:cNvSpPr>
          <p:nvPr/>
        </p:nvSpPr>
        <p:spPr>
          <a:xfrm>
            <a:off x="323850" y="5589588"/>
            <a:ext cx="8424863" cy="935037"/>
          </a:xfrm>
          <a:prstGeom prst="rect">
            <a:avLst/>
          </a:prstGeom>
          <a:ln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оявляется желание учиться, формируются положительные нравственные качества</a:t>
            </a:r>
          </a:p>
          <a:p>
            <a:pPr>
              <a:buFont typeface="Arial" charset="0"/>
              <a:buChar char="•"/>
              <a:defRPr/>
            </a:pP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7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0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468974"/>
            <a:ext cx="6664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Групповые технологии.</a:t>
            </a:r>
            <a:r>
              <a:rPr lang="ru-RU" b="1" cap="all" dirty="0" smtClean="0"/>
              <a:t> </a:t>
            </a:r>
            <a:endParaRPr lang="ru-RU" b="1" cap="all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6421" y="1053749"/>
            <a:ext cx="568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групповой работы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3746" y="1844824"/>
            <a:ext cx="77048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Активизация познавательной деятельности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105835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самостоятельной учебной деятельности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60966" y="4418105"/>
            <a:ext cx="7206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успешного общения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5301208"/>
            <a:ext cx="6768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4.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межличностных отношений в классе</a:t>
            </a:r>
          </a:p>
        </p:txBody>
      </p:sp>
    </p:spTree>
    <p:extLst>
      <p:ext uri="{BB962C8B-B14F-4D97-AF65-F5344CB8AC3E}">
        <p14:creationId xmlns:p14="http://schemas.microsoft.com/office/powerpoint/2010/main" val="411751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9799" y="0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48680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ТЕХНОЛОГИЯ ОРГАНИЗАЦИИ ГРУППОВОЙ РАБОТЫ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47196" y="1772816"/>
            <a:ext cx="4781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групповой работы</a:t>
            </a:r>
            <a:r>
              <a:rPr lang="ru-RU" b="1" u="sng" dirty="0">
                <a:solidFill>
                  <a:srgbClr val="00B050"/>
                </a:solidFill>
              </a:rPr>
              <a:t> 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27584" y="2378200"/>
            <a:ext cx="8064896" cy="4277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штурм.  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«Продолжи».  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Охота за сокровищами.  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ком.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«6 шляп» 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Мозаичная группа, или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«Зигзаг».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20545" y="942703"/>
            <a:ext cx="4796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Актуализация знаний 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59744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Варианты использования образовательных технологий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33682" y="1597442"/>
            <a:ext cx="2535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Метод и приёмы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622443"/>
            <a:ext cx="39169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55314" y="2431217"/>
            <a:ext cx="39527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игровой ситуации.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7221" y="3428999"/>
            <a:ext cx="39612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сотрудничества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98423" y="356331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деятельность. Эвристическая беседа.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694" y="4941168"/>
            <a:ext cx="41815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32065" y="472514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Психофизическая тренировка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(настрой на урок).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Алгоритмическая разминка.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3555" y="104482"/>
            <a:ext cx="84904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Использование образовательных технологий на уроке 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3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61455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98638"/>
            <a:ext cx="6822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Сообщение темы и целей урока 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18328" y="1391871"/>
            <a:ext cx="48476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проблемной ситуации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8996" y="1268760"/>
            <a:ext cx="36507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обучение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75" y="2890391"/>
            <a:ext cx="41761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сотрудничества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0507" y="289049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группах, парах. Эвристическая беседа.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0040" y="42210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4223625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наглядного материала (работа с интерактивной доской, презентация)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3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8227" y="397875"/>
            <a:ext cx="4552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Работа по теме урока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233" y="1000405"/>
            <a:ext cx="40331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и дифференцированный подход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4651" y="1045755"/>
            <a:ext cx="42484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Индивидуальная, групповая, парная работа.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579102"/>
            <a:ext cx="37919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00572" y="257910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новым материалом на ПК.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7259" y="4657687"/>
            <a:ext cx="3732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 обучение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06355" y="4195107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развитие обще-интеллектуальных умений: сравнения, мышления, конкретизации, обобщения.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2233" y="6010989"/>
            <a:ext cx="3450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95393" y="6010989"/>
            <a:ext cx="3026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3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25994" y="404664"/>
            <a:ext cx="282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err="1" smtClean="0">
                <a:solidFill>
                  <a:srgbClr val="008000"/>
                </a:solidFill>
                <a:latin typeface="Arial Black" panose="020B0A04020102020204" pitchFamily="34" charset="0"/>
              </a:rPr>
              <a:t>Физминутка</a:t>
            </a:r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 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425" y="1165394"/>
            <a:ext cx="39340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20538" y="927884"/>
            <a:ext cx="5338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тела, слуха, глаз, дыхательная;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танцевально-ритмические паузы, точечный массаж.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7565" y="271069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Индивидуальная </a:t>
            </a:r>
          </a:p>
          <a:p>
            <a:pPr algn="ctr"/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(самостоятельная) работа 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7931" y="3670835"/>
            <a:ext cx="36370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и дифференцированный подход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98584" y="4084953"/>
            <a:ext cx="4154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7931" y="5262486"/>
            <a:ext cx="36749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5444643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на ПК. Тестирование на ПК.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3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6737" y="539925"/>
            <a:ext cx="5490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Подведение итогов урока 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266" y="1274900"/>
            <a:ext cx="30035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сотрудничества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12687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Коллективный вывод. Подведение итогов в паре.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266" y="2492896"/>
            <a:ext cx="38337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критического мышления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87081" y="2930709"/>
            <a:ext cx="3021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«Кластер».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1050" y="3897045"/>
            <a:ext cx="2489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8000"/>
                </a:solidFill>
                <a:latin typeface="Arial Black" panose="020B0A04020102020204" pitchFamily="34" charset="0"/>
              </a:rPr>
              <a:t>Рефлексия</a:t>
            </a:r>
            <a:endParaRPr lang="ru-RU" sz="2800" u="sng" dirty="0">
              <a:solidFill>
                <a:srgbClr val="008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4" y="4497215"/>
            <a:ext cx="3960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Гуманно-личностная технология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4493972"/>
            <a:ext cx="40580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ситуации успеха.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3" y="5733256"/>
            <a:ext cx="3960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39952" y="5728919"/>
            <a:ext cx="50040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Тренинг. «Я узнал. Я научился. Я смог…Что получилось?»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3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9980" y="188640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Таким образом, используя инновационные образовательные технологии, можно решить следующее взаимообусловленные проблемы: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46112"/>
            <a:ext cx="79338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взаимодействия субъектов школьной системы образования: учитель и ученик – партнеры, единомышленники, равноправные члены “одной команды”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360" y="3437729"/>
            <a:ext cx="882047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мотивацию обучающихся к учебной деятельности.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Позитивная мотивация к учебе у ребенка может возникнуть в том случае, когда соблюдены 3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 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то, чему меня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учат;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интересен тот, кто меня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учит;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как меня учат.</a:t>
            </a:r>
          </a:p>
        </p:txBody>
      </p:sp>
    </p:spTree>
    <p:extLst>
      <p:ext uri="{BB962C8B-B14F-4D97-AF65-F5344CB8AC3E}">
        <p14:creationId xmlns:p14="http://schemas.microsoft.com/office/powerpoint/2010/main" val="20139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04664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к учебной деятельности обусловлена еще и многогранностью учебного процесса. Идет развитие разных сторон личности обучающихся, путем внедрения в учебный процесс различных видов деятельности учащихся.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6391" y="3212976"/>
            <a:ext cx="789519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4.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Уделять больше внимания изучению и овладению современными педагогическими технологиями, позволяющими существенно изменить методы организации образовательного процесса, характер взаимодействия субъектов системы, и, наконец, их мышление и уровень развития.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72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88640"/>
            <a:ext cx="8229600" cy="1777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FF"/>
                </a:solidFill>
              </a:rPr>
              <a:t/>
            </a:r>
            <a:br>
              <a:rPr lang="ru-RU" b="1" dirty="0" smtClean="0">
                <a:solidFill>
                  <a:srgbClr val="FFFFFF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>Базовые технологии  стандартов второго поколения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157003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cap="all" dirty="0" smtClean="0"/>
              <a:t> Игровые технологии</a:t>
            </a:r>
          </a:p>
          <a:p>
            <a:r>
              <a:rPr lang="ru-RU" sz="2800" b="1" cap="all" dirty="0" smtClean="0"/>
              <a:t> </a:t>
            </a:r>
            <a:r>
              <a:rPr lang="ru-RU" sz="2800" b="1" cap="all" dirty="0" err="1" smtClean="0"/>
              <a:t>Здоровьесберегающие</a:t>
            </a:r>
            <a:r>
              <a:rPr lang="ru-RU" sz="2800" b="1" cap="all" dirty="0" smtClean="0"/>
              <a:t> технологии</a:t>
            </a:r>
          </a:p>
          <a:p>
            <a:r>
              <a:rPr lang="ru-RU" sz="2800" b="1" cap="all" dirty="0" smtClean="0"/>
              <a:t> Проектная технология</a:t>
            </a:r>
            <a:r>
              <a:rPr lang="ru-RU" sz="2400" b="1" cap="all" dirty="0" smtClean="0"/>
              <a:t> </a:t>
            </a:r>
          </a:p>
          <a:p>
            <a:r>
              <a:rPr lang="ru-RU" sz="2800" b="1" cap="all" dirty="0" smtClean="0"/>
              <a:t>Информационно – </a:t>
            </a:r>
            <a:r>
              <a:rPr lang="ru-RU" sz="2800" b="1" cap="all" dirty="0" err="1" smtClean="0"/>
              <a:t>коммуникаЦИОНная</a:t>
            </a:r>
            <a:r>
              <a:rPr lang="ru-RU" sz="2800" b="1" cap="all" dirty="0" smtClean="0"/>
              <a:t> </a:t>
            </a:r>
            <a:r>
              <a:rPr lang="ru-RU" sz="2800" b="1" cap="all" dirty="0" smtClean="0"/>
              <a:t>технология</a:t>
            </a:r>
          </a:p>
          <a:p>
            <a:r>
              <a:rPr lang="ru-RU" sz="2800" b="1" cap="all" dirty="0" smtClean="0"/>
              <a:t>Технология проблемного обучения</a:t>
            </a:r>
          </a:p>
          <a:p>
            <a:r>
              <a:rPr lang="ru-RU" sz="2800" b="1" cap="all" dirty="0" smtClean="0"/>
              <a:t>Технология развития критического мышления</a:t>
            </a:r>
          </a:p>
          <a:p>
            <a:r>
              <a:rPr lang="ru-RU" sz="2800" b="1" cap="all" dirty="0" smtClean="0"/>
              <a:t>Технология развивающего обучения</a:t>
            </a:r>
          </a:p>
          <a:p>
            <a:r>
              <a:rPr lang="ru-RU" sz="2800" b="1" cap="all" dirty="0" smtClean="0"/>
              <a:t>Кейс – технология</a:t>
            </a:r>
          </a:p>
          <a:p>
            <a:r>
              <a:rPr lang="ru-RU" sz="2800" b="1" cap="all" dirty="0" smtClean="0"/>
              <a:t>Технология интегрированного обучения</a:t>
            </a:r>
          </a:p>
          <a:p>
            <a:r>
              <a:rPr lang="ru-RU" sz="2800" b="1" cap="all" dirty="0"/>
              <a:t>Групповые технологии. </a:t>
            </a:r>
          </a:p>
          <a:p>
            <a:endParaRPr lang="ru-RU" sz="2800" b="1" cap="all" dirty="0" smtClean="0"/>
          </a:p>
          <a:p>
            <a:endParaRPr lang="ru-RU" sz="2800" b="1" cap="all" dirty="0" smtClean="0"/>
          </a:p>
          <a:p>
            <a:endParaRPr lang="ru-RU" sz="2800" b="1" dirty="0">
              <a:solidFill>
                <a:srgbClr val="D60093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83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836712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вышеизложенные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технологии, приёмы, применяемые на уроках и внеурочное время, дают возможность ребёнку работать творчески, способствуют развитию любознательности, повышают активность, приносят радость, формируют у ребёнка желание 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361391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904" y="872715"/>
            <a:ext cx="8527567" cy="51125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/>
              <a:t>      </a:t>
            </a:r>
            <a:r>
              <a:rPr lang="ru-RU" sz="4400" b="1" dirty="0" err="1" smtClean="0">
                <a:latin typeface="Monotype Corsiva" panose="03010101010201010101" pitchFamily="66" charset="0"/>
              </a:rPr>
              <a:t>ушою</a:t>
            </a:r>
            <a:r>
              <a:rPr lang="ru-RU" sz="4400" b="1" dirty="0" smtClean="0">
                <a:latin typeface="Monotype Corsiva" panose="03010101010201010101" pitchFamily="66" charset="0"/>
              </a:rPr>
              <a:t> </a:t>
            </a:r>
            <a:r>
              <a:rPr lang="ru-RU" sz="4400" b="1" dirty="0">
                <a:latin typeface="Monotype Corsiva" panose="03010101010201010101" pitchFamily="66" charset="0"/>
              </a:rPr>
              <a:t>красивы и очень добры, </a:t>
            </a:r>
            <a:br>
              <a:rPr lang="ru-RU" sz="4400" b="1" dirty="0">
                <a:latin typeface="Monotype Corsiva" panose="03010101010201010101" pitchFamily="66" charset="0"/>
              </a:rPr>
            </a:br>
            <a:r>
              <a:rPr lang="ru-RU" sz="4400" b="1" dirty="0">
                <a:latin typeface="Monotype Corsiva" panose="03010101010201010101" pitchFamily="66" charset="0"/>
              </a:rPr>
              <a:t>Талантом сильны вы и сердцем щедры. </a:t>
            </a:r>
            <a:br>
              <a:rPr lang="ru-RU" sz="4400" b="1" dirty="0">
                <a:latin typeface="Monotype Corsiva" panose="03010101010201010101" pitchFamily="66" charset="0"/>
              </a:rPr>
            </a:br>
            <a:r>
              <a:rPr lang="ru-RU" sz="4400" b="1" dirty="0">
                <a:latin typeface="Monotype Corsiva" panose="03010101010201010101" pitchFamily="66" charset="0"/>
              </a:rPr>
              <a:t>Все ваши идеи, мечты о прекрасном, </a:t>
            </a:r>
            <a:br>
              <a:rPr lang="ru-RU" sz="4400" b="1" dirty="0">
                <a:latin typeface="Monotype Corsiva" panose="03010101010201010101" pitchFamily="66" charset="0"/>
              </a:rPr>
            </a:br>
            <a:r>
              <a:rPr lang="ru-RU" sz="4400" b="1" dirty="0">
                <a:latin typeface="Monotype Corsiva" panose="03010101010201010101" pitchFamily="66" charset="0"/>
              </a:rPr>
              <a:t>Уроки, затеи не будут напрасны! </a:t>
            </a:r>
            <a:br>
              <a:rPr lang="ru-RU" sz="4400" b="1" dirty="0">
                <a:latin typeface="Monotype Corsiva" panose="03010101010201010101" pitchFamily="66" charset="0"/>
              </a:rPr>
            </a:br>
            <a:r>
              <a:rPr lang="ru-RU" sz="4400" b="1" dirty="0">
                <a:latin typeface="Monotype Corsiva" panose="03010101010201010101" pitchFamily="66" charset="0"/>
              </a:rPr>
              <a:t>Вы к детям дорогу сумели найти, </a:t>
            </a:r>
            <a:br>
              <a:rPr lang="ru-RU" sz="4400" b="1" dirty="0">
                <a:latin typeface="Monotype Corsiva" panose="03010101010201010101" pitchFamily="66" charset="0"/>
              </a:rPr>
            </a:br>
            <a:r>
              <a:rPr lang="ru-RU" sz="4400" b="1" dirty="0">
                <a:latin typeface="Monotype Corsiva" panose="03010101010201010101" pitchFamily="66" charset="0"/>
              </a:rPr>
              <a:t>Пусть ждут вас успехи на этом </a:t>
            </a:r>
            <a:r>
              <a:rPr lang="ru-RU" sz="4400" b="1" dirty="0" smtClean="0">
                <a:latin typeface="Monotype Corsiva" panose="03010101010201010101" pitchFamily="66" charset="0"/>
              </a:rPr>
              <a:t>пути.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4" t="16082" r="13901" b="21559"/>
          <a:stretch/>
        </p:blipFill>
        <p:spPr bwMode="auto">
          <a:xfrm>
            <a:off x="755576" y="440368"/>
            <a:ext cx="1077762" cy="1286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6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2900"/>
            <a:ext cx="4608512" cy="345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°Ð½Ð¸Ð¼Ð°ÑÐ¸Ñ ÑÐ¿Ð°ÑÐ¸Ð±Ð¾ Ð·Ð° Ð²Ð½Ð¸Ð¼Ð°Ð½Ð¸Ðµ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" y="-19510"/>
            <a:ext cx="9170012" cy="687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38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-5502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548680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Игровые технологии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60986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Достаточно </a:t>
            </a:r>
            <a:r>
              <a:rPr lang="ru-RU" sz="3600" dirty="0"/>
              <a:t>обширная группа методов и приемов организации педагогического процесса в форме разнообразных педагогических игр, которые отличаются вообще от игр тем, что они обладают поставленной целью обучения и соответствующим ей педагогическим </a:t>
            </a:r>
            <a:r>
              <a:rPr lang="ru-RU" sz="3600" dirty="0" smtClean="0"/>
              <a:t>результатом.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5984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1522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3487" y="476672"/>
            <a:ext cx="7637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Реализация игровой технологии на уроке.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36007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1. </a:t>
            </a:r>
            <a:r>
              <a:rPr lang="ru-RU" sz="2400" dirty="0"/>
              <a:t>Дидактическая цель ставится перед учащимися в форме игровой задачи.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824319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2. </a:t>
            </a:r>
            <a:r>
              <a:rPr lang="ru-RU" sz="2400" dirty="0"/>
              <a:t>Учебная деятельность подчиняется правилам игры.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8627" y="2655316"/>
            <a:ext cx="59067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3.</a:t>
            </a:r>
            <a:r>
              <a:rPr lang="ru-RU" sz="2400" b="1" dirty="0">
                <a:latin typeface="Arial Black" panose="020B0A04020102020204" pitchFamily="34" charset="0"/>
              </a:rPr>
              <a:t> </a:t>
            </a:r>
            <a:r>
              <a:rPr lang="ru-RU" sz="2400" dirty="0"/>
              <a:t>Учебный материал используется в качестве ее средства.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3444222"/>
            <a:ext cx="59766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4. </a:t>
            </a:r>
            <a:r>
              <a:rPr lang="ru-RU" sz="2400" dirty="0"/>
              <a:t>В учебную деятельность вводятся соревнования, которые способствуют переходу дидактических задач в разряд игровых.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5013882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 Black" panose="020B0A04020102020204" pitchFamily="34" charset="0"/>
              </a:rPr>
              <a:t>5. </a:t>
            </a:r>
            <a:r>
              <a:rPr lang="ru-RU" sz="2400" dirty="0"/>
              <a:t>Успешное выполнение дидактического задания связывается с игровым результатом 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95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7251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err="1" smtClean="0">
                <a:solidFill>
                  <a:srgbClr val="FF0000"/>
                </a:solidFill>
              </a:rPr>
              <a:t>Здоровьесберегающие</a:t>
            </a:r>
            <a:r>
              <a:rPr lang="ru-RU" sz="3200" b="1" cap="all" dirty="0" smtClean="0">
                <a:solidFill>
                  <a:srgbClr val="FF0000"/>
                </a:solidFill>
              </a:rPr>
              <a:t> технологии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9840" y="1002559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  </a:t>
            </a:r>
            <a:r>
              <a:rPr lang="ru-RU" altLang="ru-RU" sz="2400" b="1" i="1" dirty="0" err="1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altLang="ru-RU" sz="2400" b="1" i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является соблюдение следующих принципов:</a:t>
            </a:r>
            <a:endParaRPr lang="ru-RU" sz="2400" b="1" i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060848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altLang="ru-RU" sz="2800" dirty="0" smtClean="0">
                <a:cs typeface="Times New Roman" pitchFamily="18" charset="0"/>
              </a:rPr>
              <a:t>учет возрастных особенностей учащихся;</a:t>
            </a:r>
          </a:p>
          <a:p>
            <a:pPr marL="285750" indent="-285750">
              <a:buFont typeface="Arial" charset="0"/>
              <a:buChar char="•"/>
            </a:pPr>
            <a:r>
              <a:rPr lang="ru-RU" altLang="ru-RU" sz="2800" dirty="0" smtClean="0">
                <a:cs typeface="Times New Roman" pitchFamily="18" charset="0"/>
              </a:rPr>
              <a:t>учет состояния здоровья ученика и его индивидуальных психофизических особенностей при выборе форм, методов и средств обучения;</a:t>
            </a:r>
          </a:p>
          <a:p>
            <a:pPr marL="285750" indent="-285750">
              <a:buFont typeface="Arial" charset="0"/>
              <a:buChar char="•"/>
            </a:pPr>
            <a:r>
              <a:rPr lang="ru-RU" altLang="ru-RU" sz="2800" dirty="0" smtClean="0">
                <a:cs typeface="Times New Roman" pitchFamily="18" charset="0"/>
              </a:rPr>
              <a:t>структурирование урока на три части в зависимости от уровня умственной работоспособности учащихся;</a:t>
            </a:r>
          </a:p>
          <a:p>
            <a:pPr marL="285750" indent="-285750">
              <a:buFont typeface="Arial" charset="0"/>
              <a:buChar char="•"/>
            </a:pPr>
            <a:r>
              <a:rPr lang="ru-RU" altLang="ru-RU" sz="2800" dirty="0" smtClean="0">
                <a:cs typeface="Times New Roman" pitchFamily="18" charset="0"/>
              </a:rPr>
              <a:t>использование </a:t>
            </a:r>
            <a:r>
              <a:rPr lang="ru-RU" altLang="ru-RU" sz="2800" dirty="0" err="1" smtClean="0">
                <a:cs typeface="Times New Roman" pitchFamily="18" charset="0"/>
              </a:rPr>
              <a:t>здоровьесберегающих</a:t>
            </a:r>
            <a:r>
              <a:rPr lang="ru-RU" altLang="ru-RU" sz="2800" dirty="0" smtClean="0">
                <a:cs typeface="Times New Roman" pitchFamily="18" charset="0"/>
              </a:rPr>
              <a:t> действий .</a:t>
            </a:r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55698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0" y="-2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2060848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altLang="ru-RU" sz="4000" dirty="0" smtClean="0"/>
              <a:t>Гимнастика для глаз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4000" dirty="0" smtClean="0"/>
              <a:t>Пальчиковая гимнастика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4000" dirty="0" smtClean="0"/>
              <a:t>Физкультурные минутки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4000" dirty="0" smtClean="0"/>
              <a:t>Дыхательная гимнастика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4000" dirty="0" smtClean="0"/>
              <a:t>Точечный массаж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4000" dirty="0" smtClean="0"/>
              <a:t>Релаксация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9713" y="476672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altLang="ru-RU" sz="4000" b="1" dirty="0" smtClean="0">
                <a:solidFill>
                  <a:srgbClr val="FF0000"/>
                </a:solidFill>
                <a:cs typeface="Times New Roman" pitchFamily="18" charset="0"/>
              </a:rPr>
              <a:t>спользование </a:t>
            </a:r>
            <a:r>
              <a:rPr lang="ru-RU" altLang="ru-RU" sz="4000" b="1" dirty="0" err="1" smtClean="0">
                <a:solidFill>
                  <a:srgbClr val="FF0000"/>
                </a:solidFill>
                <a:cs typeface="Times New Roman" pitchFamily="18" charset="0"/>
              </a:rPr>
              <a:t>здоровьесберегающих</a:t>
            </a:r>
            <a:r>
              <a:rPr lang="ru-RU" altLang="ru-RU" sz="4000" b="1" dirty="0" smtClean="0">
                <a:solidFill>
                  <a:srgbClr val="FF0000"/>
                </a:solidFill>
                <a:cs typeface="Times New Roman" pitchFamily="18" charset="0"/>
              </a:rPr>
              <a:t> действий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38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90"/>
          <a:stretch/>
        </p:blipFill>
        <p:spPr bwMode="auto">
          <a:xfrm rot="10800000">
            <a:off x="-1" y="-3428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8537" y="548680"/>
            <a:ext cx="83319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Проектная технология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8537" y="1412776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Проектная деятельность рассматривается как часть учебной деятельности, при которой под руководством и при поддержке учителя осуществляется активная творческая и практическая самодеятельность ученика в процессе обучения.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1152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1386</Words>
  <Application>Microsoft Office PowerPoint</Application>
  <PresentationFormat>Экран (4:3)</PresentationFormat>
  <Paragraphs>242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64</cp:revision>
  <dcterms:created xsi:type="dcterms:W3CDTF">2019-01-03T14:50:09Z</dcterms:created>
  <dcterms:modified xsi:type="dcterms:W3CDTF">2019-01-09T16:25:38Z</dcterms:modified>
</cp:coreProperties>
</file>