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E590E8-9253-4FEB-9BE8-7D2D10221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E46B49-0968-47A5-A879-B68373CD71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C977F1-E439-42BC-85D2-16A4AD2A5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35C4CF-C88F-4CF4-A301-09450D126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6B1E7A-F475-4F80-B70B-F80CA5040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96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56DC55-C9A5-4549-A35C-5B92B4F8F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4A0C19-0BFC-4705-8360-68A7BC15D2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8F3EFE-024E-49D6-ACA3-B127E18F1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080AC6-D726-4B2A-8336-D887CEEEF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70F44D-2451-4CDA-888C-30F52BB6B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352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3186682-C81A-4721-B83C-74D1A296D4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F339CAD-A8DE-4687-B62F-61FAE9A15F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177860-6F8C-455D-B99A-B2964245A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8E56A7-F4C1-4C1D-8312-CB0BF0BDC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A59F40-D1C4-424A-A431-B4DC29BF8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23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705D7D-25A1-4D0D-9AE6-FCB08AEEB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B17C1C-A941-4EEE-AFBC-F38D3BB76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258838-C0A4-4C39-B89C-72A51A041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5ACE8A-3419-4BBC-B8AB-1D6DF4AD0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19B135-96FB-49A7-8A29-706DE305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293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D9A54-D5EF-4362-B358-9A7851618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3A896C-511C-4064-9E11-DF71570EC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7B6B68-C06A-4E47-82F9-6258B55A6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B96289-7B7A-46E3-A4F1-3740084D1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F322B0-4E49-492E-9686-8B7F440A9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852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DD9D31-C406-4B43-BB7F-E7175DA6A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C1EFDA-1933-4781-B66C-4EA264E899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4F6C01-35DE-4D1C-92A7-691EB1AEE2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E7E862-DB01-426F-8F00-DB7A0B10A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0D481B-60F8-43FE-B26D-756D0CCA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44C0F0-7FE6-41CA-B1D5-019E8BC85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665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FCA99A-ACA0-42A1-93B6-A1ECFEA4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DABE02-2B9C-4060-8D13-B1223EECA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CB3890-AEE1-43F6-A8AA-A09A43AC6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DAB4CAA-2349-4797-A6EA-40CE70F4D2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632B59-121D-4BA7-85F4-91BCAD415C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630C144-B914-40CB-93B6-8063F034D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487556F-C66B-406E-9BEC-F4885FEA1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90214F-424A-44ED-8B58-7E6DE2029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75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EC3713-151E-4AE7-A250-B2B1763D5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68EFA88-663F-417F-9FCF-5D9F399D8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1DF1975-45C1-4B9B-A735-ACCE2B7F3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B79AA86-9B54-4A83-A1E4-825869BF4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066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E301401-9AAE-4B7A-931E-E340F5BB5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056038-7499-4DA8-AC33-5D546B025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13E9D63-9843-492E-B804-74099617D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661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E3B41A-1ED5-4B53-B0E9-825A074EC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BCA5CA-A62C-485A-9001-82D93CE5B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37C8714-BEF4-498B-BE8C-E8A0389FCF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A86AB0-11F3-4E3E-9B95-E35B3E0A7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03C7B4-0DDC-484A-BCEB-82EC1DB5C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298FE4-0510-4CE4-B1E2-412180AC2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175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B7E4C-7C04-4C0F-ABEF-820CB9951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5A8D04C-62AF-44C0-B049-74AE687AD0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EF64B0D-95D9-4334-85E3-27ECD5493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2FB6A6-8CB8-4F2F-A6C6-1A8656CB9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1C6085-C4CE-4F71-BB6B-F0F18C5DA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803F9E-E675-43A8-98B2-4E31FF79B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676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DCF98E-5156-4548-9F34-4F625BC17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D2264F-D479-4E56-A56A-77ECB9F82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195470-39BF-4305-B2DD-15878CC404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45923-D5B3-4C70-A580-4FE6E7FDADB5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B39390-A7A3-4FBC-9DBC-3F193943E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4BE711-486B-418C-B1F0-E68E75A4A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EA754-0AB4-49B0-8C57-3C88E14FA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10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6489" y="-71452"/>
            <a:ext cx="10515600" cy="1325563"/>
          </a:xfrm>
        </p:spPr>
        <p:txBody>
          <a:bodyPr/>
          <a:lstStyle/>
          <a:p>
            <a:r>
              <a:rPr lang="ru-RU" b="1" dirty="0"/>
              <a:t>Геометрическая задача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95472" y="1142984"/>
            <a:ext cx="8229600" cy="3714776"/>
          </a:xfrm>
        </p:spPr>
        <p:txBody>
          <a:bodyPr/>
          <a:lstStyle/>
          <a:p>
            <a:pPr indent="0" algn="just">
              <a:buNone/>
            </a:pPr>
            <a:r>
              <a:rPr lang="ru-RU" dirty="0"/>
              <a:t>Сечение окопа – равнобедренная трапеция, нижнее и верхнее основания которой равны 60 см и 180 см соответственно. Найти объём грунта, который нужно вырыть из земли, если длина окопа должна равняться 155 метрам, а боковая сторона трапеции равна 1 метру.</a:t>
            </a:r>
          </a:p>
          <a:p>
            <a:endParaRPr lang="ru-RU" dirty="0"/>
          </a:p>
        </p:txBody>
      </p:sp>
      <p:pic>
        <p:nvPicPr>
          <p:cNvPr id="12" name="Picture 6" descr="https://53.mvd.ru/upload/site55/images53/lent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232" y="4572008"/>
            <a:ext cx="5072066" cy="1886176"/>
          </a:xfrm>
          <a:prstGeom prst="rect">
            <a:avLst/>
          </a:prstGeom>
          <a:noFill/>
        </p:spPr>
      </p:pic>
      <p:pic>
        <p:nvPicPr>
          <p:cNvPr id="13" name="Picture 2" descr="http://logotipka.ru/images/stories/skachat_img/stars/star27-15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20" y="4643446"/>
            <a:ext cx="1428750" cy="1428750"/>
          </a:xfrm>
          <a:prstGeom prst="rect">
            <a:avLst/>
          </a:prstGeom>
          <a:noFill/>
        </p:spPr>
      </p:pic>
      <p:pic>
        <p:nvPicPr>
          <p:cNvPr id="14" name="Picture 2" descr="http://logotipka.ru/images/stories/skachat_img/stars/star27-15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7768" y="4429132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03353"/>
            <a:ext cx="8229600" cy="1143000"/>
          </a:xfrm>
        </p:spPr>
        <p:txBody>
          <a:bodyPr/>
          <a:lstStyle/>
          <a:p>
            <a:pPr algn="ctr"/>
            <a:r>
              <a:rPr lang="ru-RU" b="1" dirty="0"/>
              <a:t>Решение задачи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881290" y="5715016"/>
            <a:ext cx="4716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</a:t>
            </a:r>
            <a:endParaRPr lang="ru-RU" sz="4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pSp>
        <p:nvGrpSpPr>
          <p:cNvPr id="55" name="Группа 54"/>
          <p:cNvGrpSpPr/>
          <p:nvPr/>
        </p:nvGrpSpPr>
        <p:grpSpPr>
          <a:xfrm>
            <a:off x="0" y="1000108"/>
            <a:ext cx="7139667" cy="5422794"/>
            <a:chOff x="1357290" y="642918"/>
            <a:chExt cx="7139667" cy="5422794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rot="5400000">
              <a:off x="1571606" y="1643048"/>
              <a:ext cx="2428893" cy="1857391"/>
            </a:xfrm>
            <a:prstGeom prst="line">
              <a:avLst/>
            </a:prstGeom>
            <a:ln w="50800">
              <a:prstDash val="soli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4" name="Группа 13"/>
            <p:cNvGrpSpPr/>
            <p:nvPr/>
          </p:nvGrpSpPr>
          <p:grpSpPr>
            <a:xfrm>
              <a:off x="1857356" y="1357298"/>
              <a:ext cx="5857913" cy="4214842"/>
              <a:chOff x="1428728" y="517256"/>
              <a:chExt cx="6727793" cy="4848606"/>
            </a:xfrm>
          </p:grpSpPr>
          <p:sp>
            <p:nvSpPr>
              <p:cNvPr id="10" name="Блок-схема: ручное управление 9"/>
              <p:cNvSpPr/>
              <p:nvPr/>
            </p:nvSpPr>
            <p:spPr>
              <a:xfrm>
                <a:off x="3643978" y="517256"/>
                <a:ext cx="4500594" cy="2071702"/>
              </a:xfrm>
              <a:prstGeom prst="flowChartManualOperation">
                <a:avLst/>
              </a:prstGeom>
              <a:noFill/>
              <a:ln w="508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Блок-схема: ручное управление 8"/>
              <p:cNvSpPr/>
              <p:nvPr/>
            </p:nvSpPr>
            <p:spPr>
              <a:xfrm>
                <a:off x="1428728" y="3286124"/>
                <a:ext cx="4500594" cy="2071702"/>
              </a:xfrm>
              <a:prstGeom prst="flowChartManualOperation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8" name="Прямая соединительная линия 17"/>
              <p:cNvCxnSpPr/>
              <p:nvPr/>
            </p:nvCxnSpPr>
            <p:spPr>
              <a:xfrm rot="10800000" flipV="1">
                <a:off x="2357391" y="2650195"/>
                <a:ext cx="2189096" cy="2707632"/>
              </a:xfrm>
              <a:prstGeom prst="line">
                <a:avLst/>
              </a:prstGeom>
              <a:ln w="50800">
                <a:prstDash val="sys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749333" y="2861181"/>
                <a:ext cx="2794112" cy="2215250"/>
              </a:xfrm>
              <a:prstGeom prst="line">
                <a:avLst/>
              </a:prstGeom>
              <a:ln w="50800">
                <a:prstDash val="soli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 rot="5400000">
                <a:off x="5617449" y="829097"/>
                <a:ext cx="2768868" cy="2145187"/>
              </a:xfrm>
              <a:prstGeom prst="line">
                <a:avLst/>
              </a:prstGeom>
              <a:ln w="50800">
                <a:prstDash val="soli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 rot="10800000">
                <a:off x="3561931" y="517256"/>
                <a:ext cx="4500594" cy="1588"/>
              </a:xfrm>
              <a:prstGeom prst="line">
                <a:avLst/>
              </a:prstGeom>
              <a:ln w="50800">
                <a:prstDash val="soli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 rot="5400000" flipH="1" flipV="1">
                <a:off x="6678018" y="1093253"/>
                <a:ext cx="2054500" cy="902506"/>
              </a:xfrm>
              <a:prstGeom prst="line">
                <a:avLst/>
              </a:prstGeom>
              <a:ln w="50800">
                <a:prstDash val="soli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3500430" y="3214686"/>
              <a:ext cx="8452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>
                  <a:solidFill>
                    <a:srgbClr val="C00000"/>
                  </a:solidFill>
                </a:rPr>
                <a:t>180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00430" y="5500702"/>
              <a:ext cx="7683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solidFill>
                    <a:srgbClr val="C00000"/>
                  </a:solidFill>
                </a:rPr>
                <a:t>60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 rot="14664879">
              <a:off x="1494813" y="4259810"/>
              <a:ext cx="9610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solidFill>
                    <a:srgbClr val="C00000"/>
                  </a:solidFill>
                </a:rPr>
                <a:t>100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8558287">
              <a:off x="2074650" y="1943706"/>
              <a:ext cx="16264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solidFill>
                    <a:srgbClr val="C00000"/>
                  </a:solidFill>
                </a:rPr>
                <a:t>15 500</a:t>
              </a: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4104009" y="4682809"/>
              <a:ext cx="179323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Прямоугольник 29"/>
            <p:cNvSpPr/>
            <p:nvPr/>
          </p:nvSpPr>
          <p:spPr>
            <a:xfrm>
              <a:off x="1357290" y="3000372"/>
              <a:ext cx="534121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000" b="1" spc="300" dirty="0">
                  <a:ln w="11430" cmpd="sng">
                    <a:solidFill>
                      <a:schemeClr val="tx1"/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A</a:t>
              </a:r>
              <a:endParaRPr lang="ru-RU" sz="4000" b="1" spc="300" dirty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000628" y="5357826"/>
              <a:ext cx="455573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ln w="17780" cmpd="sng">
                    <a:solidFill>
                      <a:schemeClr val="tx1"/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C</a:t>
              </a:r>
              <a:endPara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5429256" y="3143248"/>
              <a:ext cx="500066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ln w="17780" cmpd="sng">
                    <a:solidFill>
                      <a:schemeClr val="tx1"/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D</a:t>
              </a:r>
              <a:endPara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143240" y="642918"/>
              <a:ext cx="625491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ln w="17780" cmpd="sng">
                    <a:solidFill>
                      <a:schemeClr val="tx1"/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A₁</a:t>
              </a:r>
              <a:endPara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857620" y="2500306"/>
              <a:ext cx="60144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ln w="17780" cmpd="sng">
                    <a:solidFill>
                      <a:schemeClr val="tx1"/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B₁</a:t>
              </a:r>
              <a:endPara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7072330" y="2571744"/>
              <a:ext cx="58541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ln w="17780" cmpd="sng">
                    <a:solidFill>
                      <a:schemeClr val="tx1"/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C₁</a:t>
              </a:r>
              <a:endPara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7572396" y="785794"/>
              <a:ext cx="924561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ln w="17780" cmpd="sng">
                    <a:solidFill>
                      <a:schemeClr val="tx1"/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D₁</a:t>
              </a:r>
              <a:endPara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4643438" y="3143248"/>
              <a:ext cx="500066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ln w="17780" cmpd="sng">
                    <a:solidFill>
                      <a:schemeClr val="tx1"/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H</a:t>
              </a:r>
              <a:endPara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</p:grpSp>
      <p:pic>
        <p:nvPicPr>
          <p:cNvPr id="28" name="Picture 2" descr="http://logotipka.ru/images/stories/skachat_img/stars/star27-150.png">
            <a:extLst>
              <a:ext uri="{FF2B5EF4-FFF2-40B4-BE49-F238E27FC236}">
                <a16:creationId xmlns:a16="http://schemas.microsoft.com/office/drawing/2014/main" id="{0220AE7B-A886-4B72-BB6F-75323E19A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77300" y="84252"/>
            <a:ext cx="1428750" cy="1428750"/>
          </a:xfrm>
          <a:prstGeom prst="rect">
            <a:avLst/>
          </a:prstGeom>
          <a:noFill/>
        </p:spPr>
      </p:pic>
      <p:pic>
        <p:nvPicPr>
          <p:cNvPr id="41" name="Picture 2" descr="http://logotipka.ru/images/stories/skachat_img/stars/star27-150.png">
            <a:extLst>
              <a:ext uri="{FF2B5EF4-FFF2-40B4-BE49-F238E27FC236}">
                <a16:creationId xmlns:a16="http://schemas.microsoft.com/office/drawing/2014/main" id="{CACADC02-DAF6-44E6-92E8-C139EDA45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3690" y="84252"/>
            <a:ext cx="1428750" cy="1428750"/>
          </a:xfrm>
          <a:prstGeom prst="rect">
            <a:avLst/>
          </a:prstGeom>
          <a:noFill/>
        </p:spPr>
      </p:pic>
      <p:pic>
        <p:nvPicPr>
          <p:cNvPr id="1028" name="Picture 4" descr="Сценарий мероприятия, посвященного разгрому немецко-фашистских войск под  Москвой">
            <a:extLst>
              <a:ext uri="{FF2B5EF4-FFF2-40B4-BE49-F238E27FC236}">
                <a16:creationId xmlns:a16="http://schemas.microsoft.com/office/drawing/2014/main" id="{F33DCFAE-5397-4E93-BDF6-A3DF71EB4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762" y="3013284"/>
            <a:ext cx="5653778" cy="364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67</Words>
  <Application>Microsoft Office PowerPoint</Application>
  <PresentationFormat>Широкоэкранный</PresentationFormat>
  <Paragraphs>16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Геометрическая задача</vt:lpstr>
      <vt:lpstr>Решение задачи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Геометрическая задача</dc:title>
  <dc:creator>Мария Асхатовна Стасюк</dc:creator>
  <cp:lastModifiedBy>Мария Асхатовна Стасюк</cp:lastModifiedBy>
  <cp:revision>1</cp:revision>
  <dcterms:created xsi:type="dcterms:W3CDTF">2022-03-01T06:10:43Z</dcterms:created>
  <dcterms:modified xsi:type="dcterms:W3CDTF">2022-03-01T06:17:25Z</dcterms:modified>
</cp:coreProperties>
</file>