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_rels/slideMaster1.xml.rels" ContentType="application/vnd.openxmlformats-package.relationshi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9.xml.rels" ContentType="application/vnd.openxmlformats-package.relationships+xml"/>
  <Override PartName="/ppt/presProps.xml" ContentType="application/vnd.openxmlformats-officedocument.presentationml.presProps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9.xml.rels" ContentType="application/vnd.openxmlformats-package.relationships+xml"/>
  <Override PartName="/ppt/slides/_rels/slide10.xml.rels" ContentType="application/vnd.openxmlformats-package.relationships+xml"/>
  <Override PartName="/ppt/slides/_rels/slide11.xml.rels" ContentType="application/vnd.openxmlformats-package.relationships+xml"/>
  <Override PartName="/ppt/slides/_rels/slide12.xml.rels" ContentType="application/vnd.openxmlformats-package.relationships+xml"/>
  <Override PartName="/ppt/slides/_rels/slide13.xml.rels" ContentType="application/vnd.openxmlformats-package.relationships+xml"/>
  <Override PartName="/ppt/slides/_rels/slide14.xml.rels" ContentType="application/vnd.openxmlformats-package.relationships+xml"/>
  <Override PartName="/ppt/slides/_rels/slide15.xml.rels" ContentType="application/vnd.openxmlformats-package.relationships+xml"/>
  <Override PartName="/ppt/slides/_rels/slide16.xml.rels" ContentType="application/vnd.openxmlformats-package.relationships+xml"/>
  <Override PartName="/ppt/slides/_rels/slide17.xml.rels" ContentType="application/vnd.openxmlformats-package.relationships+xml"/>
  <Override PartName="/ppt/slides/_rels/slide18.xml.rels" ContentType="application/vnd.openxmlformats-package.relationships+xml"/>
  <Override PartName="/ppt/slides/_rels/slide19.xml.rels" ContentType="application/vnd.openxmlformats-package.relationships+xml"/>
  <Override PartName="/ppt/slides/_rels/slide20.xml.rels" ContentType="application/vnd.openxmlformats-package.relationships+xml"/>
  <Override PartName="/ppt/slides/_rels/slide21.xml.rels" ContentType="application/vnd.openxmlformats-package.relationships+xml"/>
  <Override PartName="/ppt/slides/_rels/slide22.xml.rels" ContentType="application/vnd.openxmlformats-package.relationships+xml"/>
  <Override PartName="/ppt/slides/_rels/slide23.xml.rels" ContentType="application/vnd.openxmlformats-package.relationships+xml"/>
  <Override PartName="/ppt/slides/_rels/slide24.xml.rels" ContentType="application/vnd.openxmlformats-package.relationships+xml"/>
  <Override PartName="/ppt/slides/_rels/slide25.xml.rels" ContentType="application/vnd.openxmlformats-package.relationships+xml"/>
  <Override PartName="/ppt/slides/_rels/slide26.xml.rels" ContentType="application/vnd.openxmlformats-package.relationships+xml"/>
  <Override PartName="/ppt/slides/_rels/slide27.xml.rels" ContentType="application/vnd.openxmlformats-package.relationships+xml"/>
  <Override PartName="/ppt/slides/_rels/slide28.xml.rels" ContentType="application/vnd.openxmlformats-package.relationships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media/image36.wmf" ContentType="image/x-wmf"/>
  <Override PartName="/ppt/media/image1.jpeg" ContentType="image/jpeg"/>
  <Override PartName="/ppt/media/image29.gif" ContentType="image/gif"/>
  <Override PartName="/ppt/media/image25.jpeg" ContentType="image/jpeg"/>
  <Override PartName="/ppt/media/image13.png" ContentType="image/png"/>
  <Override PartName="/ppt/media/image8.png" ContentType="image/png"/>
  <Override PartName="/ppt/media/image4.jpeg" ContentType="image/jpeg"/>
  <Override PartName="/ppt/media/image18.png" ContentType="image/png"/>
  <Override PartName="/ppt/media/image22.wmf" ContentType="image/x-wmf"/>
  <Override PartName="/ppt/media/image31.jpeg" ContentType="image/jpeg"/>
  <Override PartName="/ppt/media/image5.png" ContentType="image/png"/>
  <Override PartName="/ppt/media/image2.gif" ContentType="image/gif"/>
  <Override PartName="/ppt/media/image6.png" ContentType="image/png"/>
  <Override PartName="/ppt/media/image11.png" ContentType="image/png"/>
  <Override PartName="/ppt/media/image27.jpeg" ContentType="image/jpeg"/>
  <Override PartName="/ppt/media/image3.jpeg" ContentType="image/jpeg"/>
  <Override PartName="/ppt/media/image30.jpeg" ContentType="image/jpeg"/>
  <Override PartName="/ppt/media/image7.jpeg" ContentType="image/jpeg"/>
  <Override PartName="/ppt/media/image26.png" ContentType="image/png"/>
  <Override PartName="/ppt/media/image9.jpeg" ContentType="image/jpeg"/>
  <Override PartName="/ppt/media/image10.jpeg" ContentType="image/jpeg"/>
  <Override PartName="/ppt/media/image28.png" ContentType="image/png"/>
  <Override PartName="/ppt/media/image32.jpeg" ContentType="image/jpeg"/>
  <Override PartName="/ppt/media/image12.png" ContentType="image/png"/>
  <Override PartName="/ppt/media/image34.png" ContentType="image/png"/>
  <Override PartName="/ppt/media/image14.gif" ContentType="image/gif"/>
  <Override PartName="/ppt/media/image15.png" ContentType="image/png"/>
  <Override PartName="/ppt/media/image16.wmf" ContentType="image/x-wmf"/>
  <Override PartName="/ppt/media/image17.wmf" ContentType="image/x-wmf"/>
  <Override PartName="/ppt/media/image19.png" ContentType="image/png"/>
  <Override PartName="/ppt/media/image20.gif" ContentType="image/gif"/>
  <Override PartName="/ppt/media/image21.png" ContentType="image/png"/>
  <Override PartName="/ppt/media/image37.gif" ContentType="image/gif"/>
  <Override PartName="/ppt/media/image23.png" ContentType="image/png"/>
  <Override PartName="/ppt/media/image39.gif" ContentType="image/gif"/>
  <Override PartName="/ppt/media/image24.gif" ContentType="image/gif"/>
  <Override PartName="/ppt/media/image33.wmf" ContentType="image/x-wmf"/>
  <Override PartName="/ppt/media/image35.jpeg" ContentType="image/jpeg"/>
  <Override PartName="/ppt/media/image38.gif" ContentType="image/gif"/>
  <Override PartName="/ppt/embeddings/oleObject1.pdf" ContentType="application/pdf"/>
  <Override PartName="/ppt/_rels/presentation.xml.rels" ContentType="application/vnd.openxmlformats-package.relationships+xml"/>
  <Override PartName="/_rels/.rels" ContentType="application/vnd.openxmlformats-package.relationshi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</p:sldIdLst>
  <p:sldSz cx="9144000" cy="685800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slide" Target="slides/slide26.xml"/><Relationship Id="rId29" Type="http://schemas.openxmlformats.org/officeDocument/2006/relationships/slide" Target="slides/slide27.xml"/><Relationship Id="rId30" Type="http://schemas.openxmlformats.org/officeDocument/2006/relationships/slide" Target="slides/slide28.xml"/><Relationship Id="rId31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807D6D5D-B1A0-4B5A-9D02-D4E4E35BAE84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57200" y="220680"/>
            <a:ext cx="822852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440" cy="9043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1242" lnSpcReduction="20000"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/>
          </p:nvPr>
        </p:nvSpPr>
        <p:spPr>
          <a:xfrm>
            <a:off x="457200" y="2595240"/>
            <a:ext cx="4015440" cy="9043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1242" lnSpcReduction="20000"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821FA137-C658-4D99-B4DC-9C0676234AEC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20680"/>
            <a:ext cx="822852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1959480" cy="9043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49995" lnSpcReduction="20000"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2514960" y="1604520"/>
            <a:ext cx="1959480" cy="9043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49995" lnSpcReduction="20000"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457200" y="2595240"/>
            <a:ext cx="1959480" cy="9043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49995" lnSpcReduction="20000"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2514960" y="2595240"/>
            <a:ext cx="1959480" cy="9043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49995" lnSpcReduction="20000"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0D92A247-A400-4E43-9CE8-5282BE739C9C}" type="slidenum">
              <a:t>&lt;#&gt;</a:t>
            </a:fld>
          </a:p>
        </p:txBody>
      </p:sp>
      <p:sp>
        <p:nvSpPr>
          <p:cNvPr id="9" name="PlaceHolder 8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20680"/>
            <a:ext cx="822852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1292760" cy="9043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40621"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/>
          </p:nvPr>
        </p:nvSpPr>
        <p:spPr>
          <a:xfrm>
            <a:off x="1815120" y="1604520"/>
            <a:ext cx="1292760" cy="9043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40621"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/>
          </p:nvPr>
        </p:nvSpPr>
        <p:spPr>
          <a:xfrm>
            <a:off x="3172680" y="1604520"/>
            <a:ext cx="1292760" cy="9043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40621"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/>
          </p:nvPr>
        </p:nvSpPr>
        <p:spPr>
          <a:xfrm>
            <a:off x="457200" y="2595240"/>
            <a:ext cx="1292760" cy="9043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40621"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" name="PlaceHolder 6"/>
          <p:cNvSpPr>
            <a:spLocks noGrp="1"/>
          </p:cNvSpPr>
          <p:nvPr>
            <p:ph/>
          </p:nvPr>
        </p:nvSpPr>
        <p:spPr>
          <a:xfrm>
            <a:off x="1815120" y="2595240"/>
            <a:ext cx="1292760" cy="9043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40621"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" name="PlaceHolder 7"/>
          <p:cNvSpPr>
            <a:spLocks noGrp="1"/>
          </p:cNvSpPr>
          <p:nvPr>
            <p:ph/>
          </p:nvPr>
        </p:nvSpPr>
        <p:spPr>
          <a:xfrm>
            <a:off x="3172680" y="2595240"/>
            <a:ext cx="1292760" cy="9043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40621"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3954416E-A4D8-460A-B724-7D36DC0ECFB7}" type="slidenum">
              <a:t>&lt;#&gt;</a:t>
            </a:fld>
          </a:p>
        </p:txBody>
      </p:sp>
      <p:sp>
        <p:nvSpPr>
          <p:cNvPr id="11" name="PlaceHolder 10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20680"/>
            <a:ext cx="822852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40154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C81FEE5E-C85A-419F-B9FC-8E4289664A77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20680"/>
            <a:ext cx="822852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4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BA4565F8-884C-4A3F-A011-3233534AFE61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20680"/>
            <a:ext cx="822852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195948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1242"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2514960" y="1604520"/>
            <a:ext cx="195948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1242"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92084F94-D5D6-4124-8191-758A7568EF34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20680"/>
            <a:ext cx="822852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E2EB8D56-1B54-4B77-90AA-5E1E9467DC83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subTitle"/>
          </p:nvPr>
        </p:nvSpPr>
        <p:spPr>
          <a:xfrm>
            <a:off x="457200" y="220680"/>
            <a:ext cx="8228520" cy="5795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D679AE50-EB7F-4A45-8A71-13001CDBB54A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20680"/>
            <a:ext cx="822852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1959480" cy="9043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49995" lnSpcReduction="20000"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/>
          </p:nvPr>
        </p:nvSpPr>
        <p:spPr>
          <a:xfrm>
            <a:off x="2514960" y="1604520"/>
            <a:ext cx="195948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1242"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/>
          </p:nvPr>
        </p:nvSpPr>
        <p:spPr>
          <a:xfrm>
            <a:off x="457200" y="2595240"/>
            <a:ext cx="1959480" cy="9043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49995" lnSpcReduction="20000"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E624A7A5-C129-4D5A-8DE0-7A6269917E6D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57200" y="220680"/>
            <a:ext cx="822852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195948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1242"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/>
          </p:nvPr>
        </p:nvSpPr>
        <p:spPr>
          <a:xfrm>
            <a:off x="2514960" y="1604520"/>
            <a:ext cx="1959480" cy="9043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49995" lnSpcReduction="20000"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/>
          </p:nvPr>
        </p:nvSpPr>
        <p:spPr>
          <a:xfrm>
            <a:off x="2514960" y="2595240"/>
            <a:ext cx="1959480" cy="9043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49995" lnSpcReduction="20000"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BB2F5B66-8C74-45A8-9704-E6F26108C32C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457200" y="220680"/>
            <a:ext cx="822852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1959480" cy="9043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49995" lnSpcReduction="20000"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/>
          </p:nvPr>
        </p:nvSpPr>
        <p:spPr>
          <a:xfrm>
            <a:off x="2514960" y="1604520"/>
            <a:ext cx="1959480" cy="9043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49995" lnSpcReduction="20000"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/>
          </p:nvPr>
        </p:nvSpPr>
        <p:spPr>
          <a:xfrm>
            <a:off x="457200" y="2595240"/>
            <a:ext cx="4015440" cy="9043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1242" lnSpcReduction="20000"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3F5D0C5F-E202-4CCE-A9BB-49A8800505EB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457200" y="220680"/>
            <a:ext cx="822852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Для правки текста заглавия щёлкните мышью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62222" lnSpcReduction="10000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Второй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Пятый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Шестой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Седьмой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4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62222" lnSpcReduction="10000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Второй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Пятый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Шестой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Седьмой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888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71666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Второй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Пятый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Шестой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Седьмой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ftr" idx="1"/>
          </p:nvPr>
        </p:nvSpPr>
        <p:spPr>
          <a:xfrm>
            <a:off x="3124080" y="6356520"/>
            <a:ext cx="2894400" cy="3639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" name="PlaceHolder 6"/>
          <p:cNvSpPr>
            <a:spLocks noGrp="1"/>
          </p:cNvSpPr>
          <p:nvPr>
            <p:ph type="sldNum" idx="2"/>
          </p:nvPr>
        </p:nvSpPr>
        <p:spPr>
          <a:xfrm>
            <a:off x="6553080" y="6356520"/>
            <a:ext cx="2132640" cy="3639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ru-RU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FBB2B576-A481-4762-BEC3-E8E83504FA2B}" type="slidenum">
              <a:rPr b="0" lang="ru-RU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rPr>
              <a:t>&lt;номер&gt;</a:t>
            </a:fld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" name="PlaceHolder 7"/>
          <p:cNvSpPr>
            <a:spLocks noGrp="1"/>
          </p:cNvSpPr>
          <p:nvPr>
            <p:ph type="dt" idx="3"/>
          </p:nvPr>
        </p:nvSpPr>
        <p:spPr>
          <a:xfrm>
            <a:off x="457200" y="6356520"/>
            <a:ext cx="2132640" cy="3639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&lt;дата/время&gt;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gif"/><Relationship Id="rId3" Type="http://schemas.openxmlformats.org/officeDocument/2006/relationships/image" Target="../media/image3.jpeg"/><Relationship Id="rId4" Type="http://schemas.openxmlformats.org/officeDocument/2006/relationships/image" Target="../media/image4.jpeg"/><Relationship Id="rId5" Type="http://schemas.openxmlformats.org/officeDocument/2006/relationships/slideLayout" Target="../slideLayouts/slideLayout9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16.wmf"/><Relationship Id="rId2" Type="http://schemas.openxmlformats.org/officeDocument/2006/relationships/slideLayout" Target="../slideLayouts/slideLayout9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17.wmf"/><Relationship Id="rId2" Type="http://schemas.openxmlformats.org/officeDocument/2006/relationships/image" Target="../media/image18.png"/><Relationship Id="rId3" Type="http://schemas.openxmlformats.org/officeDocument/2006/relationships/slideLayout" Target="../slideLayouts/slideLayout9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19.png"/><Relationship Id="rId2" Type="http://schemas.openxmlformats.org/officeDocument/2006/relationships/image" Target="../media/image20.gif"/><Relationship Id="rId3" Type="http://schemas.openxmlformats.org/officeDocument/2006/relationships/slideLayout" Target="../slideLayouts/slideLayout9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8.png"/><Relationship Id="rId2" Type="http://schemas.openxmlformats.org/officeDocument/2006/relationships/image" Target="../media/image21.png"/><Relationship Id="rId3" Type="http://schemas.openxmlformats.org/officeDocument/2006/relationships/slideLayout" Target="../slideLayouts/slideLayout9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22.wmf"/><Relationship Id="rId2" Type="http://schemas.openxmlformats.org/officeDocument/2006/relationships/slideLayout" Target="../slideLayouts/slideLayout9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8.png"/><Relationship Id="rId2" Type="http://schemas.openxmlformats.org/officeDocument/2006/relationships/image" Target="../media/image23.png"/><Relationship Id="rId3" Type="http://schemas.openxmlformats.org/officeDocument/2006/relationships/image" Target="../media/image23.png"/><Relationship Id="rId4" Type="http://schemas.openxmlformats.org/officeDocument/2006/relationships/slideLayout" Target="../slideLayouts/slideLayout9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image" Target="../media/image8.png"/><Relationship Id="rId2" Type="http://schemas.openxmlformats.org/officeDocument/2006/relationships/image" Target="../media/image24.gif"/><Relationship Id="rId3" Type="http://schemas.openxmlformats.org/officeDocument/2006/relationships/slideLayout" Target="../slideLayouts/slideLayout9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hyperlink" Target="file:///C:/Users/&#1040;&#1076;&#1084;&#1080;&#1085;&#1080;&#1089;&#1090;&#1088;&#1072;&#1090;&#1086;&#1088;/Desktop/&#1040;&#1052;&#1048;&#1053;&#1054;&#1050;&#1048;&#1057;&#1051;&#1054;&#1058;&#1067;/&#1054;&#1041;&#1056;&#1040;&#1047;&#1054;&#1042;&#1040;&#1053;&#1048;&#1045;%20&#1084;&#1077;&#1076;&#1085;&#1086;&#1081;%20&#1089;&#1086;&#1083;&#1080;%20&#1072;&#1084;&#1080;&#1085;&#1086;&#1091;&#1082;&#1089;&#1091;&#1089;&#1085;&#1086;&#1081;%20&#1082;&#1080;&#1089;&#1083;&#1086;&#1090;&#1099;.wmv" TargetMode="External"/><Relationship Id="rId2" Type="http://schemas.openxmlformats.org/officeDocument/2006/relationships/image" Target="../media/image25.jpeg"/><Relationship Id="rId3" Type="http://schemas.openxmlformats.org/officeDocument/2006/relationships/slideLayout" Target="../slideLayouts/slideLayout9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image" Target="../media/image26.png"/><Relationship Id="rId2" Type="http://schemas.openxmlformats.org/officeDocument/2006/relationships/image" Target="../media/image27.jpeg"/><Relationship Id="rId3" Type="http://schemas.openxmlformats.org/officeDocument/2006/relationships/slideLayout" Target="../slideLayouts/slideLayout9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image" Target="../media/image8.png"/><Relationship Id="rId2" Type="http://schemas.openxmlformats.org/officeDocument/2006/relationships/image" Target="../media/image28.png"/><Relationship Id="rId3" Type="http://schemas.openxmlformats.org/officeDocument/2006/relationships/image" Target="../media/image28.png"/><Relationship Id="rId4" Type="http://schemas.openxmlformats.org/officeDocument/2006/relationships/slideLayout" Target="../slideLayouts/slideLayout9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5.png"/><Relationship Id="rId2" Type="http://schemas.openxmlformats.org/officeDocument/2006/relationships/image" Target="../media/image6.png"/><Relationship Id="rId3" Type="http://schemas.openxmlformats.org/officeDocument/2006/relationships/slideLayout" Target="../slideLayouts/slideLayout9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image" Target="../media/image8.png"/><Relationship Id="rId2" Type="http://schemas.openxmlformats.org/officeDocument/2006/relationships/image" Target="../media/image29.gif"/><Relationship Id="rId3" Type="http://schemas.openxmlformats.org/officeDocument/2006/relationships/slideLayout" Target="../slideLayouts/slideLayout9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hyperlink" Target="file:///C:/Users/&#1040;&#1076;&#1084;&#1080;&#1085;&#1080;&#1089;&#1090;&#1088;&#1072;&#1090;&#1086;&#1088;/Desktop/&#1040;&#1052;&#1048;&#1053;&#1054;&#1050;&#1048;&#1057;&#1051;&#1054;&#1058;&#1067;/&#1054;&#1090;&#1085;&#1086;&#1096;&#1077;&#1085;&#1077;%20&#1072;&#1084;&#1080;&#1085;&#1086;&#1082;&#1080;&#1089;&#1083;&#1086;&#1090;%20&#1082;%20&#1080;&#1085;&#1076;&#1080;&#1082;&#1072;&#1090;&#1086;&#1088;&#1072;&#1084;.wmv" TargetMode="External"/><Relationship Id="rId2" Type="http://schemas.openxmlformats.org/officeDocument/2006/relationships/image" Target="../media/image30.jpeg"/><Relationship Id="rId3" Type="http://schemas.openxmlformats.org/officeDocument/2006/relationships/slideLayout" Target="../slideLayouts/slideLayout9.xml"/>
</Relationships>
</file>

<file path=ppt/slides/_rels/slide22.xml.rels><?xml version="1.0" encoding="UTF-8"?>
<Relationships xmlns="http://schemas.openxmlformats.org/package/2006/relationships"><Relationship Id="rId1" Type="http://schemas.openxmlformats.org/officeDocument/2006/relationships/image" Target="../media/image31.jpeg"/><Relationship Id="rId2" Type="http://schemas.openxmlformats.org/officeDocument/2006/relationships/slideLayout" Target="../slideLayouts/slideLayout9.xml"/>
</Relationships>
</file>

<file path=ppt/slides/_rels/slide23.xml.rels><?xml version="1.0" encoding="UTF-8"?>
<Relationships xmlns="http://schemas.openxmlformats.org/package/2006/relationships"><Relationship Id="rId1" Type="http://schemas.openxmlformats.org/officeDocument/2006/relationships/image" Target="../media/image32.jpeg"/><Relationship Id="rId2" Type="http://schemas.openxmlformats.org/officeDocument/2006/relationships/slideLayout" Target="../slideLayouts/slideLayout9.xml"/>
</Relationships>
</file>

<file path=ppt/slides/_rels/slide24.xml.rels><?xml version="1.0" encoding="UTF-8"?>
<Relationships xmlns="http://schemas.openxmlformats.org/package/2006/relationships"><Relationship Id="rId1" Type="http://schemas.openxmlformats.org/officeDocument/2006/relationships/image" Target="../media/image33.wmf"/><Relationship Id="rId2" Type="http://schemas.openxmlformats.org/officeDocument/2006/relationships/image" Target="../media/image34.png"/><Relationship Id="rId3" Type="http://schemas.openxmlformats.org/officeDocument/2006/relationships/slideLayout" Target="../slideLayouts/slideLayout9.xml"/>
</Relationships>
</file>

<file path=ppt/slides/_rels/slide25.xml.rels><?xml version="1.0" encoding="UTF-8"?>
<Relationships xmlns="http://schemas.openxmlformats.org/package/2006/relationships"><Relationship Id="rId1" Type="http://schemas.openxmlformats.org/officeDocument/2006/relationships/image" Target="../media/image35.jpeg"/><Relationship Id="rId2" Type="http://schemas.openxmlformats.org/officeDocument/2006/relationships/slideLayout" Target="../slideLayouts/slideLayout9.xml"/>
</Relationships>
</file>

<file path=ppt/slides/_rels/slide26.xml.rels><?xml version="1.0" encoding="UTF-8"?>
<Relationships xmlns="http://schemas.openxmlformats.org/package/2006/relationships"><Relationship Id="rId1" Type="http://schemas.openxmlformats.org/officeDocument/2006/relationships/oleObject" Target="../embeddings/oleObject1.pdf"/><Relationship Id="rId2" Type="http://schemas.openxmlformats.org/officeDocument/2006/relationships/image" Target="../media/image36.wmf"/><Relationship Id="rId3" Type="http://schemas.openxmlformats.org/officeDocument/2006/relationships/slideLayout" Target="../slideLayouts/slideLayout9.xml"/>
</Relationships>
</file>

<file path=ppt/slides/_rels/slide27.xml.rels><?xml version="1.0" encoding="UTF-8"?>
<Relationships xmlns="http://schemas.openxmlformats.org/package/2006/relationships"><Relationship Id="rId1" Type="http://schemas.openxmlformats.org/officeDocument/2006/relationships/image" Target="../media/image8.png"/><Relationship Id="rId2" Type="http://schemas.openxmlformats.org/officeDocument/2006/relationships/hyperlink" Target="file:///C:/Users/&#1040;&#1076;&#1084;&#1080;&#1085;&#1080;&#1089;&#1090;&#1088;&#1072;&#1090;&#1086;&#1088;/Desktop/&#1040;&#1052;&#1048;&#1053;&#1054;&#1050;&#1048;&#1057;&#1051;&#1054;&#1058;&#1067;/&#1074;&#1072;&#1078;&#1085;&#1086;.pdf" TargetMode="External"/><Relationship Id="rId3" Type="http://schemas.openxmlformats.org/officeDocument/2006/relationships/hyperlink" Target="file:///C:/Users/&#1040;&#1076;&#1084;&#1080;&#1085;&#1080;&#1089;&#1090;&#1088;&#1072;&#1090;&#1086;&#1088;/Desktop/&#1040;&#1052;&#1048;&#1053;&#1054;&#1050;&#1048;&#1057;&#1051;&#1054;&#1058;&#1067;/&#1074;&#1072;&#1078;&#1085;&#1086;.pdf" TargetMode="External"/><Relationship Id="rId4" Type="http://schemas.openxmlformats.org/officeDocument/2006/relationships/slideLayout" Target="../slideLayouts/slideLayout9.xml"/>
</Relationships>
</file>

<file path=ppt/slides/_rels/slide28.xml.rels><?xml version="1.0" encoding="UTF-8"?>
<Relationships xmlns="http://schemas.openxmlformats.org/package/2006/relationships"><Relationship Id="rId1" Type="http://schemas.openxmlformats.org/officeDocument/2006/relationships/image" Target="../media/image37.gif"/><Relationship Id="rId2" Type="http://schemas.openxmlformats.org/officeDocument/2006/relationships/image" Target="../media/image38.gif"/><Relationship Id="rId3" Type="http://schemas.openxmlformats.org/officeDocument/2006/relationships/image" Target="../media/image39.gif"/><Relationship Id="rId4" Type="http://schemas.openxmlformats.org/officeDocument/2006/relationships/slideLayout" Target="../slideLayouts/slideLayout9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7.jpeg"/><Relationship Id="rId2" Type="http://schemas.openxmlformats.org/officeDocument/2006/relationships/slideLayout" Target="../slideLayouts/slideLayout9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8.png"/><Relationship Id="rId2" Type="http://schemas.openxmlformats.org/officeDocument/2006/relationships/slideLayout" Target="../slideLayouts/slideLayout9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9.jpeg"/><Relationship Id="rId2" Type="http://schemas.openxmlformats.org/officeDocument/2006/relationships/slideLayout" Target="../slideLayouts/slideLayout9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10.jpeg"/><Relationship Id="rId2" Type="http://schemas.openxmlformats.org/officeDocument/2006/relationships/slideLayout" Target="../slideLayouts/slideLayout9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11.png"/><Relationship Id="rId2" Type="http://schemas.openxmlformats.org/officeDocument/2006/relationships/image" Target="../media/image12.png"/><Relationship Id="rId3" Type="http://schemas.openxmlformats.org/officeDocument/2006/relationships/slideLayout" Target="../slideLayouts/slideLayout9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13.png"/><Relationship Id="rId2" Type="http://schemas.openxmlformats.org/officeDocument/2006/relationships/image" Target="../media/image14.gif"/><Relationship Id="rId3" Type="http://schemas.openxmlformats.org/officeDocument/2006/relationships/slideLayout" Target="../slideLayouts/slideLayout9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15.png"/><Relationship Id="rId2" Type="http://schemas.openxmlformats.org/officeDocument/2006/relationships/slideLayout" Target="../slideLayouts/slideLayout9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PlaceHolder 1"/>
          <p:cNvSpPr>
            <a:spLocks noGrp="1"/>
          </p:cNvSpPr>
          <p:nvPr>
            <p:ph type="title"/>
          </p:nvPr>
        </p:nvSpPr>
        <p:spPr>
          <a:xfrm>
            <a:off x="360000" y="360000"/>
            <a:ext cx="8228520" cy="2140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4400" spc="-1" strike="noStrike">
                <a:solidFill>
                  <a:srgbClr val="000000"/>
                </a:solidFill>
                <a:latin typeface="Times New Roman"/>
              </a:rPr>
              <a:t>Аминокислоты.                                 </a:t>
            </a:r>
            <a:r>
              <a:rPr b="0" lang="ru-RU" sz="3200" spc="-1" strike="noStrike">
                <a:solidFill>
                  <a:srgbClr val="000000"/>
                </a:solidFill>
                <a:latin typeface="Times New Roman"/>
              </a:rPr>
              <a:t>Хадзегова Марина Львовна.                                            Учитель высшей категории                       МКОУ лицей№2   г. Нальчик</a:t>
            </a: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4" name="Picture 2" descr="&amp;Gcy;&amp;lcy;&amp;icy;&amp;tscy;&amp;icy;&amp;ncy; &amp;tcy;&amp;acy;&amp;bcy;&amp;lcy;&amp;iecy;&amp;tcy;&amp;kcy;&amp;icy; &amp;icy;&amp;ncy;&amp;scy;&amp;tcy;&amp;rcy;&amp;ucy;&amp;kcy;&amp;tscy;&amp;icy;&amp;yacy; &amp;pcy;&amp;ocy; &amp;pcy;&amp;rcy;&amp;icy;&amp;mcy;&amp;iecy;&amp;ncy;&amp;iecy;&amp;ncy;&amp;icy;&amp;yucy;, &amp;Gcy;&amp;lcy;&amp;icy;&amp;tscy;&amp;icy;&amp;ncy;. . &amp;Icy;&amp;ncy;&amp;scy;&amp;tcy;&amp;rcy;&amp;ucy;&amp;kcy;&amp;tscy;…"/>
          <p:cNvPicPr/>
          <p:nvPr/>
        </p:nvPicPr>
        <p:blipFill>
          <a:blip r:embed="rId1"/>
          <a:stretch/>
        </p:blipFill>
        <p:spPr>
          <a:xfrm>
            <a:off x="4605480" y="5207040"/>
            <a:ext cx="4498920" cy="1605600"/>
          </a:xfrm>
          <a:prstGeom prst="rect">
            <a:avLst/>
          </a:prstGeom>
          <a:ln w="0">
            <a:noFill/>
          </a:ln>
        </p:spPr>
      </p:pic>
      <p:pic>
        <p:nvPicPr>
          <p:cNvPr id="45" name="Picture 10" descr="http://i.minus.com/ibtT5kz7mB0ZA6.gif"/>
          <p:cNvPicPr/>
          <p:nvPr/>
        </p:nvPicPr>
        <p:blipFill>
          <a:blip r:embed="rId2"/>
          <a:stretch/>
        </p:blipFill>
        <p:spPr>
          <a:xfrm>
            <a:off x="7124040" y="2340000"/>
            <a:ext cx="1695960" cy="2699640"/>
          </a:xfrm>
          <a:prstGeom prst="rect">
            <a:avLst/>
          </a:prstGeom>
          <a:ln w="0">
            <a:noFill/>
          </a:ln>
        </p:spPr>
      </p:pic>
      <p:pic>
        <p:nvPicPr>
          <p:cNvPr id="46" name="Picture 12" descr="&amp;Kcy;&amp;acy;&amp;rcy;&amp;tcy;&amp;icy;&amp;ncy;&amp;kcy;&amp;icy; &amp;pcy;&amp;ocy; &amp;zcy;&amp;acy;&amp;pcy;&amp;rcy;&amp;ocy;&amp;scy;&amp;ucy; &amp;vcy;&amp;icy;&amp;dcy;&amp;iecy;&amp;ocy; &amp;Acy;&amp;ncy;&amp;icy;&amp;mcy;&amp;acy;&amp;tscy;&amp;icy;&amp;icy;  &amp;pcy;&amp;ocy; &amp;khcy;&amp;icy;&amp;mcy;&amp;icy;&amp;icy;"/>
          <p:cNvPicPr/>
          <p:nvPr/>
        </p:nvPicPr>
        <p:blipFill>
          <a:blip r:embed="rId3"/>
          <a:stretch/>
        </p:blipFill>
        <p:spPr>
          <a:xfrm>
            <a:off x="540000" y="3837960"/>
            <a:ext cx="2618280" cy="2462040"/>
          </a:xfrm>
          <a:prstGeom prst="rect">
            <a:avLst/>
          </a:prstGeom>
          <a:ln w="0">
            <a:noFill/>
          </a:ln>
        </p:spPr>
      </p:pic>
      <p:pic>
        <p:nvPicPr>
          <p:cNvPr id="47" name="Picture 2" descr="&amp;Acy;&amp;ncy;&amp;tcy;&amp;icy;&amp;ocy;&amp;kcy;&amp;scy;&amp;icy;&amp;dcy;&amp;acy;&amp;ncy;&amp;tcy;&amp;ycy;, Q-10 &amp;Icy;&amp;ncy;&amp;tcy;&amp;iecy;&amp;rcy;&amp;ncy;&amp;iecy;&amp;tcy;–&amp;mcy;&amp;acy;&amp;gcy;&amp;acy;&amp;zcy;&amp;icy;&amp;ncy; &amp;Lcy;&amp;icy;&amp;pcy;&amp;iecy;&amp;tscy;&amp;kcy;&amp;acy; SN48.ru - &amp;Scy;&amp;pcy;&amp;ocy;&amp;rcy;&amp;tcy;&amp;icy;&amp;vcy;&amp;ncy;&amp;ocy;&amp;iecy; &amp;pcy;&amp;icy;&amp;tcy;&amp;acy;&amp;ncy;&amp;icy;&amp;iecy; &amp;vcy;&amp;iecy;&amp;dcy;&amp;ucy;&amp;shchcy;&amp;icy;&amp;khcy; &amp;mcy;&amp;icy;&amp;rcy;&amp;ocy;&amp;vcy;&amp;ycy;&amp;khcy; &amp;pcy;&amp;rcy;&amp;ocy;&amp;icy;&amp;zcy;&amp;vcy;&amp;ocy;&amp;dcy;&amp;icy;&amp;tcy;&amp;iecy;&amp;lcy;&amp;iecy;&amp;jcy;"/>
          <p:cNvPicPr/>
          <p:nvPr/>
        </p:nvPicPr>
        <p:blipFill>
          <a:blip r:embed="rId4"/>
          <a:stretch/>
        </p:blipFill>
        <p:spPr>
          <a:xfrm>
            <a:off x="3132720" y="3240000"/>
            <a:ext cx="3167280" cy="17272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Picture 2" descr=""/>
          <p:cNvPicPr/>
          <p:nvPr/>
        </p:nvPicPr>
        <p:blipFill>
          <a:blip r:embed="rId1"/>
          <a:stretch/>
        </p:blipFill>
        <p:spPr>
          <a:xfrm>
            <a:off x="107640" y="188640"/>
            <a:ext cx="8928000" cy="64641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Picture 2" descr=""/>
          <p:cNvPicPr/>
          <p:nvPr/>
        </p:nvPicPr>
        <p:blipFill>
          <a:blip r:embed="rId1"/>
          <a:stretch/>
        </p:blipFill>
        <p:spPr>
          <a:xfrm>
            <a:off x="-108360" y="404640"/>
            <a:ext cx="9144000" cy="6407640"/>
          </a:xfrm>
          <a:prstGeom prst="rect">
            <a:avLst/>
          </a:prstGeom>
          <a:ln w="0">
            <a:noFill/>
          </a:ln>
        </p:spPr>
      </p:pic>
      <p:pic>
        <p:nvPicPr>
          <p:cNvPr id="74" name="Picture 2" descr="http://paramitacenter.ru/sites/default/files/kofein.png"/>
          <p:cNvPicPr/>
          <p:nvPr/>
        </p:nvPicPr>
        <p:blipFill>
          <a:blip r:embed="rId2"/>
          <a:stretch/>
        </p:blipFill>
        <p:spPr>
          <a:xfrm>
            <a:off x="7740360" y="5733360"/>
            <a:ext cx="1402560" cy="10476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Picture 2" descr=""/>
          <p:cNvPicPr/>
          <p:nvPr/>
        </p:nvPicPr>
        <p:blipFill>
          <a:blip r:embed="rId1"/>
          <a:stretch/>
        </p:blipFill>
        <p:spPr>
          <a:xfrm>
            <a:off x="0" y="1340640"/>
            <a:ext cx="9035280" cy="3367440"/>
          </a:xfrm>
          <a:prstGeom prst="rect">
            <a:avLst/>
          </a:prstGeom>
          <a:ln w="0">
            <a:noFill/>
          </a:ln>
        </p:spPr>
      </p:pic>
      <p:pic>
        <p:nvPicPr>
          <p:cNvPr id="76" name="Picture 2" descr="http://img-fotki.yandex.ru/get/5706/nanoworld2003.2d/0_5128a_18732968_orig.gif"/>
          <p:cNvPicPr/>
          <p:nvPr/>
        </p:nvPicPr>
        <p:blipFill>
          <a:blip r:embed="rId2"/>
          <a:stretch/>
        </p:blipFill>
        <p:spPr>
          <a:xfrm>
            <a:off x="2555640" y="5373360"/>
            <a:ext cx="3815280" cy="12988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520" cy="56088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1440" rIns="91440" tIns="45720" bIns="45720" anchor="ctr">
            <a:noAutofit/>
          </a:bodyPr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4000" spc="-1" strike="noStrike">
                <a:solidFill>
                  <a:schemeClr val="dk2"/>
                </a:solidFill>
                <a:latin typeface="Arial"/>
              </a:rPr>
              <a:t>Аминокислоты</a:t>
            </a:r>
            <a:br>
              <a:rPr sz="4000"/>
            </a:br>
            <a:endParaRPr b="0" lang="ru-RU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8" name="PlaceHolder 2"/>
          <p:cNvSpPr>
            <a:spLocks noGrp="1"/>
          </p:cNvSpPr>
          <p:nvPr>
            <p:ph/>
          </p:nvPr>
        </p:nvSpPr>
        <p:spPr>
          <a:xfrm>
            <a:off x="468360" y="4508640"/>
            <a:ext cx="4037400" cy="150084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1440" rIns="91440" tIns="45720" bIns="45720" anchor="t">
            <a:noAutofit/>
          </a:bodyPr>
          <a:p>
            <a:pPr marL="343080" indent="-343080">
              <a:lnSpc>
                <a:spcPct val="80000"/>
              </a:lnSpc>
              <a:spcBef>
                <a:spcPts val="181"/>
              </a:spcBef>
              <a:buClr>
                <a:srgbClr val="009999"/>
              </a:buClr>
              <a:buFont typeface="Symbol"/>
              <a:buChar char=""/>
            </a:pPr>
            <a:r>
              <a:rPr b="1" lang="ru-RU" sz="900" spc="-1" strike="noStrike" u="sng">
                <a:solidFill>
                  <a:schemeClr val="hlink"/>
                </a:solidFill>
                <a:uFillTx/>
                <a:latin typeface="Arial"/>
              </a:rPr>
              <a:t>Природные </a:t>
            </a:r>
            <a:endParaRPr b="0" lang="ru-RU" sz="900" spc="-1" strike="noStrike">
              <a:solidFill>
                <a:srgbClr val="000000"/>
              </a:solidFill>
              <a:latin typeface="Arial"/>
            </a:endParaRPr>
          </a:p>
          <a:p>
            <a:pPr marL="343080" indent="-343080">
              <a:lnSpc>
                <a:spcPct val="80000"/>
              </a:lnSpc>
              <a:spcBef>
                <a:spcPts val="159"/>
              </a:spcBef>
              <a:buNone/>
              <a:tabLst>
                <a:tab algn="l" pos="0"/>
              </a:tabLst>
            </a:pPr>
            <a:r>
              <a:rPr b="0" lang="ru-RU" sz="800" spc="-1" strike="noStrike">
                <a:solidFill>
                  <a:schemeClr val="dk1"/>
                </a:solidFill>
                <a:latin typeface="Book Antiqua"/>
              </a:rPr>
              <a:t>Их около 150,  они были обнаружены в живых организмах, около 20 из них входят в состав белков. Половина этих аминокислот </a:t>
            </a:r>
            <a:r>
              <a:rPr b="0" lang="ru-RU" sz="800" spc="-1" strike="noStrike">
                <a:solidFill>
                  <a:schemeClr val="dk1"/>
                </a:solidFill>
                <a:latin typeface="Arial"/>
              </a:rPr>
              <a:t>–</a:t>
            </a:r>
            <a:r>
              <a:rPr b="1" i="1" lang="ru-RU" sz="800" spc="-1" strike="noStrike" u="sng">
                <a:solidFill>
                  <a:srgbClr val="ff0000"/>
                </a:solidFill>
                <a:uFillTx/>
                <a:latin typeface="Book Antiqua"/>
              </a:rPr>
              <a:t>незаменимые</a:t>
            </a:r>
            <a:r>
              <a:rPr b="0" i="1" lang="ru-RU" sz="800" spc="-1" strike="noStrike">
                <a:solidFill>
                  <a:schemeClr val="dk1"/>
                </a:solidFill>
                <a:latin typeface="Book Antiqua"/>
              </a:rPr>
              <a:t> </a:t>
            </a:r>
            <a:r>
              <a:rPr b="0" lang="ru-RU" sz="800" spc="-1" strike="noStrike">
                <a:solidFill>
                  <a:schemeClr val="dk1"/>
                </a:solidFill>
                <a:latin typeface="Book Antiqua"/>
              </a:rPr>
              <a:t>  </a:t>
            </a:r>
            <a:br>
              <a:rPr sz="800"/>
            </a:br>
            <a:r>
              <a:rPr b="0" lang="ru-RU" sz="800" spc="-1" strike="noStrike">
                <a:solidFill>
                  <a:schemeClr val="dk1"/>
                </a:solidFill>
                <a:latin typeface="Book Antiqua"/>
              </a:rPr>
              <a:t>(не синтезируются </a:t>
            </a:r>
            <a:br>
              <a:rPr sz="800"/>
            </a:br>
            <a:r>
              <a:rPr b="0" lang="ru-RU" sz="800" spc="-1" strike="noStrike">
                <a:solidFill>
                  <a:schemeClr val="dk1"/>
                </a:solidFill>
                <a:latin typeface="Book Antiqua"/>
              </a:rPr>
              <a:t>в организме человека), они поступают с пищей.</a:t>
            </a:r>
            <a:endParaRPr b="0" lang="ru-RU" sz="800" spc="-1" strike="noStrike">
              <a:solidFill>
                <a:srgbClr val="000000"/>
              </a:solidFill>
              <a:latin typeface="Arial"/>
            </a:endParaRPr>
          </a:p>
          <a:p>
            <a:pPr marL="343080" indent="-343080">
              <a:lnSpc>
                <a:spcPct val="80000"/>
              </a:lnSpc>
              <a:spcBef>
                <a:spcPts val="159"/>
              </a:spcBef>
              <a:buNone/>
              <a:tabLst>
                <a:tab algn="l" pos="0"/>
              </a:tabLst>
            </a:pPr>
            <a:endParaRPr b="0" lang="ru-RU" sz="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9" name="PlaceHolder 3"/>
          <p:cNvSpPr>
            <a:spLocks noGrp="1"/>
          </p:cNvSpPr>
          <p:nvPr>
            <p:ph/>
          </p:nvPr>
        </p:nvSpPr>
        <p:spPr>
          <a:xfrm>
            <a:off x="4648320" y="5661000"/>
            <a:ext cx="4037400" cy="46404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1440" rIns="91440" tIns="45720" bIns="45720" anchor="t">
            <a:noAutofit/>
          </a:bodyPr>
          <a:p>
            <a:pPr marL="343080" indent="-343080">
              <a:lnSpc>
                <a:spcPct val="80000"/>
              </a:lnSpc>
              <a:spcBef>
                <a:spcPts val="181"/>
              </a:spcBef>
              <a:buClr>
                <a:srgbClr val="009999"/>
              </a:buClr>
              <a:buFont typeface="Symbol"/>
              <a:buChar char=""/>
            </a:pPr>
            <a:r>
              <a:rPr b="1" lang="ru-RU" sz="900" spc="-1" strike="noStrike" u="sng">
                <a:solidFill>
                  <a:schemeClr val="hlink"/>
                </a:solidFill>
                <a:uFillTx/>
                <a:latin typeface="Arial"/>
              </a:rPr>
              <a:t>Синтетические </a:t>
            </a:r>
            <a:endParaRPr b="0" lang="ru-RU" sz="900" spc="-1" strike="noStrike">
              <a:solidFill>
                <a:srgbClr val="000000"/>
              </a:solidFill>
              <a:latin typeface="Arial"/>
            </a:endParaRPr>
          </a:p>
          <a:p>
            <a:pPr marL="343080" indent="-343080">
              <a:lnSpc>
                <a:spcPct val="80000"/>
              </a:lnSpc>
              <a:spcBef>
                <a:spcPts val="181"/>
              </a:spcBef>
              <a:buNone/>
              <a:tabLst>
                <a:tab algn="l" pos="0"/>
              </a:tabLst>
            </a:pPr>
            <a:r>
              <a:rPr b="0" lang="ru-RU" sz="900" spc="-1" strike="noStrike">
                <a:solidFill>
                  <a:schemeClr val="dk1"/>
                </a:solidFill>
                <a:latin typeface="Arial"/>
              </a:rPr>
              <a:t>   </a:t>
            </a:r>
            <a:r>
              <a:rPr b="0" lang="ru-RU" sz="800" spc="-1" strike="noStrike">
                <a:solidFill>
                  <a:schemeClr val="dk1"/>
                </a:solidFill>
                <a:latin typeface="Book Antiqua"/>
              </a:rPr>
              <a:t>Получают кислотным гидролизом белков либо из карбоновых кислот, воздействуя на них галогеном </a:t>
            </a:r>
            <a:br>
              <a:rPr sz="800"/>
            </a:br>
            <a:r>
              <a:rPr b="0" lang="ru-RU" sz="800" spc="-1" strike="noStrike">
                <a:solidFill>
                  <a:schemeClr val="dk1"/>
                </a:solidFill>
                <a:latin typeface="Book Antiqua"/>
              </a:rPr>
              <a:t>и</a:t>
            </a:r>
            <a:r>
              <a:rPr b="0" lang="ru-RU" sz="800" spc="-1" strike="noStrike">
                <a:solidFill>
                  <a:schemeClr val="dk1"/>
                </a:solidFill>
                <a:latin typeface="Arial"/>
              </a:rPr>
              <a:t>,</a:t>
            </a:r>
            <a:r>
              <a:rPr b="0" lang="ru-RU" sz="800" spc="-1" strike="noStrike">
                <a:solidFill>
                  <a:schemeClr val="dk1"/>
                </a:solidFill>
                <a:latin typeface="Book Antiqua"/>
              </a:rPr>
              <a:t> далее</a:t>
            </a:r>
            <a:r>
              <a:rPr b="0" lang="ru-RU" sz="800" spc="-1" strike="noStrike">
                <a:solidFill>
                  <a:schemeClr val="dk1"/>
                </a:solidFill>
                <a:latin typeface="Arial"/>
              </a:rPr>
              <a:t>,</a:t>
            </a:r>
            <a:r>
              <a:rPr b="0" lang="ru-RU" sz="800" spc="-1" strike="noStrike">
                <a:solidFill>
                  <a:schemeClr val="dk1"/>
                </a:solidFill>
                <a:latin typeface="Book Antiqua"/>
              </a:rPr>
              <a:t> аммиаком.</a:t>
            </a:r>
            <a:endParaRPr b="0" lang="ru-RU" sz="800" spc="-1" strike="noStrike">
              <a:solidFill>
                <a:srgbClr val="000000"/>
              </a:solidFill>
              <a:latin typeface="Arial"/>
            </a:endParaRPr>
          </a:p>
          <a:p>
            <a:pPr marL="343080" indent="0">
              <a:lnSpc>
                <a:spcPct val="80000"/>
              </a:lnSpc>
              <a:spcBef>
                <a:spcPts val="159"/>
              </a:spcBef>
              <a:buNone/>
              <a:tabLst>
                <a:tab algn="l" pos="0"/>
              </a:tabLst>
            </a:pPr>
            <a:endParaRPr b="0" lang="ru-RU" sz="800" spc="-1" strike="noStrike">
              <a:solidFill>
                <a:srgbClr val="000000"/>
              </a:solidFill>
              <a:latin typeface="Arial"/>
            </a:endParaRPr>
          </a:p>
          <a:p>
            <a:pPr marL="343080" indent="0">
              <a:lnSpc>
                <a:spcPct val="80000"/>
              </a:lnSpc>
              <a:spcBef>
                <a:spcPts val="159"/>
              </a:spcBef>
              <a:buNone/>
              <a:tabLst>
                <a:tab algn="l" pos="0"/>
              </a:tabLst>
            </a:pPr>
            <a:endParaRPr b="0" lang="ru-RU" sz="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80" name="Picture 5" descr="LMODEFOND"/>
          <p:cNvPicPr/>
          <p:nvPr/>
        </p:nvPicPr>
        <p:blipFill>
          <a:blip r:embed="rId1"/>
          <a:stretch/>
        </p:blipFill>
        <p:spPr>
          <a:xfrm>
            <a:off x="0" y="0"/>
            <a:ext cx="9142920" cy="6856920"/>
          </a:xfrm>
          <a:prstGeom prst="rect">
            <a:avLst/>
          </a:prstGeom>
          <a:ln w="0">
            <a:noFill/>
          </a:ln>
        </p:spPr>
      </p:pic>
      <p:sp>
        <p:nvSpPr>
          <p:cNvPr id="81" name="Text Box 6"/>
          <p:cNvSpPr/>
          <p:nvPr/>
        </p:nvSpPr>
        <p:spPr>
          <a:xfrm>
            <a:off x="1547640" y="260280"/>
            <a:ext cx="532800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 defTabSz="914400">
              <a:lnSpc>
                <a:spcPct val="100000"/>
              </a:lnSpc>
            </a:pPr>
            <a:r>
              <a:rPr b="1" lang="ru-RU" sz="2800" spc="-1" strike="noStrike">
                <a:solidFill>
                  <a:srgbClr val="ff3300"/>
                </a:solidFill>
                <a:latin typeface="Arial"/>
              </a:rPr>
              <a:t>Химические свойства</a:t>
            </a:r>
            <a:r>
              <a:rPr b="1" lang="ru-RU" sz="4400" spc="-1" strike="noStrike">
                <a:solidFill>
                  <a:srgbClr val="ff3300"/>
                </a:solidFill>
                <a:latin typeface="Arial"/>
              </a:rPr>
              <a:t> </a:t>
            </a: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2" name="Text Box 7"/>
          <p:cNvSpPr/>
          <p:nvPr/>
        </p:nvSpPr>
        <p:spPr>
          <a:xfrm>
            <a:off x="468360" y="3933720"/>
            <a:ext cx="8279280" cy="821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3" name="Text Box 8"/>
          <p:cNvSpPr/>
          <p:nvPr/>
        </p:nvSpPr>
        <p:spPr>
          <a:xfrm>
            <a:off x="2031840" y="4673520"/>
            <a:ext cx="183240" cy="365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4" name="Text Box 9"/>
          <p:cNvSpPr/>
          <p:nvPr/>
        </p:nvSpPr>
        <p:spPr>
          <a:xfrm>
            <a:off x="5775480" y="3160800"/>
            <a:ext cx="183240" cy="365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5" name="Text Box 10"/>
          <p:cNvSpPr/>
          <p:nvPr/>
        </p:nvSpPr>
        <p:spPr>
          <a:xfrm>
            <a:off x="1311120" y="5537160"/>
            <a:ext cx="183240" cy="365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6" name="Text Box 11"/>
          <p:cNvSpPr/>
          <p:nvPr/>
        </p:nvSpPr>
        <p:spPr>
          <a:xfrm>
            <a:off x="324000" y="1052640"/>
            <a:ext cx="8423640" cy="518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  <a:spcBef>
                <a:spcPts val="561"/>
              </a:spcBef>
            </a:pPr>
            <a:endParaRPr b="0" lang="ru-RU" sz="2800" spc="-1" strike="noStrike">
              <a:solidFill>
                <a:srgbClr val="ff0000"/>
              </a:solidFill>
              <a:latin typeface="Georgia"/>
            </a:endParaRPr>
          </a:p>
        </p:txBody>
      </p:sp>
      <p:pic>
        <p:nvPicPr>
          <p:cNvPr id="87" name="Picture 5" descr="{84719997-5BF4-46D5-9BE4-926786128919}"/>
          <p:cNvPicPr/>
          <p:nvPr/>
        </p:nvPicPr>
        <p:blipFill>
          <a:blip r:embed="rId2"/>
          <a:stretch/>
        </p:blipFill>
        <p:spPr>
          <a:xfrm>
            <a:off x="250920" y="1268280"/>
            <a:ext cx="4391640" cy="4399560"/>
          </a:xfrm>
          <a:prstGeom prst="rect">
            <a:avLst/>
          </a:prstGeom>
          <a:ln w="0">
            <a:noFill/>
          </a:ln>
        </p:spPr>
      </p:pic>
      <p:sp>
        <p:nvSpPr>
          <p:cNvPr id="88" name="Text Box 14"/>
          <p:cNvSpPr/>
          <p:nvPr/>
        </p:nvSpPr>
        <p:spPr>
          <a:xfrm>
            <a:off x="5003640" y="1052640"/>
            <a:ext cx="3789720" cy="4997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1" lang="ru-RU" sz="2000" spc="-1" strike="noStrike">
                <a:solidFill>
                  <a:srgbClr val="ffffff"/>
                </a:solidFill>
                <a:latin typeface="Arial"/>
              </a:rPr>
              <a:t>Наличие амино- </a:t>
            </a:r>
            <a:br>
              <a:rPr sz="2000"/>
            </a:br>
            <a:r>
              <a:rPr b="1" lang="ru-RU" sz="2000" spc="-1" strike="noStrike">
                <a:solidFill>
                  <a:srgbClr val="ffffff"/>
                </a:solidFill>
                <a:latin typeface="Arial"/>
              </a:rPr>
              <a:t>и карбоксильной групп определяет двойственность химических свойств аминокислот.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1" lang="ru-RU" sz="2000" spc="-1" strike="noStrike">
                <a:solidFill>
                  <a:srgbClr val="ffffff"/>
                </a:solidFill>
                <a:latin typeface="Arial"/>
              </a:rPr>
              <a:t> 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1" i="1" lang="ru-RU" sz="2000" spc="-1" strike="noStrike" u="sng">
                <a:solidFill>
                  <a:srgbClr val="ffffff"/>
                </a:solidFill>
                <a:uFillTx/>
                <a:latin typeface="Arial"/>
              </a:rPr>
              <a:t>Амфотерность</a:t>
            </a:r>
            <a:r>
              <a:rPr b="1" lang="ru-RU" sz="2000" spc="-1" strike="noStrike">
                <a:solidFill>
                  <a:srgbClr val="ffffff"/>
                </a:solidFill>
                <a:latin typeface="Arial"/>
              </a:rPr>
              <a:t> </a:t>
            </a:r>
            <a:r>
              <a:rPr b="1" lang="ru-RU" sz="1800" spc="-1" strike="noStrike">
                <a:solidFill>
                  <a:srgbClr val="ffffff"/>
                </a:solidFill>
                <a:latin typeface="Arial"/>
              </a:rPr>
              <a:t>(от греч. amphуteros – «и тот и другой») – способность некоторых веществ в зависимости от условий проявлять либо кислотные, либо основные свойства; амфотерные вещества иногда называют амфолитами. 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nodeType="clickEffect" fill="hold">
                      <p:stCondLst>
                        <p:cond delay="0"/>
                      </p:stCondLst>
                      <p:childTnLst>
                        <p:par>
                          <p:cTn id="4" nodeType="withEffect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afterEffect" fill="hold" presetClass="entr" presetID="29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wipe(right)" transition="in">
                                      <p:cBhvr additive="repl">
                                        <p:cTn id="9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Picture 2" descr=""/>
          <p:cNvPicPr/>
          <p:nvPr/>
        </p:nvPicPr>
        <p:blipFill>
          <a:blip r:embed="rId1"/>
          <a:stretch/>
        </p:blipFill>
        <p:spPr>
          <a:xfrm>
            <a:off x="309600" y="1196640"/>
            <a:ext cx="8523720" cy="5471640"/>
          </a:xfrm>
          <a:prstGeom prst="rect">
            <a:avLst/>
          </a:prstGeom>
          <a:ln w="0">
            <a:noFill/>
          </a:ln>
        </p:spPr>
      </p:pic>
      <p:sp>
        <p:nvSpPr>
          <p:cNvPr id="90" name="PlaceHolder 1"/>
          <p:cNvSpPr>
            <a:spLocks noGrp="1"/>
          </p:cNvSpPr>
          <p:nvPr>
            <p:ph type="title"/>
          </p:nvPr>
        </p:nvSpPr>
        <p:spPr>
          <a:xfrm>
            <a:off x="457200" y="332640"/>
            <a:ext cx="8376120" cy="71892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1440" rIns="91440" tIns="45720" bIns="45720" anchor="ctr">
            <a:noAutofit/>
          </a:bodyPr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3900" spc="-1" strike="noStrike">
                <a:solidFill>
                  <a:schemeClr val="dk2"/>
                </a:solidFill>
                <a:latin typeface="Arial"/>
              </a:rPr>
              <a:t>Химические свойства аминокислот</a:t>
            </a:r>
            <a:endParaRPr b="0" lang="ru-RU" sz="39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520" cy="56088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1440" rIns="91440" tIns="45720" bIns="45720" anchor="ctr">
            <a:noAutofit/>
          </a:bodyPr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4000" spc="-1" strike="noStrike">
                <a:solidFill>
                  <a:schemeClr val="dk2"/>
                </a:solidFill>
                <a:latin typeface="Arial"/>
              </a:rPr>
              <a:t>Аминокислоты</a:t>
            </a:r>
            <a:br>
              <a:rPr sz="4000"/>
            </a:br>
            <a:endParaRPr b="0" lang="ru-RU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2" name="PlaceHolder 2"/>
          <p:cNvSpPr>
            <a:spLocks noGrp="1"/>
          </p:cNvSpPr>
          <p:nvPr>
            <p:ph/>
          </p:nvPr>
        </p:nvSpPr>
        <p:spPr>
          <a:xfrm>
            <a:off x="468360" y="4508640"/>
            <a:ext cx="4037400" cy="150084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1440" rIns="91440" tIns="45720" bIns="45720" anchor="t">
            <a:noAutofit/>
          </a:bodyPr>
          <a:p>
            <a:pPr marL="343080" indent="-343080">
              <a:lnSpc>
                <a:spcPct val="80000"/>
              </a:lnSpc>
              <a:spcBef>
                <a:spcPts val="181"/>
              </a:spcBef>
              <a:buClr>
                <a:srgbClr val="009999"/>
              </a:buClr>
              <a:buFont typeface="Symbol"/>
              <a:buChar char=""/>
            </a:pPr>
            <a:r>
              <a:rPr b="1" lang="ru-RU" sz="900" spc="-1" strike="noStrike" u="sng">
                <a:solidFill>
                  <a:schemeClr val="hlink"/>
                </a:solidFill>
                <a:uFillTx/>
                <a:latin typeface="Arial"/>
              </a:rPr>
              <a:t>Природные </a:t>
            </a:r>
            <a:endParaRPr b="0" lang="ru-RU" sz="900" spc="-1" strike="noStrike">
              <a:solidFill>
                <a:srgbClr val="000000"/>
              </a:solidFill>
              <a:latin typeface="Arial"/>
            </a:endParaRPr>
          </a:p>
          <a:p>
            <a:pPr marL="343080" indent="-343080">
              <a:lnSpc>
                <a:spcPct val="80000"/>
              </a:lnSpc>
              <a:spcBef>
                <a:spcPts val="159"/>
              </a:spcBef>
              <a:buNone/>
              <a:tabLst>
                <a:tab algn="l" pos="0"/>
              </a:tabLst>
            </a:pPr>
            <a:r>
              <a:rPr b="0" lang="ru-RU" sz="800" spc="-1" strike="noStrike">
                <a:solidFill>
                  <a:schemeClr val="dk1"/>
                </a:solidFill>
                <a:latin typeface="Book Antiqua"/>
              </a:rPr>
              <a:t>Их около 150,  они были обнаружены в живых организмах, около 20 из них входят в состав белков. Половина этих аминокислот </a:t>
            </a:r>
            <a:r>
              <a:rPr b="0" lang="ru-RU" sz="800" spc="-1" strike="noStrike">
                <a:solidFill>
                  <a:schemeClr val="dk1"/>
                </a:solidFill>
                <a:latin typeface="Arial"/>
              </a:rPr>
              <a:t>–</a:t>
            </a:r>
            <a:r>
              <a:rPr b="1" i="1" lang="ru-RU" sz="800" spc="-1" strike="noStrike" u="sng">
                <a:solidFill>
                  <a:srgbClr val="ff0000"/>
                </a:solidFill>
                <a:uFillTx/>
                <a:latin typeface="Book Antiqua"/>
              </a:rPr>
              <a:t>незаменимые</a:t>
            </a:r>
            <a:r>
              <a:rPr b="0" i="1" lang="ru-RU" sz="800" spc="-1" strike="noStrike">
                <a:solidFill>
                  <a:schemeClr val="dk1"/>
                </a:solidFill>
                <a:latin typeface="Book Antiqua"/>
              </a:rPr>
              <a:t> </a:t>
            </a:r>
            <a:r>
              <a:rPr b="0" lang="ru-RU" sz="800" spc="-1" strike="noStrike">
                <a:solidFill>
                  <a:schemeClr val="dk1"/>
                </a:solidFill>
                <a:latin typeface="Book Antiqua"/>
              </a:rPr>
              <a:t>  </a:t>
            </a:r>
            <a:br>
              <a:rPr sz="800"/>
            </a:br>
            <a:r>
              <a:rPr b="0" lang="ru-RU" sz="800" spc="-1" strike="noStrike">
                <a:solidFill>
                  <a:schemeClr val="dk1"/>
                </a:solidFill>
                <a:latin typeface="Book Antiqua"/>
              </a:rPr>
              <a:t>(не синтезируются </a:t>
            </a:r>
            <a:br>
              <a:rPr sz="800"/>
            </a:br>
            <a:r>
              <a:rPr b="0" lang="ru-RU" sz="800" spc="-1" strike="noStrike">
                <a:solidFill>
                  <a:schemeClr val="dk1"/>
                </a:solidFill>
                <a:latin typeface="Book Antiqua"/>
              </a:rPr>
              <a:t>в организме человека), они поступают с пищей.</a:t>
            </a:r>
            <a:endParaRPr b="0" lang="ru-RU" sz="800" spc="-1" strike="noStrike">
              <a:solidFill>
                <a:srgbClr val="000000"/>
              </a:solidFill>
              <a:latin typeface="Arial"/>
            </a:endParaRPr>
          </a:p>
          <a:p>
            <a:pPr marL="343080" indent="-343080">
              <a:lnSpc>
                <a:spcPct val="80000"/>
              </a:lnSpc>
              <a:spcBef>
                <a:spcPts val="159"/>
              </a:spcBef>
              <a:buNone/>
              <a:tabLst>
                <a:tab algn="l" pos="0"/>
              </a:tabLst>
            </a:pPr>
            <a:endParaRPr b="0" lang="ru-RU" sz="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3" name="PlaceHolder 3"/>
          <p:cNvSpPr>
            <a:spLocks noGrp="1"/>
          </p:cNvSpPr>
          <p:nvPr>
            <p:ph/>
          </p:nvPr>
        </p:nvSpPr>
        <p:spPr>
          <a:xfrm>
            <a:off x="4648320" y="5661000"/>
            <a:ext cx="4037400" cy="46404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1440" rIns="91440" tIns="45720" bIns="45720" anchor="t">
            <a:noAutofit/>
          </a:bodyPr>
          <a:p>
            <a:pPr marL="343080" indent="-343080">
              <a:lnSpc>
                <a:spcPct val="80000"/>
              </a:lnSpc>
              <a:spcBef>
                <a:spcPts val="181"/>
              </a:spcBef>
              <a:buClr>
                <a:srgbClr val="009999"/>
              </a:buClr>
              <a:buFont typeface="Symbol"/>
              <a:buChar char=""/>
            </a:pPr>
            <a:r>
              <a:rPr b="1" lang="ru-RU" sz="900" spc="-1" strike="noStrike" u="sng">
                <a:solidFill>
                  <a:schemeClr val="hlink"/>
                </a:solidFill>
                <a:uFillTx/>
                <a:latin typeface="Arial"/>
              </a:rPr>
              <a:t>Синтетические </a:t>
            </a:r>
            <a:endParaRPr b="0" lang="ru-RU" sz="900" spc="-1" strike="noStrike">
              <a:solidFill>
                <a:srgbClr val="000000"/>
              </a:solidFill>
              <a:latin typeface="Arial"/>
            </a:endParaRPr>
          </a:p>
          <a:p>
            <a:pPr marL="343080" indent="-343080">
              <a:lnSpc>
                <a:spcPct val="80000"/>
              </a:lnSpc>
              <a:spcBef>
                <a:spcPts val="181"/>
              </a:spcBef>
              <a:buNone/>
              <a:tabLst>
                <a:tab algn="l" pos="0"/>
              </a:tabLst>
            </a:pPr>
            <a:r>
              <a:rPr b="0" lang="ru-RU" sz="900" spc="-1" strike="noStrike">
                <a:solidFill>
                  <a:schemeClr val="dk1"/>
                </a:solidFill>
                <a:latin typeface="Arial"/>
              </a:rPr>
              <a:t>   </a:t>
            </a:r>
            <a:r>
              <a:rPr b="0" lang="ru-RU" sz="800" spc="-1" strike="noStrike">
                <a:solidFill>
                  <a:schemeClr val="dk1"/>
                </a:solidFill>
                <a:latin typeface="Book Antiqua"/>
              </a:rPr>
              <a:t>Получают кислотным гидролизом белков либо из карбоновых кислот, воздействуя на них галогеном </a:t>
            </a:r>
            <a:br>
              <a:rPr sz="800"/>
            </a:br>
            <a:r>
              <a:rPr b="0" lang="ru-RU" sz="800" spc="-1" strike="noStrike">
                <a:solidFill>
                  <a:schemeClr val="dk1"/>
                </a:solidFill>
                <a:latin typeface="Book Antiqua"/>
              </a:rPr>
              <a:t>и</a:t>
            </a:r>
            <a:r>
              <a:rPr b="0" lang="ru-RU" sz="800" spc="-1" strike="noStrike">
                <a:solidFill>
                  <a:schemeClr val="dk1"/>
                </a:solidFill>
                <a:latin typeface="Arial"/>
              </a:rPr>
              <a:t>,</a:t>
            </a:r>
            <a:r>
              <a:rPr b="0" lang="ru-RU" sz="800" spc="-1" strike="noStrike">
                <a:solidFill>
                  <a:schemeClr val="dk1"/>
                </a:solidFill>
                <a:latin typeface="Book Antiqua"/>
              </a:rPr>
              <a:t> далее</a:t>
            </a:r>
            <a:r>
              <a:rPr b="0" lang="ru-RU" sz="800" spc="-1" strike="noStrike">
                <a:solidFill>
                  <a:schemeClr val="dk1"/>
                </a:solidFill>
                <a:latin typeface="Arial"/>
              </a:rPr>
              <a:t>,</a:t>
            </a:r>
            <a:r>
              <a:rPr b="0" lang="ru-RU" sz="800" spc="-1" strike="noStrike">
                <a:solidFill>
                  <a:schemeClr val="dk1"/>
                </a:solidFill>
                <a:latin typeface="Book Antiqua"/>
              </a:rPr>
              <a:t> аммиаком.</a:t>
            </a:r>
            <a:endParaRPr b="0" lang="ru-RU" sz="800" spc="-1" strike="noStrike">
              <a:solidFill>
                <a:srgbClr val="000000"/>
              </a:solidFill>
              <a:latin typeface="Arial"/>
            </a:endParaRPr>
          </a:p>
          <a:p>
            <a:pPr marL="343080" indent="0">
              <a:lnSpc>
                <a:spcPct val="80000"/>
              </a:lnSpc>
              <a:spcBef>
                <a:spcPts val="159"/>
              </a:spcBef>
              <a:buNone/>
              <a:tabLst>
                <a:tab algn="l" pos="0"/>
              </a:tabLst>
            </a:pPr>
            <a:endParaRPr b="0" lang="ru-RU" sz="800" spc="-1" strike="noStrike">
              <a:solidFill>
                <a:srgbClr val="000000"/>
              </a:solidFill>
              <a:latin typeface="Arial"/>
            </a:endParaRPr>
          </a:p>
          <a:p>
            <a:pPr marL="343080" indent="0">
              <a:lnSpc>
                <a:spcPct val="80000"/>
              </a:lnSpc>
              <a:spcBef>
                <a:spcPts val="159"/>
              </a:spcBef>
              <a:buNone/>
              <a:tabLst>
                <a:tab algn="l" pos="0"/>
              </a:tabLst>
            </a:pPr>
            <a:endParaRPr b="0" lang="ru-RU" sz="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94" name="Picture 5" descr="LMODEFOND"/>
          <p:cNvPicPr/>
          <p:nvPr/>
        </p:nvPicPr>
        <p:blipFill>
          <a:blip r:embed="rId1"/>
          <a:stretch/>
        </p:blipFill>
        <p:spPr>
          <a:xfrm>
            <a:off x="0" y="0"/>
            <a:ext cx="9142920" cy="6856920"/>
          </a:xfrm>
          <a:prstGeom prst="rect">
            <a:avLst/>
          </a:prstGeom>
          <a:ln w="0">
            <a:noFill/>
          </a:ln>
        </p:spPr>
      </p:pic>
      <p:sp>
        <p:nvSpPr>
          <p:cNvPr id="95" name="Text Box 7"/>
          <p:cNvSpPr/>
          <p:nvPr/>
        </p:nvSpPr>
        <p:spPr>
          <a:xfrm>
            <a:off x="468360" y="3933720"/>
            <a:ext cx="8279280" cy="821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6" name="Text Box 8"/>
          <p:cNvSpPr/>
          <p:nvPr/>
        </p:nvSpPr>
        <p:spPr>
          <a:xfrm>
            <a:off x="2031840" y="4673520"/>
            <a:ext cx="183240" cy="365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7" name="Text Box 9"/>
          <p:cNvSpPr/>
          <p:nvPr/>
        </p:nvSpPr>
        <p:spPr>
          <a:xfrm>
            <a:off x="5775480" y="3160800"/>
            <a:ext cx="183240" cy="365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8" name="Text Box 10"/>
          <p:cNvSpPr/>
          <p:nvPr/>
        </p:nvSpPr>
        <p:spPr>
          <a:xfrm>
            <a:off x="1311120" y="5537160"/>
            <a:ext cx="183240" cy="365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9" name="Text Box 11"/>
          <p:cNvSpPr/>
          <p:nvPr/>
        </p:nvSpPr>
        <p:spPr>
          <a:xfrm>
            <a:off x="324000" y="1052640"/>
            <a:ext cx="8423640" cy="518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  <a:spcBef>
                <a:spcPts val="561"/>
              </a:spcBef>
            </a:pPr>
            <a:endParaRPr b="0" lang="ru-RU" sz="2800" spc="-1" strike="noStrike">
              <a:solidFill>
                <a:srgbClr val="ff0000"/>
              </a:solidFill>
              <a:latin typeface="Georgia"/>
            </a:endParaRPr>
          </a:p>
        </p:txBody>
      </p:sp>
      <p:sp>
        <p:nvSpPr>
          <p:cNvPr id="100" name="Text Box 14"/>
          <p:cNvSpPr/>
          <p:nvPr/>
        </p:nvSpPr>
        <p:spPr>
          <a:xfrm>
            <a:off x="1743120" y="5105520"/>
            <a:ext cx="183240" cy="365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1" name="Rectangle 16"/>
          <p:cNvSpPr/>
          <p:nvPr/>
        </p:nvSpPr>
        <p:spPr>
          <a:xfrm>
            <a:off x="250920" y="333360"/>
            <a:ext cx="8892000" cy="577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 defTabSz="914400">
              <a:lnSpc>
                <a:spcPct val="100000"/>
              </a:lnSpc>
            </a:pPr>
            <a:r>
              <a:rPr b="1" lang="ru-RU" sz="3200" spc="-1" strike="noStrike">
                <a:solidFill>
                  <a:srgbClr val="ff3300"/>
                </a:solidFill>
                <a:latin typeface="Arial"/>
              </a:rPr>
              <a:t>2. Образование биполярного иона</a:t>
            </a: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2" name="Rectangle 17"/>
          <p:cNvSpPr/>
          <p:nvPr/>
        </p:nvSpPr>
        <p:spPr>
          <a:xfrm>
            <a:off x="250920" y="1052640"/>
            <a:ext cx="8892000" cy="1370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ru-RU" sz="2800" spc="-1" strike="noStrike">
                <a:solidFill>
                  <a:srgbClr val="ffffff"/>
                </a:solidFill>
                <a:latin typeface="Arial"/>
              </a:rPr>
              <a:t>Молекулы  аминокислот существуют в виде внутренних солей, которые образуются за счет переноса протона от карбоксила к аминогруппе.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3" name="Text Box 18"/>
          <p:cNvSpPr/>
          <p:nvPr/>
        </p:nvSpPr>
        <p:spPr>
          <a:xfrm>
            <a:off x="1455840" y="2728800"/>
            <a:ext cx="183240" cy="365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04" name="Picture 7" descr="{420D2A27-DEB2-49EA-B639-AF29AA505639}"/>
          <p:cNvPicPr/>
          <p:nvPr/>
        </p:nvPicPr>
        <p:blipFill>
          <a:blip r:embed="rId2">
            <a:lum bright="-12000"/>
          </a:blip>
          <a:srcRect l="0" t="5401" r="0" b="53186"/>
          <a:stretch/>
        </p:blipFill>
        <p:spPr>
          <a:xfrm>
            <a:off x="826920" y="2492280"/>
            <a:ext cx="6623640" cy="1656360"/>
          </a:xfrm>
          <a:prstGeom prst="rect">
            <a:avLst/>
          </a:prstGeom>
          <a:ln w="0">
            <a:noFill/>
          </a:ln>
        </p:spPr>
      </p:pic>
      <p:pic>
        <p:nvPicPr>
          <p:cNvPr id="105" name="Picture 8" descr="{420D2A27-DEB2-49EA-B639-AF29AA505639}"/>
          <p:cNvPicPr/>
          <p:nvPr/>
        </p:nvPicPr>
        <p:blipFill>
          <a:blip r:embed="rId3">
            <a:lum bright="-12000"/>
          </a:blip>
          <a:srcRect l="0" t="53118" r="0" b="5503"/>
          <a:stretch/>
        </p:blipFill>
        <p:spPr>
          <a:xfrm>
            <a:off x="755640" y="4508640"/>
            <a:ext cx="6623640" cy="19134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0" dur="indefinite" restart="never" nodeType="tmRoot">
          <p:childTnLst>
            <p:seq>
              <p:cTn id="11" dur="indefinite" nodeType="mainSeq">
                <p:childTnLst>
                  <p:par>
                    <p:cTn id="12" nodeType="clickEffect" fill="hold">
                      <p:stCondLst>
                        <p:cond delay="0"/>
                      </p:stCondLst>
                      <p:childTnLst>
                        <p:par>
                          <p:cTn id="13" nodeType="withEffect" fill="hold">
                            <p:stCondLst>
                              <p:cond delay="0"/>
                            </p:stCondLst>
                            <p:childTnLst>
                              <p:par>
                                <p:cTn id="14" nodeType="afterEffect" fill="hold" presetClass="entr" presetID="29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6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7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wipe(right)" transition="in">
                                      <p:cBhvr additive="repl">
                                        <p:cTn id="18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nodeType="afterEffect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nodeType="afterEffect" fill="hold" presetClass="entr" presetID="29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2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3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wipe(right)" transition="in">
                                      <p:cBhvr additive="repl">
                                        <p:cTn id="24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520" cy="56088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1440" rIns="91440" tIns="45720" bIns="45720" anchor="ctr">
            <a:noAutofit/>
          </a:bodyPr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4000" spc="-1" strike="noStrike">
                <a:solidFill>
                  <a:schemeClr val="dk2"/>
                </a:solidFill>
                <a:latin typeface="Arial"/>
              </a:rPr>
              <a:t>Аминокислоты</a:t>
            </a:r>
            <a:br>
              <a:rPr sz="4000"/>
            </a:br>
            <a:endParaRPr b="0" lang="ru-RU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7" name="PlaceHolder 2"/>
          <p:cNvSpPr>
            <a:spLocks noGrp="1"/>
          </p:cNvSpPr>
          <p:nvPr>
            <p:ph/>
          </p:nvPr>
        </p:nvSpPr>
        <p:spPr>
          <a:xfrm>
            <a:off x="468360" y="4508640"/>
            <a:ext cx="4037400" cy="150084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1440" rIns="91440" tIns="45720" bIns="45720" anchor="t">
            <a:noAutofit/>
          </a:bodyPr>
          <a:p>
            <a:pPr marL="343080" indent="-343080">
              <a:lnSpc>
                <a:spcPct val="80000"/>
              </a:lnSpc>
              <a:spcBef>
                <a:spcPts val="181"/>
              </a:spcBef>
              <a:buClr>
                <a:srgbClr val="009999"/>
              </a:buClr>
              <a:buFont typeface="Symbol"/>
              <a:buChar char=""/>
            </a:pPr>
            <a:r>
              <a:rPr b="1" lang="ru-RU" sz="900" spc="-1" strike="noStrike" u="sng">
                <a:solidFill>
                  <a:schemeClr val="hlink"/>
                </a:solidFill>
                <a:uFillTx/>
                <a:latin typeface="Arial"/>
              </a:rPr>
              <a:t>Природные </a:t>
            </a:r>
            <a:endParaRPr b="0" lang="ru-RU" sz="900" spc="-1" strike="noStrike">
              <a:solidFill>
                <a:srgbClr val="000000"/>
              </a:solidFill>
              <a:latin typeface="Arial"/>
            </a:endParaRPr>
          </a:p>
          <a:p>
            <a:pPr marL="343080" indent="-343080">
              <a:lnSpc>
                <a:spcPct val="80000"/>
              </a:lnSpc>
              <a:spcBef>
                <a:spcPts val="159"/>
              </a:spcBef>
              <a:buNone/>
              <a:tabLst>
                <a:tab algn="l" pos="0"/>
              </a:tabLst>
            </a:pPr>
            <a:r>
              <a:rPr b="0" lang="ru-RU" sz="800" spc="-1" strike="noStrike">
                <a:solidFill>
                  <a:schemeClr val="dk1"/>
                </a:solidFill>
                <a:latin typeface="Book Antiqua"/>
              </a:rPr>
              <a:t>Их около 150,  они были обнаружены в живых организмах, около 20 из них входят в состав белков. Половина этих аминокислот </a:t>
            </a:r>
            <a:r>
              <a:rPr b="0" lang="ru-RU" sz="800" spc="-1" strike="noStrike">
                <a:solidFill>
                  <a:schemeClr val="dk1"/>
                </a:solidFill>
                <a:latin typeface="Arial"/>
              </a:rPr>
              <a:t>–</a:t>
            </a:r>
            <a:r>
              <a:rPr b="1" i="1" lang="ru-RU" sz="800" spc="-1" strike="noStrike" u="sng">
                <a:solidFill>
                  <a:srgbClr val="ff0000"/>
                </a:solidFill>
                <a:uFillTx/>
                <a:latin typeface="Book Antiqua"/>
              </a:rPr>
              <a:t>незаменимые</a:t>
            </a:r>
            <a:r>
              <a:rPr b="0" i="1" lang="ru-RU" sz="800" spc="-1" strike="noStrike">
                <a:solidFill>
                  <a:schemeClr val="dk1"/>
                </a:solidFill>
                <a:latin typeface="Book Antiqua"/>
              </a:rPr>
              <a:t> </a:t>
            </a:r>
            <a:r>
              <a:rPr b="0" lang="ru-RU" sz="800" spc="-1" strike="noStrike">
                <a:solidFill>
                  <a:schemeClr val="dk1"/>
                </a:solidFill>
                <a:latin typeface="Book Antiqua"/>
              </a:rPr>
              <a:t>  </a:t>
            </a:r>
            <a:br>
              <a:rPr sz="800"/>
            </a:br>
            <a:r>
              <a:rPr b="0" lang="ru-RU" sz="800" spc="-1" strike="noStrike">
                <a:solidFill>
                  <a:schemeClr val="dk1"/>
                </a:solidFill>
                <a:latin typeface="Book Antiqua"/>
              </a:rPr>
              <a:t>(не синтезируются </a:t>
            </a:r>
            <a:br>
              <a:rPr sz="800"/>
            </a:br>
            <a:r>
              <a:rPr b="0" lang="ru-RU" sz="800" spc="-1" strike="noStrike">
                <a:solidFill>
                  <a:schemeClr val="dk1"/>
                </a:solidFill>
                <a:latin typeface="Book Antiqua"/>
              </a:rPr>
              <a:t>в организме человека), они поступают с пищей.</a:t>
            </a:r>
            <a:endParaRPr b="0" lang="ru-RU" sz="800" spc="-1" strike="noStrike">
              <a:solidFill>
                <a:srgbClr val="000000"/>
              </a:solidFill>
              <a:latin typeface="Arial"/>
            </a:endParaRPr>
          </a:p>
          <a:p>
            <a:pPr marL="343080" indent="-343080">
              <a:lnSpc>
                <a:spcPct val="80000"/>
              </a:lnSpc>
              <a:spcBef>
                <a:spcPts val="159"/>
              </a:spcBef>
              <a:buNone/>
              <a:tabLst>
                <a:tab algn="l" pos="0"/>
              </a:tabLst>
            </a:pPr>
            <a:endParaRPr b="0" lang="ru-RU" sz="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8" name="PlaceHolder 3"/>
          <p:cNvSpPr>
            <a:spLocks noGrp="1"/>
          </p:cNvSpPr>
          <p:nvPr>
            <p:ph/>
          </p:nvPr>
        </p:nvSpPr>
        <p:spPr>
          <a:xfrm>
            <a:off x="4648320" y="5661000"/>
            <a:ext cx="4037400" cy="46404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1440" rIns="91440" tIns="45720" bIns="45720" anchor="t">
            <a:noAutofit/>
          </a:bodyPr>
          <a:p>
            <a:pPr marL="343080" indent="-343080">
              <a:lnSpc>
                <a:spcPct val="80000"/>
              </a:lnSpc>
              <a:spcBef>
                <a:spcPts val="181"/>
              </a:spcBef>
              <a:buClr>
                <a:srgbClr val="009999"/>
              </a:buClr>
              <a:buFont typeface="Symbol"/>
              <a:buChar char=""/>
            </a:pPr>
            <a:r>
              <a:rPr b="1" lang="ru-RU" sz="900" spc="-1" strike="noStrike" u="sng">
                <a:solidFill>
                  <a:schemeClr val="hlink"/>
                </a:solidFill>
                <a:uFillTx/>
                <a:latin typeface="Arial"/>
              </a:rPr>
              <a:t>Синтетические </a:t>
            </a:r>
            <a:endParaRPr b="0" lang="ru-RU" sz="900" spc="-1" strike="noStrike">
              <a:solidFill>
                <a:srgbClr val="000000"/>
              </a:solidFill>
              <a:latin typeface="Arial"/>
            </a:endParaRPr>
          </a:p>
          <a:p>
            <a:pPr marL="343080" indent="-343080">
              <a:lnSpc>
                <a:spcPct val="80000"/>
              </a:lnSpc>
              <a:spcBef>
                <a:spcPts val="181"/>
              </a:spcBef>
              <a:buNone/>
              <a:tabLst>
                <a:tab algn="l" pos="0"/>
              </a:tabLst>
            </a:pPr>
            <a:r>
              <a:rPr b="0" lang="ru-RU" sz="900" spc="-1" strike="noStrike">
                <a:solidFill>
                  <a:schemeClr val="dk1"/>
                </a:solidFill>
                <a:latin typeface="Arial"/>
              </a:rPr>
              <a:t>   </a:t>
            </a:r>
            <a:r>
              <a:rPr b="0" lang="ru-RU" sz="800" spc="-1" strike="noStrike">
                <a:solidFill>
                  <a:schemeClr val="dk1"/>
                </a:solidFill>
                <a:latin typeface="Book Antiqua"/>
              </a:rPr>
              <a:t>Получают кислотным гидролизом белков либо из карбоновых кислот, воздействуя на них галогеном </a:t>
            </a:r>
            <a:br>
              <a:rPr sz="800"/>
            </a:br>
            <a:r>
              <a:rPr b="0" lang="ru-RU" sz="800" spc="-1" strike="noStrike">
                <a:solidFill>
                  <a:schemeClr val="dk1"/>
                </a:solidFill>
                <a:latin typeface="Book Antiqua"/>
              </a:rPr>
              <a:t>и</a:t>
            </a:r>
            <a:r>
              <a:rPr b="0" lang="ru-RU" sz="800" spc="-1" strike="noStrike">
                <a:solidFill>
                  <a:schemeClr val="dk1"/>
                </a:solidFill>
                <a:latin typeface="Arial"/>
              </a:rPr>
              <a:t>,</a:t>
            </a:r>
            <a:r>
              <a:rPr b="0" lang="ru-RU" sz="800" spc="-1" strike="noStrike">
                <a:solidFill>
                  <a:schemeClr val="dk1"/>
                </a:solidFill>
                <a:latin typeface="Book Antiqua"/>
              </a:rPr>
              <a:t> далее</a:t>
            </a:r>
            <a:r>
              <a:rPr b="0" lang="ru-RU" sz="800" spc="-1" strike="noStrike">
                <a:solidFill>
                  <a:schemeClr val="dk1"/>
                </a:solidFill>
                <a:latin typeface="Arial"/>
              </a:rPr>
              <a:t>,</a:t>
            </a:r>
            <a:r>
              <a:rPr b="0" lang="ru-RU" sz="800" spc="-1" strike="noStrike">
                <a:solidFill>
                  <a:schemeClr val="dk1"/>
                </a:solidFill>
                <a:latin typeface="Book Antiqua"/>
              </a:rPr>
              <a:t> аммиаком.</a:t>
            </a:r>
            <a:endParaRPr b="0" lang="ru-RU" sz="800" spc="-1" strike="noStrike">
              <a:solidFill>
                <a:srgbClr val="000000"/>
              </a:solidFill>
              <a:latin typeface="Arial"/>
            </a:endParaRPr>
          </a:p>
          <a:p>
            <a:pPr marL="343080" indent="0">
              <a:lnSpc>
                <a:spcPct val="80000"/>
              </a:lnSpc>
              <a:spcBef>
                <a:spcPts val="159"/>
              </a:spcBef>
              <a:buNone/>
              <a:tabLst>
                <a:tab algn="l" pos="0"/>
              </a:tabLst>
            </a:pPr>
            <a:endParaRPr b="0" lang="ru-RU" sz="800" spc="-1" strike="noStrike">
              <a:solidFill>
                <a:srgbClr val="000000"/>
              </a:solidFill>
              <a:latin typeface="Arial"/>
            </a:endParaRPr>
          </a:p>
          <a:p>
            <a:pPr marL="343080" indent="0">
              <a:lnSpc>
                <a:spcPct val="80000"/>
              </a:lnSpc>
              <a:spcBef>
                <a:spcPts val="159"/>
              </a:spcBef>
              <a:buNone/>
              <a:tabLst>
                <a:tab algn="l" pos="0"/>
              </a:tabLst>
            </a:pPr>
            <a:endParaRPr b="0" lang="ru-RU" sz="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09" name="Picture 5" descr="LMODEFOND"/>
          <p:cNvPicPr/>
          <p:nvPr/>
        </p:nvPicPr>
        <p:blipFill>
          <a:blip r:embed="rId1"/>
          <a:stretch/>
        </p:blipFill>
        <p:spPr>
          <a:xfrm>
            <a:off x="-39240" y="-323640"/>
            <a:ext cx="9142920" cy="7063920"/>
          </a:xfrm>
          <a:prstGeom prst="rect">
            <a:avLst/>
          </a:prstGeom>
          <a:ln w="0">
            <a:noFill/>
          </a:ln>
        </p:spPr>
      </p:pic>
      <p:sp>
        <p:nvSpPr>
          <p:cNvPr id="110" name="Text Box 6"/>
          <p:cNvSpPr/>
          <p:nvPr/>
        </p:nvSpPr>
        <p:spPr>
          <a:xfrm>
            <a:off x="250920" y="260280"/>
            <a:ext cx="8712720" cy="1308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 defTabSz="914400">
              <a:lnSpc>
                <a:spcPct val="100000"/>
              </a:lnSpc>
            </a:pPr>
            <a:r>
              <a:rPr b="1" lang="ru-RU" sz="4000" spc="-1" strike="noStrike">
                <a:solidFill>
                  <a:srgbClr val="ff3300"/>
                </a:solidFill>
                <a:latin typeface="Arial"/>
              </a:rPr>
              <a:t>3. Реагируют с металлами до водорода.</a:t>
            </a:r>
            <a:endParaRPr b="0" lang="ru-RU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1" name="Text Box 7"/>
          <p:cNvSpPr/>
          <p:nvPr/>
        </p:nvSpPr>
        <p:spPr>
          <a:xfrm>
            <a:off x="468360" y="3933720"/>
            <a:ext cx="8279280" cy="821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2" name="Text Box 8"/>
          <p:cNvSpPr/>
          <p:nvPr/>
        </p:nvSpPr>
        <p:spPr>
          <a:xfrm>
            <a:off x="2031840" y="4673520"/>
            <a:ext cx="183240" cy="365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3" name="Text Box 9"/>
          <p:cNvSpPr/>
          <p:nvPr/>
        </p:nvSpPr>
        <p:spPr>
          <a:xfrm>
            <a:off x="5775480" y="3160800"/>
            <a:ext cx="183240" cy="365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4" name="Text Box 10"/>
          <p:cNvSpPr/>
          <p:nvPr/>
        </p:nvSpPr>
        <p:spPr>
          <a:xfrm>
            <a:off x="1311120" y="5537160"/>
            <a:ext cx="183240" cy="365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5" name="Text Box 11"/>
          <p:cNvSpPr/>
          <p:nvPr/>
        </p:nvSpPr>
        <p:spPr>
          <a:xfrm>
            <a:off x="324000" y="1052640"/>
            <a:ext cx="8423640" cy="518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  <a:spcBef>
                <a:spcPts val="561"/>
              </a:spcBef>
            </a:pPr>
            <a:endParaRPr b="0" lang="ru-RU" sz="2800" spc="-1" strike="noStrike">
              <a:solidFill>
                <a:srgbClr val="ff0000"/>
              </a:solidFill>
              <a:latin typeface="Georgia"/>
            </a:endParaRPr>
          </a:p>
        </p:txBody>
      </p:sp>
      <p:sp>
        <p:nvSpPr>
          <p:cNvPr id="116" name="Text Box 26"/>
          <p:cNvSpPr/>
          <p:nvPr/>
        </p:nvSpPr>
        <p:spPr>
          <a:xfrm>
            <a:off x="0" y="1700280"/>
            <a:ext cx="9142920" cy="516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1" lang="en-US" sz="2800" spc="-1" strike="noStrike">
                <a:solidFill>
                  <a:srgbClr val="ffffff"/>
                </a:solidFill>
                <a:latin typeface="Arial"/>
              </a:rPr>
              <a:t>                        </a:t>
            </a:r>
            <a:r>
              <a:rPr b="1" lang="ru-RU" sz="2800" spc="-1" strike="noStrike">
                <a:solidFill>
                  <a:srgbClr val="ffffff"/>
                </a:solidFill>
                <a:latin typeface="Arial"/>
              </a:rPr>
              <a:t>     </a:t>
            </a:r>
            <a:r>
              <a:rPr b="1" lang="en-US" sz="2800" spc="-1" strike="noStrike">
                <a:solidFill>
                  <a:srgbClr val="ffffff"/>
                </a:solidFill>
                <a:latin typeface="Arial"/>
              </a:rPr>
              <a:t>                                              </a:t>
            </a:r>
            <a:r>
              <a:rPr b="1" lang="ru-RU" sz="2800" spc="-1" strike="noStrike">
                <a:solidFill>
                  <a:srgbClr val="ffffff"/>
                </a:solidFill>
                <a:latin typeface="Arial"/>
              </a:rPr>
              <a:t>     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7" name="Line 34"/>
          <p:cNvSpPr/>
          <p:nvPr/>
        </p:nvSpPr>
        <p:spPr>
          <a:xfrm>
            <a:off x="8099640" y="2733840"/>
            <a:ext cx="91440" cy="178920"/>
          </a:xfrm>
          <a:prstGeom prst="line">
            <a:avLst/>
          </a:prstGeom>
          <a:ln w="9525">
            <a:solidFill>
              <a:srgbClr val="ffffff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8" name="Line 36"/>
          <p:cNvSpPr/>
          <p:nvPr/>
        </p:nvSpPr>
        <p:spPr>
          <a:xfrm flipH="1">
            <a:off x="7956720" y="1944360"/>
            <a:ext cx="71640" cy="71640"/>
          </a:xfrm>
          <a:prstGeom prst="line">
            <a:avLst/>
          </a:prstGeom>
          <a:ln w="9525">
            <a:solidFill>
              <a:srgbClr val="ffffff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26640" bIns="26640" anchor="t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19" name="Picture 2" descr="D:\Анимации\12172153[1].gif"/>
          <p:cNvPicPr/>
          <p:nvPr/>
        </p:nvPicPr>
        <p:blipFill>
          <a:blip r:embed="rId2"/>
          <a:stretch/>
        </p:blipFill>
        <p:spPr>
          <a:xfrm>
            <a:off x="3780000" y="4005000"/>
            <a:ext cx="1510920" cy="1547280"/>
          </a:xfrm>
          <a:prstGeom prst="rect">
            <a:avLst/>
          </a:prstGeom>
          <a:ln w="0">
            <a:noFill/>
          </a:ln>
        </p:spPr>
      </p:pic>
      <p:sp>
        <p:nvSpPr>
          <p:cNvPr id="120" name="Text Box 26"/>
          <p:cNvSpPr/>
          <p:nvPr/>
        </p:nvSpPr>
        <p:spPr>
          <a:xfrm>
            <a:off x="-35640" y="1754640"/>
            <a:ext cx="9142920" cy="516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1" lang="en-US" sz="2800" spc="-1" strike="noStrike">
                <a:solidFill>
                  <a:srgbClr val="ffffff"/>
                </a:solidFill>
                <a:latin typeface="Arial"/>
              </a:rPr>
              <a:t>                        </a:t>
            </a:r>
            <a:r>
              <a:rPr b="1" lang="ru-RU" sz="2800" spc="-1" strike="noStrike">
                <a:solidFill>
                  <a:srgbClr val="ffffff"/>
                </a:solidFill>
                <a:latin typeface="Arial"/>
              </a:rPr>
              <a:t>     </a:t>
            </a:r>
            <a:r>
              <a:rPr b="1" lang="en-US" sz="2800" spc="-1" strike="noStrike">
                <a:solidFill>
                  <a:srgbClr val="ffffff"/>
                </a:solidFill>
                <a:latin typeface="Arial"/>
              </a:rPr>
              <a:t>                                              </a:t>
            </a:r>
            <a:r>
              <a:rPr b="1" lang="ru-RU" sz="2800" spc="-1" strike="noStrike">
                <a:solidFill>
                  <a:srgbClr val="ffffff"/>
                </a:solidFill>
                <a:latin typeface="Arial"/>
              </a:rPr>
              <a:t>     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1" name="Прямоугольник 1"/>
          <p:cNvSpPr/>
          <p:nvPr/>
        </p:nvSpPr>
        <p:spPr>
          <a:xfrm>
            <a:off x="-39240" y="2421000"/>
            <a:ext cx="9182160" cy="609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ru-RU" sz="3000" spc="-1" strike="noStrike">
                <a:solidFill>
                  <a:schemeClr val="accent3"/>
                </a:solidFill>
                <a:latin typeface="Arial"/>
              </a:rPr>
              <a:t>2</a:t>
            </a:r>
            <a:r>
              <a:rPr b="0" lang="en-US" sz="3000" spc="-1" strike="noStrike">
                <a:solidFill>
                  <a:schemeClr val="accent3"/>
                </a:solidFill>
                <a:latin typeface="Arial"/>
              </a:rPr>
              <a:t>NH</a:t>
            </a:r>
            <a:r>
              <a:rPr b="0" lang="en-US" sz="3000" spc="-1" strike="noStrike" baseline="-25000">
                <a:solidFill>
                  <a:schemeClr val="accent3"/>
                </a:solidFill>
                <a:latin typeface="Arial"/>
              </a:rPr>
              <a:t>2</a:t>
            </a:r>
            <a:r>
              <a:rPr b="0" lang="en-US" sz="3000" spc="-1" strike="noStrike">
                <a:solidFill>
                  <a:schemeClr val="accent3"/>
                </a:solidFill>
                <a:latin typeface="Arial"/>
              </a:rPr>
              <a:t>-CH</a:t>
            </a:r>
            <a:r>
              <a:rPr b="0" lang="en-US" sz="3000" spc="-1" strike="noStrike" baseline="-25000">
                <a:solidFill>
                  <a:schemeClr val="accent3"/>
                </a:solidFill>
                <a:latin typeface="Arial"/>
              </a:rPr>
              <a:t>2</a:t>
            </a:r>
            <a:r>
              <a:rPr b="0" lang="en-US" sz="3000" spc="-1" strike="noStrike">
                <a:solidFill>
                  <a:schemeClr val="accent3"/>
                </a:solidFill>
                <a:latin typeface="Arial"/>
              </a:rPr>
              <a:t>-COO</a:t>
            </a:r>
            <a:r>
              <a:rPr b="1" lang="en-US" sz="3000" spc="-1" strike="noStrike">
                <a:solidFill>
                  <a:schemeClr val="accent3"/>
                </a:solidFill>
                <a:latin typeface="Arial"/>
              </a:rPr>
              <a:t>H</a:t>
            </a:r>
            <a:r>
              <a:rPr b="0" lang="en-US" sz="3000" spc="-1" strike="noStrike">
                <a:solidFill>
                  <a:schemeClr val="accent3"/>
                </a:solidFill>
                <a:latin typeface="Arial"/>
              </a:rPr>
              <a:t> + </a:t>
            </a:r>
            <a:r>
              <a:rPr b="0" lang="ru-RU" sz="3000" spc="-1" strike="noStrike">
                <a:solidFill>
                  <a:schemeClr val="accent3"/>
                </a:solidFill>
                <a:latin typeface="Arial"/>
              </a:rPr>
              <a:t>2</a:t>
            </a:r>
            <a:r>
              <a:rPr b="0" lang="en-US" sz="3000" spc="-1" strike="noStrike">
                <a:solidFill>
                  <a:schemeClr val="accent3"/>
                </a:solidFill>
                <a:latin typeface="Arial"/>
              </a:rPr>
              <a:t>Na → </a:t>
            </a:r>
            <a:r>
              <a:rPr b="0" lang="ru-RU" sz="3000" spc="-1" strike="noStrike">
                <a:solidFill>
                  <a:schemeClr val="accent3"/>
                </a:solidFill>
                <a:latin typeface="Arial"/>
              </a:rPr>
              <a:t>2</a:t>
            </a:r>
            <a:r>
              <a:rPr b="1" lang="en-US" sz="3000" spc="-1" strike="noStrike">
                <a:solidFill>
                  <a:schemeClr val="accent3"/>
                </a:solidFill>
                <a:latin typeface="Arial"/>
              </a:rPr>
              <a:t>NH</a:t>
            </a:r>
            <a:r>
              <a:rPr b="1" lang="en-US" sz="3000" spc="-1" strike="noStrike" baseline="-25000">
                <a:solidFill>
                  <a:schemeClr val="accent3"/>
                </a:solidFill>
                <a:latin typeface="Arial"/>
              </a:rPr>
              <a:t>2</a:t>
            </a:r>
            <a:r>
              <a:rPr b="1" lang="en-US" sz="3000" spc="-1" strike="noStrike">
                <a:solidFill>
                  <a:schemeClr val="accent3"/>
                </a:solidFill>
                <a:latin typeface="Arial"/>
              </a:rPr>
              <a:t>-CH</a:t>
            </a:r>
            <a:r>
              <a:rPr b="1" lang="en-US" sz="3000" spc="-1" strike="noStrike" baseline="-25000">
                <a:solidFill>
                  <a:schemeClr val="accent3"/>
                </a:solidFill>
                <a:latin typeface="Arial"/>
              </a:rPr>
              <a:t>2</a:t>
            </a:r>
            <a:r>
              <a:rPr b="1" lang="en-US" sz="3000" spc="-1" strike="noStrike">
                <a:solidFill>
                  <a:schemeClr val="accent3"/>
                </a:solidFill>
                <a:latin typeface="Arial"/>
              </a:rPr>
              <a:t>-COONa</a:t>
            </a:r>
            <a:r>
              <a:rPr b="0" lang="en-US" sz="3000" spc="-1" strike="noStrike">
                <a:solidFill>
                  <a:schemeClr val="accent3"/>
                </a:solidFill>
                <a:latin typeface="Arial"/>
              </a:rPr>
              <a:t> + H</a:t>
            </a:r>
            <a:r>
              <a:rPr b="0" lang="en-US" sz="3000" spc="-1" strike="noStrike" baseline="-25000">
                <a:solidFill>
                  <a:schemeClr val="accent3"/>
                </a:solidFill>
                <a:latin typeface="Arial"/>
              </a:rPr>
              <a:t>2</a:t>
            </a:r>
            <a:endParaRPr b="0" lang="ru-RU" sz="3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PlaceHolder 1"/>
          <p:cNvSpPr>
            <a:spLocks noGrp="1"/>
          </p:cNvSpPr>
          <p:nvPr>
            <p:ph type="title"/>
          </p:nvPr>
        </p:nvSpPr>
        <p:spPr>
          <a:xfrm>
            <a:off x="685800" y="2179440"/>
            <a:ext cx="7771320" cy="13708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 algn="ctr" defTabSz="914400"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ru-RU" sz="4000" spc="-1" strike="noStrike" u="sng">
                <a:solidFill>
                  <a:srgbClr val="0000ff"/>
                </a:solidFill>
                <a:uFillTx/>
                <a:latin typeface="Calibri"/>
                <a:hlinkClick r:id="rId1"/>
              </a:rPr>
              <a:t>4. Реагируют с основными и амфотерными оксидами.</a:t>
            </a:r>
            <a:endParaRPr b="0" lang="ru-RU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3" name="PlaceHolder 2"/>
          <p:cNvSpPr>
            <a:spLocks noGrp="1"/>
          </p:cNvSpPr>
          <p:nvPr>
            <p:ph type="subTitle"/>
          </p:nvPr>
        </p:nvSpPr>
        <p:spPr>
          <a:xfrm>
            <a:off x="683640" y="3573000"/>
            <a:ext cx="8352000" cy="2064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indent="0" algn="ctr" defTabSz="914400">
              <a:lnSpc>
                <a:spcPct val="100000"/>
              </a:lnSpc>
              <a:spcBef>
                <a:spcPts val="601"/>
              </a:spcBef>
              <a:buNone/>
              <a:tabLst>
                <a:tab algn="l" pos="0"/>
              </a:tabLst>
            </a:pPr>
            <a:r>
              <a:rPr b="1" i="1" lang="en-US" sz="3000" spc="-1" strike="noStrike">
                <a:solidFill>
                  <a:schemeClr val="dk1"/>
                </a:solidFill>
                <a:latin typeface="Calibri"/>
              </a:rPr>
              <a:t>2NH</a:t>
            </a:r>
            <a:r>
              <a:rPr b="1" i="1" lang="en-US" sz="3000" spc="-1" strike="noStrike" baseline="-25000">
                <a:solidFill>
                  <a:schemeClr val="dk1"/>
                </a:solidFill>
                <a:latin typeface="Calibri"/>
              </a:rPr>
              <a:t>2</a:t>
            </a:r>
            <a:r>
              <a:rPr b="1" i="1" lang="en-US" sz="3000" spc="-1" strike="noStrike">
                <a:solidFill>
                  <a:schemeClr val="dk1"/>
                </a:solidFill>
                <a:latin typeface="Calibri"/>
              </a:rPr>
              <a:t>-CH</a:t>
            </a:r>
            <a:r>
              <a:rPr b="1" i="1" lang="en-US" sz="3000" spc="-1" strike="noStrike" baseline="-25000">
                <a:solidFill>
                  <a:schemeClr val="dk1"/>
                </a:solidFill>
                <a:latin typeface="Calibri"/>
              </a:rPr>
              <a:t>2</a:t>
            </a:r>
            <a:r>
              <a:rPr b="1" i="1" lang="en-US" sz="3000" spc="-1" strike="noStrike">
                <a:solidFill>
                  <a:schemeClr val="dk1"/>
                </a:solidFill>
                <a:latin typeface="Calibri"/>
              </a:rPr>
              <a:t>-COOH+ CuO </a:t>
            </a:r>
            <a:r>
              <a:rPr b="1" i="1" lang="en-US" sz="3000" spc="-1" strike="noStrike">
                <a:solidFill>
                  <a:schemeClr val="dk1"/>
                </a:solidFill>
                <a:latin typeface="Arial"/>
              </a:rPr>
              <a:t>→(</a:t>
            </a:r>
            <a:r>
              <a:rPr b="1" i="1" lang="en-US" sz="3000" spc="-1" strike="noStrike">
                <a:solidFill>
                  <a:schemeClr val="dk1"/>
                </a:solidFill>
                <a:latin typeface="Calibri"/>
              </a:rPr>
              <a:t>NH</a:t>
            </a:r>
            <a:r>
              <a:rPr b="1" i="1" lang="en-US" sz="3000" spc="-1" strike="noStrike" baseline="-25000">
                <a:solidFill>
                  <a:schemeClr val="dk1"/>
                </a:solidFill>
                <a:latin typeface="Calibri"/>
              </a:rPr>
              <a:t>2</a:t>
            </a:r>
            <a:r>
              <a:rPr b="1" i="1" lang="en-US" sz="3000" spc="-1" strike="noStrike">
                <a:solidFill>
                  <a:schemeClr val="dk1"/>
                </a:solidFill>
                <a:latin typeface="Calibri"/>
              </a:rPr>
              <a:t>-CH</a:t>
            </a:r>
            <a:r>
              <a:rPr b="1" i="1" lang="en-US" sz="3000" spc="-1" strike="noStrike" baseline="-25000">
                <a:solidFill>
                  <a:schemeClr val="dk1"/>
                </a:solidFill>
                <a:latin typeface="Calibri"/>
              </a:rPr>
              <a:t>2</a:t>
            </a:r>
            <a:r>
              <a:rPr b="1" i="1" lang="en-US" sz="3000" spc="-1" strike="noStrike">
                <a:solidFill>
                  <a:schemeClr val="dk1"/>
                </a:solidFill>
                <a:latin typeface="Calibri"/>
              </a:rPr>
              <a:t>-COO)</a:t>
            </a:r>
            <a:r>
              <a:rPr b="1" i="1" lang="en-US" sz="3000" spc="-1" strike="noStrike" baseline="-25000">
                <a:solidFill>
                  <a:schemeClr val="dk1"/>
                </a:solidFill>
                <a:latin typeface="Calibri"/>
              </a:rPr>
              <a:t>2</a:t>
            </a:r>
            <a:r>
              <a:rPr b="1" i="1" lang="en-US" sz="3000" spc="-1" strike="noStrike">
                <a:solidFill>
                  <a:schemeClr val="dk1"/>
                </a:solidFill>
                <a:latin typeface="Calibri"/>
              </a:rPr>
              <a:t>Cu+H</a:t>
            </a:r>
            <a:r>
              <a:rPr b="1" i="1" lang="en-US" sz="3000" spc="-1" strike="noStrike" baseline="-25000">
                <a:solidFill>
                  <a:schemeClr val="dk1"/>
                </a:solidFill>
                <a:latin typeface="Calibri"/>
              </a:rPr>
              <a:t>2</a:t>
            </a:r>
            <a:r>
              <a:rPr b="1" i="1" lang="en-US" sz="3000" spc="-1" strike="noStrike">
                <a:solidFill>
                  <a:schemeClr val="dk1"/>
                </a:solidFill>
                <a:latin typeface="Calibri"/>
              </a:rPr>
              <a:t>O</a:t>
            </a:r>
            <a:endParaRPr b="0" lang="ru-RU" sz="30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24" name="Picture 2" descr="Coway &amp;dcy;&amp;iecy;&amp;ncy;&amp;softcy; &amp;pcy;&amp;ocy;&amp;dcy;&amp;acy;&amp;rcy;&amp;ocy;&amp;chcy;&amp;ncy;&amp;ycy;&amp;iecy; &amp;scy;&amp;vcy;&amp;acy;&amp;dcy;&amp;softcy;&amp;bcy;&amp;acy; &amp;pcy;&amp;ocy;&amp;scy;&amp;tcy;&amp;acy;&amp;vcy;&amp;ocy;&amp;kcy; &amp;kcy;&amp;rcy;&amp;acy;&amp;scy;&amp;ocy;&amp;chcy;&amp;ncy;&amp;ycy;&amp;jcy; &amp;scy;&amp;vcy;&amp;iecy;&amp;tcy; &amp;ncy;&amp;ocy;&amp;chcy;&amp;icy; &amp;Scy;…"/>
          <p:cNvPicPr/>
          <p:nvPr/>
        </p:nvPicPr>
        <p:blipFill>
          <a:blip r:embed="rId2"/>
          <a:stretch/>
        </p:blipFill>
        <p:spPr>
          <a:xfrm>
            <a:off x="2570400" y="4653000"/>
            <a:ext cx="4041360" cy="18810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520" cy="11419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rmAutofit/>
          </a:bodyPr>
          <a:p>
            <a:pPr indent="0" algn="ctr" defTabSz="914400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3000" spc="-1" strike="noStrike">
                <a:solidFill>
                  <a:schemeClr val="dk1"/>
                </a:solidFill>
                <a:latin typeface="Calibri"/>
              </a:rPr>
              <a:t>5</a:t>
            </a:r>
            <a:r>
              <a:rPr b="0" lang="ru-RU" sz="3000" spc="-1" strike="noStrike">
                <a:solidFill>
                  <a:schemeClr val="dk1"/>
                </a:solidFill>
                <a:latin typeface="Calibri"/>
              </a:rPr>
              <a:t>. Реагируют с растворами солей более слабых и летучих кислот.</a:t>
            </a:r>
            <a:endParaRPr b="0" lang="ru-RU" sz="3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6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8520" cy="45248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marL="343080" indent="-343080" defTabSz="914400">
              <a:lnSpc>
                <a:spcPct val="100000"/>
              </a:lnSpc>
              <a:spcBef>
                <a:spcPts val="601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3000" spc="-1" strike="noStrike">
                <a:solidFill>
                  <a:schemeClr val="dk1"/>
                </a:solidFill>
                <a:latin typeface="Times New Roman"/>
              </a:rPr>
              <a:t>2</a:t>
            </a:r>
            <a:r>
              <a:rPr b="0" lang="pt-BR" sz="3000" spc="-1" strike="noStrike">
                <a:solidFill>
                  <a:schemeClr val="dk1"/>
                </a:solidFill>
                <a:latin typeface="Times New Roman"/>
              </a:rPr>
              <a:t>H</a:t>
            </a:r>
            <a:r>
              <a:rPr b="0" lang="pt-BR" sz="3000" spc="-1" strike="noStrike" baseline="-25000">
                <a:solidFill>
                  <a:schemeClr val="dk1"/>
                </a:solidFill>
                <a:latin typeface="Times New Roman"/>
              </a:rPr>
              <a:t>2</a:t>
            </a:r>
            <a:r>
              <a:rPr b="0" lang="pt-BR" sz="3000" spc="-1" strike="noStrike">
                <a:solidFill>
                  <a:schemeClr val="dk1"/>
                </a:solidFill>
                <a:latin typeface="Times New Roman"/>
              </a:rPr>
              <a:t>N-CH</a:t>
            </a:r>
            <a:r>
              <a:rPr b="0" lang="pt-BR" sz="3000" spc="-1" strike="noStrike" baseline="-25000">
                <a:solidFill>
                  <a:schemeClr val="dk1"/>
                </a:solidFill>
                <a:latin typeface="Times New Roman"/>
              </a:rPr>
              <a:t>2</a:t>
            </a:r>
            <a:r>
              <a:rPr b="0" lang="pt-BR" sz="3000" spc="-1" strike="noStrike">
                <a:solidFill>
                  <a:schemeClr val="dk1"/>
                </a:solidFill>
                <a:latin typeface="Times New Roman"/>
              </a:rPr>
              <a:t>-COOH</a:t>
            </a:r>
            <a:r>
              <a:rPr b="0" lang="ru-RU" sz="3000" spc="-1" strike="noStrike">
                <a:solidFill>
                  <a:schemeClr val="dk1"/>
                </a:solidFill>
                <a:latin typeface="Times New Roman"/>
              </a:rPr>
              <a:t>   </a:t>
            </a:r>
            <a:r>
              <a:rPr b="0" lang="pt-BR" sz="3000" spc="-1" strike="noStrike">
                <a:solidFill>
                  <a:schemeClr val="dk1"/>
                </a:solidFill>
                <a:latin typeface="Times New Roman"/>
              </a:rPr>
              <a:t>+</a:t>
            </a:r>
            <a:r>
              <a:rPr b="0" lang="ru-RU" sz="3000" spc="-1" strike="noStrike">
                <a:solidFill>
                  <a:schemeClr val="dk1"/>
                </a:solidFill>
                <a:latin typeface="Times New Roman"/>
              </a:rPr>
              <a:t>   </a:t>
            </a:r>
            <a:r>
              <a:rPr b="0" lang="pt-BR" sz="3000" spc="-1" strike="noStrike">
                <a:solidFill>
                  <a:schemeClr val="dk1"/>
                </a:solidFill>
                <a:latin typeface="Times New Roman"/>
              </a:rPr>
              <a:t>Na</a:t>
            </a:r>
            <a:r>
              <a:rPr b="0" lang="ru-RU" sz="3000" spc="-1" strike="noStrike" baseline="-25000">
                <a:solidFill>
                  <a:schemeClr val="dk1"/>
                </a:solidFill>
                <a:latin typeface="Times New Roman"/>
              </a:rPr>
              <a:t>2</a:t>
            </a:r>
            <a:r>
              <a:rPr b="0" lang="pt-BR" sz="3000" spc="-1" strike="noStrike">
                <a:solidFill>
                  <a:schemeClr val="dk1"/>
                </a:solidFill>
                <a:latin typeface="Times New Roman"/>
              </a:rPr>
              <a:t>CO</a:t>
            </a:r>
            <a:r>
              <a:rPr b="0" lang="pt-BR" sz="3000" spc="-1" strike="noStrike" baseline="-25000">
                <a:solidFill>
                  <a:schemeClr val="dk1"/>
                </a:solidFill>
                <a:latin typeface="Times New Roman"/>
              </a:rPr>
              <a:t>3</a:t>
            </a:r>
            <a:r>
              <a:rPr b="1" i="1" lang="en-US" sz="3000" spc="-1" strike="noStrike">
                <a:solidFill>
                  <a:schemeClr val="dk1"/>
                </a:solidFill>
                <a:latin typeface="Times New Roman"/>
              </a:rPr>
              <a:t>→</a:t>
            </a:r>
            <a:r>
              <a:rPr b="0" lang="ru-RU" sz="3000" spc="-1" strike="noStrike">
                <a:solidFill>
                  <a:srgbClr val="000000"/>
                </a:solidFill>
                <a:latin typeface="Times New Roman"/>
              </a:rPr>
              <a:t>                              2</a:t>
            </a:r>
            <a:r>
              <a:rPr b="0" lang="pt-BR" sz="3000" spc="-1" strike="noStrike">
                <a:solidFill>
                  <a:schemeClr val="dk1"/>
                </a:solidFill>
                <a:latin typeface="Times New Roman"/>
              </a:rPr>
              <a:t>H</a:t>
            </a:r>
            <a:r>
              <a:rPr b="0" lang="pt-BR" sz="3000" spc="-1" strike="noStrike" baseline="-25000">
                <a:solidFill>
                  <a:schemeClr val="dk1"/>
                </a:solidFill>
                <a:latin typeface="Times New Roman"/>
              </a:rPr>
              <a:t>2</a:t>
            </a:r>
            <a:r>
              <a:rPr b="0" lang="pt-BR" sz="3000" spc="-1" strike="noStrike">
                <a:solidFill>
                  <a:schemeClr val="dk1"/>
                </a:solidFill>
                <a:latin typeface="Times New Roman"/>
              </a:rPr>
              <a:t>N-CH</a:t>
            </a:r>
            <a:r>
              <a:rPr b="0" lang="pt-BR" sz="3000" spc="-1" strike="noStrike" baseline="-25000">
                <a:solidFill>
                  <a:schemeClr val="dk1"/>
                </a:solidFill>
                <a:latin typeface="Times New Roman"/>
              </a:rPr>
              <a:t>2</a:t>
            </a:r>
            <a:r>
              <a:rPr b="0" lang="pt-BR" sz="3000" spc="-1" strike="noStrike">
                <a:solidFill>
                  <a:schemeClr val="dk1"/>
                </a:solidFill>
                <a:latin typeface="Times New Roman"/>
              </a:rPr>
              <a:t>-COONa + CO</a:t>
            </a:r>
            <a:r>
              <a:rPr b="0" lang="pt-BR" sz="3000" spc="-1" strike="noStrike" baseline="-25000">
                <a:solidFill>
                  <a:schemeClr val="dk1"/>
                </a:solidFill>
                <a:latin typeface="Times New Roman"/>
              </a:rPr>
              <a:t>2</a:t>
            </a:r>
            <a:r>
              <a:rPr b="0" lang="pt-BR" sz="3000" spc="-1" strike="noStrike">
                <a:solidFill>
                  <a:schemeClr val="dk1"/>
                </a:solidFill>
                <a:latin typeface="Times New Roman"/>
              </a:rPr>
              <a:t> </a:t>
            </a:r>
            <a:r>
              <a:rPr b="1" lang="pt-BR" sz="3000" spc="-1" strike="noStrike">
                <a:solidFill>
                  <a:schemeClr val="dk1"/>
                </a:solidFill>
                <a:latin typeface="Times New Roman"/>
              </a:rPr>
              <a:t>↑</a:t>
            </a:r>
            <a:r>
              <a:rPr b="0" lang="pt-BR" sz="3000" spc="-1" strike="noStrike">
                <a:solidFill>
                  <a:schemeClr val="dk1"/>
                </a:solidFill>
                <a:latin typeface="Times New Roman"/>
              </a:rPr>
              <a:t>+ H</a:t>
            </a:r>
            <a:r>
              <a:rPr b="0" lang="pt-BR" sz="3000" spc="-1" strike="noStrike" baseline="-25000">
                <a:solidFill>
                  <a:schemeClr val="dk1"/>
                </a:solidFill>
                <a:latin typeface="Times New Roman"/>
              </a:rPr>
              <a:t>2</a:t>
            </a:r>
            <a:r>
              <a:rPr b="0" lang="pt-BR" sz="3000" spc="-1" strike="noStrike">
                <a:solidFill>
                  <a:schemeClr val="dk1"/>
                </a:solidFill>
                <a:latin typeface="Times New Roman"/>
              </a:rPr>
              <a:t>O </a:t>
            </a:r>
            <a:r>
              <a:rPr b="0" lang="pt-BR" sz="3000" spc="-1" strike="noStrike">
                <a:solidFill>
                  <a:schemeClr val="dk1"/>
                </a:solidFill>
                <a:latin typeface="Times New Roman"/>
              </a:rPr>
              <a:t>	</a:t>
            </a:r>
            <a:endParaRPr b="0" lang="ru-RU" sz="3000" spc="-1" strike="noStrike">
              <a:solidFill>
                <a:srgbClr val="000000"/>
              </a:solidFill>
              <a:latin typeface="Arial"/>
            </a:endParaRPr>
          </a:p>
          <a:p>
            <a:pPr indent="0" defTabSz="914400">
              <a:lnSpc>
                <a:spcPct val="100000"/>
              </a:lnSpc>
              <a:spcBef>
                <a:spcPts val="641"/>
              </a:spcBef>
              <a:buNone/>
              <a:tabLst>
                <a:tab algn="l" pos="0"/>
              </a:tabLst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27" name="Picture 3" descr=""/>
          <p:cNvPicPr/>
          <p:nvPr/>
        </p:nvPicPr>
        <p:blipFill>
          <a:blip r:embed="rId1"/>
          <a:stretch/>
        </p:blipFill>
        <p:spPr>
          <a:xfrm>
            <a:off x="7236360" y="3861000"/>
            <a:ext cx="2010240" cy="2589840"/>
          </a:xfrm>
          <a:prstGeom prst="rect">
            <a:avLst/>
          </a:prstGeom>
          <a:ln w="0">
            <a:noFill/>
          </a:ln>
        </p:spPr>
      </p:pic>
      <p:pic>
        <p:nvPicPr>
          <p:cNvPr id="128" name="Picture 6" descr="&amp;Kcy;&amp;acy;&amp;rcy;&amp;tcy;&amp;icy;&amp;ncy;&amp;kcy;&amp;icy; &amp;pcy;&amp;ocy; &amp;zcy;&amp;acy;&amp;pcy;&amp;rcy;&amp;ocy;&amp;scy;&amp;ucy; &amp;vcy;&amp;icy;&amp;dcy;&amp;iecy;&amp;ocy; &amp;Acy;&amp;ncy;&amp;icy;&amp;mcy;&amp;acy;&amp;tscy;&amp;icy;&amp;icy;  &amp;pcy;&amp;ocy; &amp;khcy;&amp;icy;&amp;mcy;&amp;icy;&amp;icy;"/>
          <p:cNvPicPr/>
          <p:nvPr/>
        </p:nvPicPr>
        <p:blipFill>
          <a:blip r:embed="rId2"/>
          <a:stretch/>
        </p:blipFill>
        <p:spPr>
          <a:xfrm>
            <a:off x="2660760" y="3213000"/>
            <a:ext cx="2918520" cy="24400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520" cy="56088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1440" rIns="91440" tIns="45720" bIns="45720" anchor="ctr">
            <a:noAutofit/>
          </a:bodyPr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4000" spc="-1" strike="noStrike">
                <a:solidFill>
                  <a:schemeClr val="dk2"/>
                </a:solidFill>
                <a:latin typeface="Arial"/>
              </a:rPr>
              <a:t>Аминокислоты</a:t>
            </a:r>
            <a:br>
              <a:rPr sz="4000"/>
            </a:br>
            <a:endParaRPr b="0" lang="ru-RU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0" name="PlaceHolder 2"/>
          <p:cNvSpPr>
            <a:spLocks noGrp="1"/>
          </p:cNvSpPr>
          <p:nvPr>
            <p:ph/>
          </p:nvPr>
        </p:nvSpPr>
        <p:spPr>
          <a:xfrm>
            <a:off x="468360" y="4508640"/>
            <a:ext cx="4037400" cy="150084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1440" rIns="91440" tIns="45720" bIns="45720" anchor="t">
            <a:noAutofit/>
          </a:bodyPr>
          <a:p>
            <a:pPr marL="343080" indent="-343080">
              <a:lnSpc>
                <a:spcPct val="80000"/>
              </a:lnSpc>
              <a:spcBef>
                <a:spcPts val="181"/>
              </a:spcBef>
              <a:buClr>
                <a:srgbClr val="009999"/>
              </a:buClr>
              <a:buFont typeface="Symbol"/>
              <a:buChar char=""/>
            </a:pPr>
            <a:r>
              <a:rPr b="1" lang="ru-RU" sz="900" spc="-1" strike="noStrike" u="sng">
                <a:solidFill>
                  <a:schemeClr val="hlink"/>
                </a:solidFill>
                <a:uFillTx/>
                <a:latin typeface="Arial"/>
              </a:rPr>
              <a:t>Природные </a:t>
            </a:r>
            <a:endParaRPr b="0" lang="ru-RU" sz="900" spc="-1" strike="noStrike">
              <a:solidFill>
                <a:srgbClr val="000000"/>
              </a:solidFill>
              <a:latin typeface="Arial"/>
            </a:endParaRPr>
          </a:p>
          <a:p>
            <a:pPr marL="343080" indent="-343080">
              <a:lnSpc>
                <a:spcPct val="80000"/>
              </a:lnSpc>
              <a:spcBef>
                <a:spcPts val="159"/>
              </a:spcBef>
              <a:buNone/>
              <a:tabLst>
                <a:tab algn="l" pos="0"/>
              </a:tabLst>
            </a:pPr>
            <a:r>
              <a:rPr b="0" lang="ru-RU" sz="800" spc="-1" strike="noStrike">
                <a:solidFill>
                  <a:schemeClr val="dk1"/>
                </a:solidFill>
                <a:latin typeface="Book Antiqua"/>
              </a:rPr>
              <a:t>Их около 150,  они были обнаружены в живых организмах, около 20 из них входят в состав белков. Половина этих аминокислот </a:t>
            </a:r>
            <a:r>
              <a:rPr b="0" lang="ru-RU" sz="800" spc="-1" strike="noStrike">
                <a:solidFill>
                  <a:schemeClr val="dk1"/>
                </a:solidFill>
                <a:latin typeface="Arial"/>
              </a:rPr>
              <a:t>–</a:t>
            </a:r>
            <a:r>
              <a:rPr b="1" i="1" lang="ru-RU" sz="800" spc="-1" strike="noStrike" u="sng">
                <a:solidFill>
                  <a:srgbClr val="ff0000"/>
                </a:solidFill>
                <a:uFillTx/>
                <a:latin typeface="Book Antiqua"/>
              </a:rPr>
              <a:t>незаменимые</a:t>
            </a:r>
            <a:r>
              <a:rPr b="0" i="1" lang="ru-RU" sz="800" spc="-1" strike="noStrike">
                <a:solidFill>
                  <a:schemeClr val="dk1"/>
                </a:solidFill>
                <a:latin typeface="Book Antiqua"/>
              </a:rPr>
              <a:t> </a:t>
            </a:r>
            <a:r>
              <a:rPr b="0" lang="ru-RU" sz="800" spc="-1" strike="noStrike">
                <a:solidFill>
                  <a:schemeClr val="dk1"/>
                </a:solidFill>
                <a:latin typeface="Book Antiqua"/>
              </a:rPr>
              <a:t>  </a:t>
            </a:r>
            <a:br>
              <a:rPr sz="800"/>
            </a:br>
            <a:r>
              <a:rPr b="0" lang="ru-RU" sz="800" spc="-1" strike="noStrike">
                <a:solidFill>
                  <a:schemeClr val="dk1"/>
                </a:solidFill>
                <a:latin typeface="Book Antiqua"/>
              </a:rPr>
              <a:t>(не синтезируются </a:t>
            </a:r>
            <a:br>
              <a:rPr sz="800"/>
            </a:br>
            <a:r>
              <a:rPr b="0" lang="ru-RU" sz="800" spc="-1" strike="noStrike">
                <a:solidFill>
                  <a:schemeClr val="dk1"/>
                </a:solidFill>
                <a:latin typeface="Book Antiqua"/>
              </a:rPr>
              <a:t>в организме человека), они поступают с пищей.</a:t>
            </a:r>
            <a:endParaRPr b="0" lang="ru-RU" sz="800" spc="-1" strike="noStrike">
              <a:solidFill>
                <a:srgbClr val="000000"/>
              </a:solidFill>
              <a:latin typeface="Arial"/>
            </a:endParaRPr>
          </a:p>
          <a:p>
            <a:pPr marL="343080" indent="-343080">
              <a:lnSpc>
                <a:spcPct val="80000"/>
              </a:lnSpc>
              <a:spcBef>
                <a:spcPts val="159"/>
              </a:spcBef>
              <a:buNone/>
              <a:tabLst>
                <a:tab algn="l" pos="0"/>
              </a:tabLst>
            </a:pPr>
            <a:endParaRPr b="0" lang="ru-RU" sz="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1" name="PlaceHolder 3"/>
          <p:cNvSpPr>
            <a:spLocks noGrp="1"/>
          </p:cNvSpPr>
          <p:nvPr>
            <p:ph/>
          </p:nvPr>
        </p:nvSpPr>
        <p:spPr>
          <a:xfrm>
            <a:off x="4648320" y="5661000"/>
            <a:ext cx="4037400" cy="46404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1440" rIns="91440" tIns="45720" bIns="45720" anchor="t">
            <a:noAutofit/>
          </a:bodyPr>
          <a:p>
            <a:pPr marL="343080" indent="-343080">
              <a:lnSpc>
                <a:spcPct val="80000"/>
              </a:lnSpc>
              <a:spcBef>
                <a:spcPts val="181"/>
              </a:spcBef>
              <a:buClr>
                <a:srgbClr val="009999"/>
              </a:buClr>
              <a:buFont typeface="Symbol"/>
              <a:buChar char=""/>
            </a:pPr>
            <a:r>
              <a:rPr b="1" lang="ru-RU" sz="900" spc="-1" strike="noStrike" u="sng">
                <a:solidFill>
                  <a:schemeClr val="hlink"/>
                </a:solidFill>
                <a:uFillTx/>
                <a:latin typeface="Arial"/>
              </a:rPr>
              <a:t>Синтетические </a:t>
            </a:r>
            <a:endParaRPr b="0" lang="ru-RU" sz="900" spc="-1" strike="noStrike">
              <a:solidFill>
                <a:srgbClr val="000000"/>
              </a:solidFill>
              <a:latin typeface="Arial"/>
            </a:endParaRPr>
          </a:p>
          <a:p>
            <a:pPr marL="343080" indent="-343080">
              <a:lnSpc>
                <a:spcPct val="80000"/>
              </a:lnSpc>
              <a:spcBef>
                <a:spcPts val="181"/>
              </a:spcBef>
              <a:buNone/>
              <a:tabLst>
                <a:tab algn="l" pos="0"/>
              </a:tabLst>
            </a:pPr>
            <a:r>
              <a:rPr b="0" lang="ru-RU" sz="900" spc="-1" strike="noStrike">
                <a:solidFill>
                  <a:schemeClr val="dk1"/>
                </a:solidFill>
                <a:latin typeface="Arial"/>
              </a:rPr>
              <a:t>   </a:t>
            </a:r>
            <a:r>
              <a:rPr b="0" lang="ru-RU" sz="800" spc="-1" strike="noStrike">
                <a:solidFill>
                  <a:schemeClr val="dk1"/>
                </a:solidFill>
                <a:latin typeface="Book Antiqua"/>
              </a:rPr>
              <a:t>Получают кислотным гидролизом белков либо из карбоновых кислот, воздействуя на них галогеном </a:t>
            </a:r>
            <a:br>
              <a:rPr sz="800"/>
            </a:br>
            <a:r>
              <a:rPr b="0" lang="ru-RU" sz="800" spc="-1" strike="noStrike">
                <a:solidFill>
                  <a:schemeClr val="dk1"/>
                </a:solidFill>
                <a:latin typeface="Book Antiqua"/>
              </a:rPr>
              <a:t>и</a:t>
            </a:r>
            <a:r>
              <a:rPr b="0" lang="ru-RU" sz="800" spc="-1" strike="noStrike">
                <a:solidFill>
                  <a:schemeClr val="dk1"/>
                </a:solidFill>
                <a:latin typeface="Arial"/>
              </a:rPr>
              <a:t>,</a:t>
            </a:r>
            <a:r>
              <a:rPr b="0" lang="ru-RU" sz="800" spc="-1" strike="noStrike">
                <a:solidFill>
                  <a:schemeClr val="dk1"/>
                </a:solidFill>
                <a:latin typeface="Book Antiqua"/>
              </a:rPr>
              <a:t> далее</a:t>
            </a:r>
            <a:r>
              <a:rPr b="0" lang="ru-RU" sz="800" spc="-1" strike="noStrike">
                <a:solidFill>
                  <a:schemeClr val="dk1"/>
                </a:solidFill>
                <a:latin typeface="Arial"/>
              </a:rPr>
              <a:t>,</a:t>
            </a:r>
            <a:r>
              <a:rPr b="0" lang="ru-RU" sz="800" spc="-1" strike="noStrike">
                <a:solidFill>
                  <a:schemeClr val="dk1"/>
                </a:solidFill>
                <a:latin typeface="Book Antiqua"/>
              </a:rPr>
              <a:t> аммиаком.</a:t>
            </a:r>
            <a:endParaRPr b="0" lang="ru-RU" sz="800" spc="-1" strike="noStrike">
              <a:solidFill>
                <a:srgbClr val="000000"/>
              </a:solidFill>
              <a:latin typeface="Arial"/>
            </a:endParaRPr>
          </a:p>
          <a:p>
            <a:pPr marL="343080" indent="0">
              <a:lnSpc>
                <a:spcPct val="80000"/>
              </a:lnSpc>
              <a:spcBef>
                <a:spcPts val="159"/>
              </a:spcBef>
              <a:buNone/>
              <a:tabLst>
                <a:tab algn="l" pos="0"/>
              </a:tabLst>
            </a:pPr>
            <a:endParaRPr b="0" lang="ru-RU" sz="800" spc="-1" strike="noStrike">
              <a:solidFill>
                <a:srgbClr val="000000"/>
              </a:solidFill>
              <a:latin typeface="Arial"/>
            </a:endParaRPr>
          </a:p>
          <a:p>
            <a:pPr marL="343080" indent="0">
              <a:lnSpc>
                <a:spcPct val="80000"/>
              </a:lnSpc>
              <a:spcBef>
                <a:spcPts val="159"/>
              </a:spcBef>
              <a:buNone/>
              <a:tabLst>
                <a:tab algn="l" pos="0"/>
              </a:tabLst>
            </a:pPr>
            <a:endParaRPr b="0" lang="ru-RU" sz="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32" name="Picture 5" descr="LMODEFOND"/>
          <p:cNvPicPr/>
          <p:nvPr/>
        </p:nvPicPr>
        <p:blipFill>
          <a:blip r:embed="rId1"/>
          <a:stretch/>
        </p:blipFill>
        <p:spPr>
          <a:xfrm>
            <a:off x="0" y="0"/>
            <a:ext cx="9142920" cy="6856920"/>
          </a:xfrm>
          <a:prstGeom prst="rect">
            <a:avLst/>
          </a:prstGeom>
          <a:ln w="0">
            <a:noFill/>
          </a:ln>
        </p:spPr>
      </p:pic>
      <p:sp>
        <p:nvSpPr>
          <p:cNvPr id="133" name="Text Box 6"/>
          <p:cNvSpPr/>
          <p:nvPr/>
        </p:nvSpPr>
        <p:spPr>
          <a:xfrm>
            <a:off x="89640" y="282960"/>
            <a:ext cx="8963640" cy="1232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 defTabSz="914400">
              <a:lnSpc>
                <a:spcPct val="100000"/>
              </a:lnSpc>
            </a:pPr>
            <a:r>
              <a:rPr b="1" lang="ru-RU" sz="2500" spc="-1" strike="noStrike">
                <a:solidFill>
                  <a:srgbClr val="ff3300"/>
                </a:solidFill>
                <a:latin typeface="Arial"/>
              </a:rPr>
              <a:t>6.Аминокислоты реагируют между собой с образованием пептидов.                                                         Глицин +аланин =глицилаланин (дипептид)</a:t>
            </a:r>
            <a:endParaRPr b="0" lang="ru-RU" sz="25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4" name="Text Box 7"/>
          <p:cNvSpPr/>
          <p:nvPr/>
        </p:nvSpPr>
        <p:spPr>
          <a:xfrm>
            <a:off x="468360" y="3933720"/>
            <a:ext cx="8279280" cy="821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5" name="Text Box 8"/>
          <p:cNvSpPr/>
          <p:nvPr/>
        </p:nvSpPr>
        <p:spPr>
          <a:xfrm>
            <a:off x="2031840" y="4673520"/>
            <a:ext cx="183240" cy="365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6" name="Text Box 9"/>
          <p:cNvSpPr/>
          <p:nvPr/>
        </p:nvSpPr>
        <p:spPr>
          <a:xfrm>
            <a:off x="5775480" y="3160800"/>
            <a:ext cx="183240" cy="365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7" name="Text Box 10"/>
          <p:cNvSpPr/>
          <p:nvPr/>
        </p:nvSpPr>
        <p:spPr>
          <a:xfrm>
            <a:off x="1311120" y="5537160"/>
            <a:ext cx="183240" cy="365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8" name="Text Box 11"/>
          <p:cNvSpPr/>
          <p:nvPr/>
        </p:nvSpPr>
        <p:spPr>
          <a:xfrm>
            <a:off x="396000" y="1052640"/>
            <a:ext cx="8423640" cy="516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  <a:spcBef>
                <a:spcPts val="561"/>
              </a:spcBef>
            </a:pPr>
            <a:r>
              <a:rPr b="0" lang="ru-RU" sz="2800" spc="-1" strike="noStrike">
                <a:solidFill>
                  <a:srgbClr val="000000"/>
                </a:solidFill>
                <a:latin typeface="Times New Roman"/>
              </a:rPr>
              <a:t> 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39" name="Picture 9" descr="{71BEC395-F527-4C11-ACBA-1ED0DEFC80C8}"/>
          <p:cNvPicPr/>
          <p:nvPr/>
        </p:nvPicPr>
        <p:blipFill>
          <a:blip r:embed="rId2">
            <a:lum bright="-6000"/>
          </a:blip>
          <a:srcRect l="0" t="0" r="0" b="60213"/>
          <a:stretch/>
        </p:blipFill>
        <p:spPr>
          <a:xfrm>
            <a:off x="702360" y="1851480"/>
            <a:ext cx="7126920" cy="1583280"/>
          </a:xfrm>
          <a:prstGeom prst="rect">
            <a:avLst/>
          </a:prstGeom>
          <a:ln w="9525">
            <a:solidFill>
              <a:srgbClr val="ffffff"/>
            </a:solidFill>
            <a:miter/>
          </a:ln>
        </p:spPr>
      </p:pic>
      <p:sp>
        <p:nvSpPr>
          <p:cNvPr id="140" name="Text Box 28"/>
          <p:cNvSpPr/>
          <p:nvPr/>
        </p:nvSpPr>
        <p:spPr>
          <a:xfrm>
            <a:off x="1743120" y="5105520"/>
            <a:ext cx="183240" cy="365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41" name="Picture 10" descr="{71BEC395-F527-4C11-ACBA-1ED0DEFC80C8}"/>
          <p:cNvPicPr/>
          <p:nvPr/>
        </p:nvPicPr>
        <p:blipFill>
          <a:blip r:embed="rId3">
            <a:lum bright="-6000"/>
          </a:blip>
          <a:srcRect l="0" t="46140" r="0" b="0"/>
          <a:stretch/>
        </p:blipFill>
        <p:spPr>
          <a:xfrm>
            <a:off x="1495440" y="3781440"/>
            <a:ext cx="6071040" cy="20865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25" dur="indefinite" restart="never" nodeType="tmRoot">
          <p:childTnLst>
            <p:seq>
              <p:cTn id="26" dur="indefinite" nodeType="mainSeq">
                <p:childTnLst>
                  <p:par>
                    <p:cTn id="27" nodeType="clickEffect" fill="hold">
                      <p:stCondLst>
                        <p:cond delay="0"/>
                      </p:stCondLst>
                      <p:childTnLst>
                        <p:par>
                          <p:cTn id="28" nodeType="withEffect" fill="hold">
                            <p:stCondLst>
                              <p:cond delay="0"/>
                            </p:stCondLst>
                            <p:childTnLst>
                              <p:par>
                                <p:cTn id="29" nodeType="afterEffect" fill="hold" presetClass="entr" presetID="29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1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2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wipe(right)" transition="in">
                                      <p:cBhvr additive="repl">
                                        <p:cTn id="33" dur="1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nodeType="afterEffect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nodeType="afterEffect" fill="hold" presetClass="entr" presetID="29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7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8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wipe(right)" transition="in">
                                      <p:cBhvr additive="repl">
                                        <p:cTn id="39" dur="1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Прямоугольник 3"/>
          <p:cNvSpPr/>
          <p:nvPr/>
        </p:nvSpPr>
        <p:spPr>
          <a:xfrm>
            <a:off x="35640" y="1845000"/>
            <a:ext cx="8694000" cy="3364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1" lang="ru-RU" sz="3500" spc="-1" strike="noStrike">
                <a:solidFill>
                  <a:srgbClr val="000000"/>
                </a:solidFill>
                <a:latin typeface="Calibri"/>
              </a:rPr>
              <a:t>Аминокислоты </a:t>
            </a:r>
            <a:r>
              <a:rPr b="0" lang="ru-RU" sz="3500" spc="-1" strike="noStrike">
                <a:solidFill>
                  <a:srgbClr val="000000"/>
                </a:solidFill>
                <a:latin typeface="Calibri"/>
              </a:rPr>
              <a:t>— органические бифункциональные соединения, в состав которых входят карбоксильные группы </a:t>
            </a:r>
            <a:r>
              <a:rPr b="1" lang="ru-RU" sz="3500" spc="-1" strike="noStrike">
                <a:solidFill>
                  <a:srgbClr val="000000"/>
                </a:solidFill>
                <a:latin typeface="Calibri"/>
              </a:rPr>
              <a:t>–СООН </a:t>
            </a:r>
            <a:r>
              <a:rPr b="0" lang="ru-RU" sz="3500" spc="-1" strike="noStrike">
                <a:solidFill>
                  <a:srgbClr val="000000"/>
                </a:solidFill>
                <a:latin typeface="Calibri"/>
              </a:rPr>
              <a:t>и аминогруппы </a:t>
            </a:r>
            <a:r>
              <a:rPr b="1" lang="ru-RU" sz="3500" spc="-1" strike="noStrike">
                <a:solidFill>
                  <a:srgbClr val="000000"/>
                </a:solidFill>
                <a:latin typeface="Calibri"/>
              </a:rPr>
              <a:t>-NH</a:t>
            </a:r>
            <a:r>
              <a:rPr b="1" lang="ru-RU" sz="3500" spc="-1" strike="noStrike" baseline="-25000">
                <a:solidFill>
                  <a:srgbClr val="000000"/>
                </a:solidFill>
                <a:latin typeface="Calibri"/>
              </a:rPr>
              <a:t>2</a:t>
            </a:r>
            <a:r>
              <a:rPr b="0" lang="ru-RU" sz="3500" spc="-1" strike="noStrike">
                <a:solidFill>
                  <a:srgbClr val="000000"/>
                </a:solidFill>
                <a:latin typeface="Calibri"/>
              </a:rPr>
              <a:t>.                               Общая формула одноосновных  моноаминокарбоновых кислот </a:t>
            </a:r>
            <a:endParaRPr b="0" lang="ru-RU" sz="35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9" name="Picture 3" descr=""/>
          <p:cNvPicPr/>
          <p:nvPr/>
        </p:nvPicPr>
        <p:blipFill>
          <a:blip r:embed="rId1"/>
          <a:stretch/>
        </p:blipFill>
        <p:spPr>
          <a:xfrm>
            <a:off x="2411640" y="116640"/>
            <a:ext cx="4679280" cy="1438920"/>
          </a:xfrm>
          <a:prstGeom prst="rect">
            <a:avLst/>
          </a:prstGeom>
          <a:ln w="0">
            <a:noFill/>
          </a:ln>
        </p:spPr>
      </p:pic>
      <p:pic>
        <p:nvPicPr>
          <p:cNvPr id="50" name="Picture 2" descr=""/>
          <p:cNvPicPr/>
          <p:nvPr/>
        </p:nvPicPr>
        <p:blipFill>
          <a:blip r:embed="rId2"/>
          <a:stretch/>
        </p:blipFill>
        <p:spPr>
          <a:xfrm>
            <a:off x="179640" y="5301360"/>
            <a:ext cx="8856000" cy="9324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520" cy="56088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1440" rIns="91440" tIns="45720" bIns="45720" anchor="ctr">
            <a:noAutofit/>
          </a:bodyPr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4000" spc="-1" strike="noStrike">
                <a:solidFill>
                  <a:schemeClr val="dk2"/>
                </a:solidFill>
                <a:latin typeface="Arial"/>
              </a:rPr>
              <a:t>Аминокислоты</a:t>
            </a:r>
            <a:br>
              <a:rPr sz="4000"/>
            </a:br>
            <a:endParaRPr b="0" lang="ru-RU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3" name="PlaceHolder 2"/>
          <p:cNvSpPr>
            <a:spLocks noGrp="1"/>
          </p:cNvSpPr>
          <p:nvPr>
            <p:ph/>
          </p:nvPr>
        </p:nvSpPr>
        <p:spPr>
          <a:xfrm>
            <a:off x="468360" y="4508640"/>
            <a:ext cx="4037400" cy="150084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1440" rIns="91440" tIns="45720" bIns="45720" anchor="t">
            <a:noAutofit/>
          </a:bodyPr>
          <a:p>
            <a:pPr marL="343080" indent="-343080">
              <a:lnSpc>
                <a:spcPct val="80000"/>
              </a:lnSpc>
              <a:spcBef>
                <a:spcPts val="181"/>
              </a:spcBef>
              <a:buClr>
                <a:srgbClr val="009999"/>
              </a:buClr>
              <a:buFont typeface="Symbol"/>
              <a:buChar char=""/>
            </a:pPr>
            <a:r>
              <a:rPr b="1" lang="ru-RU" sz="900" spc="-1" strike="noStrike" u="sng">
                <a:solidFill>
                  <a:schemeClr val="hlink"/>
                </a:solidFill>
                <a:uFillTx/>
                <a:latin typeface="Arial"/>
              </a:rPr>
              <a:t>Природные </a:t>
            </a:r>
            <a:endParaRPr b="0" lang="ru-RU" sz="900" spc="-1" strike="noStrike">
              <a:solidFill>
                <a:srgbClr val="000000"/>
              </a:solidFill>
              <a:latin typeface="Arial"/>
            </a:endParaRPr>
          </a:p>
          <a:p>
            <a:pPr marL="343080" indent="-343080">
              <a:lnSpc>
                <a:spcPct val="80000"/>
              </a:lnSpc>
              <a:spcBef>
                <a:spcPts val="159"/>
              </a:spcBef>
              <a:buNone/>
              <a:tabLst>
                <a:tab algn="l" pos="0"/>
              </a:tabLst>
            </a:pPr>
            <a:r>
              <a:rPr b="0" lang="ru-RU" sz="800" spc="-1" strike="noStrike">
                <a:solidFill>
                  <a:schemeClr val="dk1"/>
                </a:solidFill>
                <a:latin typeface="Book Antiqua"/>
              </a:rPr>
              <a:t>Их около 150,  они были обнаружены в живых организмах, около 20 из них входят в состав белков. Половина этих аминокислот </a:t>
            </a:r>
            <a:r>
              <a:rPr b="0" lang="ru-RU" sz="800" spc="-1" strike="noStrike">
                <a:solidFill>
                  <a:schemeClr val="dk1"/>
                </a:solidFill>
                <a:latin typeface="Arial"/>
              </a:rPr>
              <a:t>–</a:t>
            </a:r>
            <a:r>
              <a:rPr b="1" i="1" lang="ru-RU" sz="800" spc="-1" strike="noStrike" u="sng">
                <a:solidFill>
                  <a:srgbClr val="ff0000"/>
                </a:solidFill>
                <a:uFillTx/>
                <a:latin typeface="Book Antiqua"/>
              </a:rPr>
              <a:t>незаменимые</a:t>
            </a:r>
            <a:r>
              <a:rPr b="0" i="1" lang="ru-RU" sz="800" spc="-1" strike="noStrike">
                <a:solidFill>
                  <a:schemeClr val="dk1"/>
                </a:solidFill>
                <a:latin typeface="Book Antiqua"/>
              </a:rPr>
              <a:t> </a:t>
            </a:r>
            <a:r>
              <a:rPr b="0" lang="ru-RU" sz="800" spc="-1" strike="noStrike">
                <a:solidFill>
                  <a:schemeClr val="dk1"/>
                </a:solidFill>
                <a:latin typeface="Book Antiqua"/>
              </a:rPr>
              <a:t>  </a:t>
            </a:r>
            <a:br>
              <a:rPr sz="800"/>
            </a:br>
            <a:r>
              <a:rPr b="0" lang="ru-RU" sz="800" spc="-1" strike="noStrike">
                <a:solidFill>
                  <a:schemeClr val="dk1"/>
                </a:solidFill>
                <a:latin typeface="Book Antiqua"/>
              </a:rPr>
              <a:t>(не синтезируются </a:t>
            </a:r>
            <a:br>
              <a:rPr sz="800"/>
            </a:br>
            <a:r>
              <a:rPr b="0" lang="ru-RU" sz="800" spc="-1" strike="noStrike">
                <a:solidFill>
                  <a:schemeClr val="dk1"/>
                </a:solidFill>
                <a:latin typeface="Book Antiqua"/>
              </a:rPr>
              <a:t>в организме человека), они поступают с пищей.</a:t>
            </a:r>
            <a:endParaRPr b="0" lang="ru-RU" sz="800" spc="-1" strike="noStrike">
              <a:solidFill>
                <a:srgbClr val="000000"/>
              </a:solidFill>
              <a:latin typeface="Arial"/>
            </a:endParaRPr>
          </a:p>
          <a:p>
            <a:pPr marL="343080" indent="-343080">
              <a:lnSpc>
                <a:spcPct val="80000"/>
              </a:lnSpc>
              <a:spcBef>
                <a:spcPts val="159"/>
              </a:spcBef>
              <a:buNone/>
              <a:tabLst>
                <a:tab algn="l" pos="0"/>
              </a:tabLst>
            </a:pPr>
            <a:endParaRPr b="0" lang="ru-RU" sz="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4" name="PlaceHolder 3"/>
          <p:cNvSpPr>
            <a:spLocks noGrp="1"/>
          </p:cNvSpPr>
          <p:nvPr>
            <p:ph/>
          </p:nvPr>
        </p:nvSpPr>
        <p:spPr>
          <a:xfrm>
            <a:off x="4648320" y="5661000"/>
            <a:ext cx="4037400" cy="46404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1440" rIns="91440" tIns="45720" bIns="45720" anchor="t">
            <a:noAutofit/>
          </a:bodyPr>
          <a:p>
            <a:pPr marL="343080" indent="-343080">
              <a:lnSpc>
                <a:spcPct val="80000"/>
              </a:lnSpc>
              <a:spcBef>
                <a:spcPts val="181"/>
              </a:spcBef>
              <a:buClr>
                <a:srgbClr val="009999"/>
              </a:buClr>
              <a:buFont typeface="Symbol"/>
              <a:buChar char=""/>
            </a:pPr>
            <a:r>
              <a:rPr b="1" lang="ru-RU" sz="900" spc="-1" strike="noStrike" u="sng">
                <a:solidFill>
                  <a:schemeClr val="hlink"/>
                </a:solidFill>
                <a:uFillTx/>
                <a:latin typeface="Arial"/>
              </a:rPr>
              <a:t>Синтетические </a:t>
            </a:r>
            <a:endParaRPr b="0" lang="ru-RU" sz="900" spc="-1" strike="noStrike">
              <a:solidFill>
                <a:srgbClr val="000000"/>
              </a:solidFill>
              <a:latin typeface="Arial"/>
            </a:endParaRPr>
          </a:p>
          <a:p>
            <a:pPr marL="343080" indent="-343080">
              <a:lnSpc>
                <a:spcPct val="80000"/>
              </a:lnSpc>
              <a:spcBef>
                <a:spcPts val="181"/>
              </a:spcBef>
              <a:buNone/>
              <a:tabLst>
                <a:tab algn="l" pos="0"/>
              </a:tabLst>
            </a:pPr>
            <a:r>
              <a:rPr b="0" lang="ru-RU" sz="900" spc="-1" strike="noStrike">
                <a:solidFill>
                  <a:schemeClr val="dk1"/>
                </a:solidFill>
                <a:latin typeface="Arial"/>
              </a:rPr>
              <a:t>   </a:t>
            </a:r>
            <a:r>
              <a:rPr b="0" lang="ru-RU" sz="800" spc="-1" strike="noStrike">
                <a:solidFill>
                  <a:schemeClr val="dk1"/>
                </a:solidFill>
                <a:latin typeface="Book Antiqua"/>
              </a:rPr>
              <a:t>Получают кислотным гидролизом белков либо из карбоновых кислот, воздействуя на них галогеном </a:t>
            </a:r>
            <a:br>
              <a:rPr sz="800"/>
            </a:br>
            <a:r>
              <a:rPr b="0" lang="ru-RU" sz="800" spc="-1" strike="noStrike">
                <a:solidFill>
                  <a:schemeClr val="dk1"/>
                </a:solidFill>
                <a:latin typeface="Book Antiqua"/>
              </a:rPr>
              <a:t>и</a:t>
            </a:r>
            <a:r>
              <a:rPr b="0" lang="ru-RU" sz="800" spc="-1" strike="noStrike">
                <a:solidFill>
                  <a:schemeClr val="dk1"/>
                </a:solidFill>
                <a:latin typeface="Arial"/>
              </a:rPr>
              <a:t>,</a:t>
            </a:r>
            <a:r>
              <a:rPr b="0" lang="ru-RU" sz="800" spc="-1" strike="noStrike">
                <a:solidFill>
                  <a:schemeClr val="dk1"/>
                </a:solidFill>
                <a:latin typeface="Book Antiqua"/>
              </a:rPr>
              <a:t> далее</a:t>
            </a:r>
            <a:r>
              <a:rPr b="0" lang="ru-RU" sz="800" spc="-1" strike="noStrike">
                <a:solidFill>
                  <a:schemeClr val="dk1"/>
                </a:solidFill>
                <a:latin typeface="Arial"/>
              </a:rPr>
              <a:t>,</a:t>
            </a:r>
            <a:r>
              <a:rPr b="0" lang="ru-RU" sz="800" spc="-1" strike="noStrike">
                <a:solidFill>
                  <a:schemeClr val="dk1"/>
                </a:solidFill>
                <a:latin typeface="Book Antiqua"/>
              </a:rPr>
              <a:t> аммиаком.</a:t>
            </a:r>
            <a:endParaRPr b="0" lang="ru-RU" sz="800" spc="-1" strike="noStrike">
              <a:solidFill>
                <a:srgbClr val="000000"/>
              </a:solidFill>
              <a:latin typeface="Arial"/>
            </a:endParaRPr>
          </a:p>
          <a:p>
            <a:pPr marL="343080" indent="0">
              <a:lnSpc>
                <a:spcPct val="80000"/>
              </a:lnSpc>
              <a:spcBef>
                <a:spcPts val="159"/>
              </a:spcBef>
              <a:buNone/>
              <a:tabLst>
                <a:tab algn="l" pos="0"/>
              </a:tabLst>
            </a:pPr>
            <a:endParaRPr b="0" lang="ru-RU" sz="800" spc="-1" strike="noStrike">
              <a:solidFill>
                <a:srgbClr val="000000"/>
              </a:solidFill>
              <a:latin typeface="Arial"/>
            </a:endParaRPr>
          </a:p>
          <a:p>
            <a:pPr marL="343080" indent="0">
              <a:lnSpc>
                <a:spcPct val="80000"/>
              </a:lnSpc>
              <a:spcBef>
                <a:spcPts val="159"/>
              </a:spcBef>
              <a:buNone/>
              <a:tabLst>
                <a:tab algn="l" pos="0"/>
              </a:tabLst>
            </a:pPr>
            <a:endParaRPr b="0" lang="ru-RU" sz="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45" name="Picture 5" descr="LMODEFOND"/>
          <p:cNvPicPr/>
          <p:nvPr/>
        </p:nvPicPr>
        <p:blipFill>
          <a:blip r:embed="rId1"/>
          <a:stretch/>
        </p:blipFill>
        <p:spPr>
          <a:xfrm>
            <a:off x="0" y="0"/>
            <a:ext cx="9142920" cy="6856920"/>
          </a:xfrm>
          <a:prstGeom prst="rect">
            <a:avLst/>
          </a:prstGeom>
          <a:ln w="0">
            <a:noFill/>
          </a:ln>
        </p:spPr>
      </p:pic>
      <p:sp>
        <p:nvSpPr>
          <p:cNvPr id="146" name="Text Box 6"/>
          <p:cNvSpPr/>
          <p:nvPr/>
        </p:nvSpPr>
        <p:spPr>
          <a:xfrm>
            <a:off x="539640" y="4292640"/>
            <a:ext cx="8279280" cy="821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7" name="Text Box 7"/>
          <p:cNvSpPr/>
          <p:nvPr/>
        </p:nvSpPr>
        <p:spPr>
          <a:xfrm>
            <a:off x="2031840" y="4673520"/>
            <a:ext cx="183240" cy="365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8" name="Text Box 8"/>
          <p:cNvSpPr/>
          <p:nvPr/>
        </p:nvSpPr>
        <p:spPr>
          <a:xfrm>
            <a:off x="5775480" y="3160800"/>
            <a:ext cx="183240" cy="365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9" name="Text Box 9"/>
          <p:cNvSpPr/>
          <p:nvPr/>
        </p:nvSpPr>
        <p:spPr>
          <a:xfrm>
            <a:off x="1311120" y="5537160"/>
            <a:ext cx="183240" cy="365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0" name="Text Box 10"/>
          <p:cNvSpPr/>
          <p:nvPr/>
        </p:nvSpPr>
        <p:spPr>
          <a:xfrm>
            <a:off x="324000" y="1052640"/>
            <a:ext cx="8423640" cy="518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  <a:spcBef>
                <a:spcPts val="561"/>
              </a:spcBef>
            </a:pPr>
            <a:endParaRPr b="0" lang="ru-RU" sz="2800" spc="-1" strike="noStrike">
              <a:solidFill>
                <a:srgbClr val="ff0000"/>
              </a:solidFill>
              <a:latin typeface="Georgia"/>
            </a:endParaRPr>
          </a:p>
        </p:txBody>
      </p:sp>
      <p:sp>
        <p:nvSpPr>
          <p:cNvPr id="151" name="Text Box 11"/>
          <p:cNvSpPr/>
          <p:nvPr/>
        </p:nvSpPr>
        <p:spPr>
          <a:xfrm>
            <a:off x="1743120" y="5105520"/>
            <a:ext cx="183240" cy="365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2" name="Text Box 12"/>
          <p:cNvSpPr/>
          <p:nvPr/>
        </p:nvSpPr>
        <p:spPr>
          <a:xfrm>
            <a:off x="468360" y="333360"/>
            <a:ext cx="8134920" cy="578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 defTabSz="914400">
              <a:lnSpc>
                <a:spcPct val="100000"/>
              </a:lnSpc>
            </a:pPr>
            <a:endParaRPr b="1" lang="ru-RU" sz="3200" spc="-1" strike="noStrike">
              <a:solidFill>
                <a:srgbClr val="ff3300"/>
              </a:solidFill>
              <a:latin typeface="Arial"/>
            </a:endParaRPr>
          </a:p>
        </p:txBody>
      </p:sp>
      <p:sp>
        <p:nvSpPr>
          <p:cNvPr id="153" name="Text Box 13"/>
          <p:cNvSpPr/>
          <p:nvPr/>
        </p:nvSpPr>
        <p:spPr>
          <a:xfrm>
            <a:off x="3471840" y="2224080"/>
            <a:ext cx="183240" cy="365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4" name="Line 24"/>
          <p:cNvSpPr/>
          <p:nvPr/>
        </p:nvSpPr>
        <p:spPr>
          <a:xfrm>
            <a:off x="7092720" y="1915920"/>
            <a:ext cx="287280" cy="360"/>
          </a:xfrm>
          <a:prstGeom prst="line">
            <a:avLst/>
          </a:prstGeom>
          <a:ln w="9525">
            <a:solidFill>
              <a:srgbClr val="0000cc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-44640" bIns="-44640" anchor="t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5" name="Text Box 25"/>
          <p:cNvSpPr/>
          <p:nvPr/>
        </p:nvSpPr>
        <p:spPr>
          <a:xfrm>
            <a:off x="324000" y="1052640"/>
            <a:ext cx="8568360" cy="821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 defTabSz="914400">
              <a:lnSpc>
                <a:spcPct val="100000"/>
              </a:lnSpc>
            </a:pPr>
            <a:r>
              <a:rPr b="1" lang="ru-RU" sz="2400" spc="-1" strike="noStrike">
                <a:solidFill>
                  <a:srgbClr val="ffffff"/>
                </a:solidFill>
                <a:latin typeface="Arial"/>
              </a:rPr>
              <a:t>7.Реакция этерификации . Аминокислоты реагируют со спиртами с образованием сложных эфиров.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6" name="Text Box 27"/>
          <p:cNvSpPr/>
          <p:nvPr/>
        </p:nvSpPr>
        <p:spPr>
          <a:xfrm>
            <a:off x="0" y="2781360"/>
            <a:ext cx="9142920" cy="2158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1" lang="ru-RU" sz="2800" spc="-1" strike="noStrike">
                <a:solidFill>
                  <a:srgbClr val="ffffff"/>
                </a:solidFill>
                <a:latin typeface="Arial"/>
              </a:rPr>
              <a:t> </a:t>
            </a:r>
            <a:r>
              <a:rPr b="1" lang="en-US" sz="2800" spc="-1" strike="noStrike">
                <a:solidFill>
                  <a:srgbClr val="ffffff"/>
                </a:solidFill>
                <a:latin typeface="Arial"/>
              </a:rPr>
              <a:t>                       </a:t>
            </a:r>
            <a:r>
              <a:rPr b="1" lang="ru-RU" sz="2800" spc="-1" strike="noStrike">
                <a:solidFill>
                  <a:srgbClr val="ffffff"/>
                </a:solidFill>
                <a:latin typeface="Arial"/>
              </a:rPr>
              <a:t>   </a:t>
            </a:r>
            <a:r>
              <a:rPr b="1" lang="en-US" sz="2800" spc="-1" strike="noStrike">
                <a:solidFill>
                  <a:srgbClr val="ffffff"/>
                </a:solidFill>
                <a:latin typeface="Arial"/>
              </a:rPr>
              <a:t>O                                                </a:t>
            </a:r>
            <a:r>
              <a:rPr b="1" lang="ru-RU" sz="2800" spc="-1" strike="noStrike">
                <a:solidFill>
                  <a:srgbClr val="ffffff"/>
                </a:solidFill>
                <a:latin typeface="Arial"/>
              </a:rPr>
              <a:t> </a:t>
            </a:r>
            <a:r>
              <a:rPr b="1" lang="en-US" sz="2800" spc="-1" strike="noStrike">
                <a:solidFill>
                  <a:srgbClr val="ffffff"/>
                </a:solidFill>
                <a:latin typeface="Arial"/>
              </a:rPr>
              <a:t>O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1" lang="ru-RU" sz="2800" spc="-1" strike="noStrike">
                <a:solidFill>
                  <a:srgbClr val="ffffff"/>
                </a:solidFill>
                <a:latin typeface="Arial"/>
              </a:rPr>
              <a:t>  </a:t>
            </a:r>
            <a:r>
              <a:rPr b="1" lang="en-US" sz="2800" spc="-1" strike="noStrike">
                <a:solidFill>
                  <a:srgbClr val="ffffff"/>
                </a:solidFill>
                <a:latin typeface="Arial"/>
              </a:rPr>
              <a:t>H</a:t>
            </a:r>
            <a:r>
              <a:rPr b="1" lang="en-US" sz="2800" spc="-1" strike="noStrike" baseline="-25000">
                <a:solidFill>
                  <a:srgbClr val="ffffff"/>
                </a:solidFill>
                <a:latin typeface="Arial"/>
              </a:rPr>
              <a:t>2</a:t>
            </a:r>
            <a:r>
              <a:rPr b="1" lang="en-US" sz="2800" spc="-1" strike="noStrike">
                <a:solidFill>
                  <a:srgbClr val="ffffff"/>
                </a:solidFill>
                <a:latin typeface="Arial"/>
              </a:rPr>
              <a:t>N – CH</a:t>
            </a:r>
            <a:r>
              <a:rPr b="1" lang="ru-RU" sz="2800" spc="-1" strike="noStrike" baseline="-25000">
                <a:solidFill>
                  <a:srgbClr val="ffffff"/>
                </a:solidFill>
                <a:latin typeface="Arial"/>
              </a:rPr>
              <a:t>2</a:t>
            </a:r>
            <a:r>
              <a:rPr b="1" lang="en-US" sz="2800" spc="-1" strike="noStrike">
                <a:solidFill>
                  <a:srgbClr val="ffffff"/>
                </a:solidFill>
                <a:latin typeface="Arial"/>
              </a:rPr>
              <a:t> – C      +  </a:t>
            </a:r>
            <a:r>
              <a:rPr b="1" lang="ru-RU" sz="2800" spc="-1" strike="noStrike">
                <a:solidFill>
                  <a:srgbClr val="ffffff"/>
                </a:solidFill>
                <a:latin typeface="Arial"/>
              </a:rPr>
              <a:t>СН</a:t>
            </a:r>
            <a:r>
              <a:rPr b="1" lang="ru-RU" sz="2800" spc="-1" strike="noStrike" baseline="-25000">
                <a:solidFill>
                  <a:srgbClr val="ffffff"/>
                </a:solidFill>
                <a:latin typeface="Arial"/>
              </a:rPr>
              <a:t>3</a:t>
            </a:r>
            <a:r>
              <a:rPr b="1" lang="en-US" sz="2800" spc="-1" strike="noStrike">
                <a:solidFill>
                  <a:srgbClr val="ffffff"/>
                </a:solidFill>
                <a:latin typeface="Arial"/>
              </a:rPr>
              <a:t>OH  → H</a:t>
            </a:r>
            <a:r>
              <a:rPr b="1" lang="en-US" sz="2800" spc="-1" strike="noStrike" baseline="-25000">
                <a:solidFill>
                  <a:srgbClr val="ffffff"/>
                </a:solidFill>
                <a:latin typeface="Arial"/>
              </a:rPr>
              <a:t>2</a:t>
            </a:r>
            <a:r>
              <a:rPr b="1" lang="en-US" sz="2800" spc="-1" strike="noStrike">
                <a:solidFill>
                  <a:srgbClr val="ffffff"/>
                </a:solidFill>
                <a:latin typeface="Arial"/>
              </a:rPr>
              <a:t>N – CH – C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1" lang="en-US" sz="2800" spc="-1" strike="noStrike">
                <a:solidFill>
                  <a:srgbClr val="ffffff"/>
                </a:solidFill>
                <a:latin typeface="Arial"/>
              </a:rPr>
              <a:t>            </a:t>
            </a:r>
            <a:r>
              <a:rPr b="1" lang="en-US" sz="2800" spc="-1" strike="noStrike">
                <a:solidFill>
                  <a:srgbClr val="ffffff"/>
                </a:solidFill>
                <a:latin typeface="Times New Roman"/>
              </a:rPr>
              <a:t>           </a:t>
            </a:r>
            <a:r>
              <a:rPr b="1" lang="ru-RU" sz="2800" spc="-1" strike="noStrike">
                <a:solidFill>
                  <a:srgbClr val="ffffff"/>
                </a:solidFill>
                <a:latin typeface="Times New Roman"/>
              </a:rPr>
              <a:t>  </a:t>
            </a:r>
            <a:r>
              <a:rPr b="1" lang="en-US" sz="2800" spc="-1" strike="noStrike">
                <a:solidFill>
                  <a:srgbClr val="ffffff"/>
                </a:solidFill>
                <a:latin typeface="Times New Roman"/>
              </a:rPr>
              <a:t> </a:t>
            </a:r>
            <a:r>
              <a:rPr b="1" lang="ru-RU" sz="2800" spc="-1" strike="noStrike">
                <a:solidFill>
                  <a:srgbClr val="ffffff"/>
                </a:solidFill>
                <a:latin typeface="Times New Roman"/>
              </a:rPr>
              <a:t>   </a:t>
            </a:r>
            <a:r>
              <a:rPr b="1" lang="en-US" sz="2800" spc="-1" strike="noStrike">
                <a:solidFill>
                  <a:srgbClr val="ffffff"/>
                </a:solidFill>
                <a:latin typeface="Times New Roman"/>
              </a:rPr>
              <a:t>OH                  </a:t>
            </a:r>
            <a:r>
              <a:rPr b="1" lang="ru-RU" sz="1400" spc="-1" strike="noStrike" baseline="30000">
                <a:solidFill>
                  <a:srgbClr val="ffffff"/>
                </a:solidFill>
                <a:latin typeface="Times New Roman"/>
              </a:rPr>
              <a:t>+</a:t>
            </a:r>
            <a:r>
              <a:rPr b="1" lang="ru-RU" sz="1400" spc="-1" strike="noStrike">
                <a:solidFill>
                  <a:srgbClr val="ffffff"/>
                </a:solidFill>
                <a:latin typeface="Times New Roman"/>
              </a:rPr>
              <a:t> </a:t>
            </a:r>
            <a:r>
              <a:rPr b="1" lang="ru-RU" sz="1400" spc="-1" strike="noStrike" baseline="30000">
                <a:solidFill>
                  <a:srgbClr val="ffffff"/>
                </a:solidFill>
                <a:latin typeface="Times New Roman"/>
              </a:rPr>
              <a:t> </a:t>
            </a:r>
            <a:r>
              <a:rPr b="1" lang="en-US" sz="1800" spc="-1" strike="noStrike">
                <a:solidFill>
                  <a:srgbClr val="ffffff"/>
                </a:solidFill>
                <a:latin typeface="Arial"/>
              </a:rPr>
              <a:t>H</a:t>
            </a:r>
            <a:r>
              <a:rPr b="1" lang="en-US" sz="1800" spc="-1" strike="noStrike" baseline="-25000">
                <a:solidFill>
                  <a:srgbClr val="ffffff"/>
                </a:solidFill>
                <a:latin typeface="Arial"/>
              </a:rPr>
              <a:t>2</a:t>
            </a:r>
            <a:r>
              <a:rPr b="1" lang="en-US" sz="1800" spc="-1" strike="noStrike">
                <a:solidFill>
                  <a:srgbClr val="ffffff"/>
                </a:solidFill>
                <a:latin typeface="Arial"/>
              </a:rPr>
              <a:t>O</a:t>
            </a:r>
            <a:r>
              <a:rPr b="1" lang="ru-RU" sz="1800" spc="-1" strike="noStrike">
                <a:solidFill>
                  <a:srgbClr val="ffffff"/>
                </a:solidFill>
                <a:latin typeface="Arial"/>
              </a:rPr>
              <a:t>                                  </a:t>
            </a:r>
            <a:r>
              <a:rPr b="1" lang="en-US" sz="2800" spc="-1" strike="noStrike">
                <a:solidFill>
                  <a:srgbClr val="ffffff"/>
                </a:solidFill>
                <a:latin typeface="Times New Roman"/>
              </a:rPr>
              <a:t> </a:t>
            </a:r>
            <a:r>
              <a:rPr b="1" lang="ru-RU" sz="2800" spc="-1" strike="noStrike">
                <a:solidFill>
                  <a:srgbClr val="ffffff"/>
                </a:solidFill>
                <a:latin typeface="Times New Roman"/>
              </a:rPr>
              <a:t> </a:t>
            </a:r>
            <a:r>
              <a:rPr b="1" lang="en-US" sz="2800" spc="-1" strike="noStrike">
                <a:solidFill>
                  <a:srgbClr val="ffffff"/>
                </a:solidFill>
                <a:latin typeface="Times New Roman"/>
              </a:rPr>
              <a:t>O</a:t>
            </a:r>
            <a:r>
              <a:rPr b="1" lang="ru-RU" sz="2800" spc="-1" strike="noStrike">
                <a:solidFill>
                  <a:srgbClr val="ffffff"/>
                </a:solidFill>
                <a:latin typeface="Times New Roman"/>
              </a:rPr>
              <a:t>-СН</a:t>
            </a:r>
            <a:r>
              <a:rPr b="1" lang="ru-RU" sz="2800" spc="-1" strike="noStrike" baseline="-25000">
                <a:solidFill>
                  <a:srgbClr val="ffffff"/>
                </a:solidFill>
                <a:latin typeface="Times New Roman"/>
              </a:rPr>
              <a:t>3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1" lang="en-US" sz="2800" spc="-1" strike="noStrike">
                <a:solidFill>
                  <a:srgbClr val="ffffff"/>
                </a:solidFill>
                <a:latin typeface="Arial"/>
              </a:rPr>
              <a:t>                                                             </a:t>
            </a:r>
            <a:r>
              <a:rPr b="1" lang="ru-RU" sz="1600" spc="-1" strike="noStrike">
                <a:solidFill>
                  <a:srgbClr val="ffffff"/>
                </a:solidFill>
                <a:latin typeface="Arial"/>
              </a:rPr>
              <a:t>метиловый  </a:t>
            </a:r>
            <a:endParaRPr b="0" lang="ru-RU" sz="1600" spc="-1" strike="noStrike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1" lang="ru-RU" sz="1600" spc="-1" strike="noStrike">
                <a:solidFill>
                  <a:srgbClr val="ffffff"/>
                </a:solidFill>
                <a:latin typeface="Arial"/>
              </a:rPr>
              <a:t>                                                                                          </a:t>
            </a:r>
            <a:r>
              <a:rPr b="1" lang="ru-RU" sz="1600" spc="-1" strike="noStrike">
                <a:solidFill>
                  <a:srgbClr val="ffffff"/>
                </a:solidFill>
                <a:latin typeface="Arial"/>
              </a:rPr>
              <a:t>эфир аминоуксусной кислоты</a:t>
            </a:r>
            <a:endParaRPr b="0" lang="ru-RU" sz="1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7" name="Line 28"/>
          <p:cNvSpPr/>
          <p:nvPr/>
        </p:nvSpPr>
        <p:spPr>
          <a:xfrm flipH="1">
            <a:off x="2555640" y="3141360"/>
            <a:ext cx="144360" cy="142920"/>
          </a:xfrm>
          <a:prstGeom prst="line">
            <a:avLst/>
          </a:prstGeom>
          <a:ln w="9525">
            <a:solidFill>
              <a:srgbClr val="ffffff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8" name="Line 29"/>
          <p:cNvSpPr/>
          <p:nvPr/>
        </p:nvSpPr>
        <p:spPr>
          <a:xfrm flipH="1">
            <a:off x="2627280" y="3213000"/>
            <a:ext cx="144360" cy="144360"/>
          </a:xfrm>
          <a:prstGeom prst="line">
            <a:avLst/>
          </a:prstGeom>
          <a:ln w="9525">
            <a:solidFill>
              <a:srgbClr val="ffffff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9" name="Line 30"/>
          <p:cNvSpPr/>
          <p:nvPr/>
        </p:nvSpPr>
        <p:spPr>
          <a:xfrm>
            <a:off x="2627280" y="3644640"/>
            <a:ext cx="144360" cy="144720"/>
          </a:xfrm>
          <a:prstGeom prst="line">
            <a:avLst/>
          </a:prstGeom>
          <a:ln w="9525">
            <a:solidFill>
              <a:srgbClr val="ffffff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0" name="Line 31"/>
          <p:cNvSpPr/>
          <p:nvPr/>
        </p:nvSpPr>
        <p:spPr>
          <a:xfrm>
            <a:off x="7667280" y="3573360"/>
            <a:ext cx="217800" cy="216000"/>
          </a:xfrm>
          <a:prstGeom prst="line">
            <a:avLst/>
          </a:prstGeom>
          <a:ln w="9525">
            <a:solidFill>
              <a:srgbClr val="ffffff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1" name="Line 32"/>
          <p:cNvSpPr/>
          <p:nvPr/>
        </p:nvSpPr>
        <p:spPr>
          <a:xfrm flipH="1">
            <a:off x="7667280" y="3141360"/>
            <a:ext cx="144720" cy="142920"/>
          </a:xfrm>
          <a:prstGeom prst="line">
            <a:avLst/>
          </a:prstGeom>
          <a:ln w="9525">
            <a:solidFill>
              <a:srgbClr val="ffffff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2" name="Line 33"/>
          <p:cNvSpPr/>
          <p:nvPr/>
        </p:nvSpPr>
        <p:spPr>
          <a:xfrm flipH="1">
            <a:off x="7740360" y="3213000"/>
            <a:ext cx="144720" cy="144360"/>
          </a:xfrm>
          <a:prstGeom prst="line">
            <a:avLst/>
          </a:prstGeom>
          <a:ln w="9525">
            <a:solidFill>
              <a:srgbClr val="ffffff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63" name="Picture 2" descr="http://wiki.kkidppo.ru/images/8/83/%D0%90%D0%BD%D0%B8%D0%BC%D0%B0%D1%86%D0%B8%D1%8F-%D0%B1%D1%83%D1%82%D1%8B%D0%BB%D0%BE%D1%87%D0%BA%D0%B0.gif"/>
          <p:cNvPicPr/>
          <p:nvPr/>
        </p:nvPicPr>
        <p:blipFill>
          <a:blip r:embed="rId2"/>
          <a:stretch/>
        </p:blipFill>
        <p:spPr>
          <a:xfrm>
            <a:off x="3456000" y="4281480"/>
            <a:ext cx="1370520" cy="23803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520" cy="114192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1440" rIns="91440" tIns="45720" bIns="45720" anchor="ctr">
            <a:noAutofit/>
          </a:bodyPr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3000" spc="-1" strike="noStrike" u="sng">
                <a:solidFill>
                  <a:schemeClr val="dk2"/>
                </a:solidFill>
                <a:uFillTx/>
                <a:latin typeface="Arial"/>
                <a:hlinkClick r:id="rId1"/>
              </a:rPr>
              <a:t>8.  Не изменяют цвет индикаторов</a:t>
            </a:r>
            <a:endParaRPr b="0" lang="ru-RU" sz="30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65" name="Picture 2" descr="&amp;Zcy;&amp;acy;&amp;kcy;&amp;acy;&amp;zcy;&amp;acy;&amp;tcy;&amp;softcy; &amp;ncy;&amp;iecy;&amp;dcy;&amp;ocy;&amp;rcy;&amp;ocy;&amp;gcy;&amp;icy;&amp;iecy; &amp;Pcy;&amp;rcy;&amp;ocy;&amp;chcy;&amp;iecy;&amp;iecy; &amp;scy; &amp;Tcy;&amp;acy;&amp;ocy;&amp;bcy;&amp;acy;&amp;ocy;"/>
          <p:cNvPicPr/>
          <p:nvPr/>
        </p:nvPicPr>
        <p:blipFill>
          <a:blip r:embed="rId2"/>
          <a:stretch/>
        </p:blipFill>
        <p:spPr>
          <a:xfrm>
            <a:off x="1043640" y="1700640"/>
            <a:ext cx="6666480" cy="41994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520" cy="114192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1440" rIns="91440" tIns="45720" bIns="45720" anchor="ctr">
            <a:noAutofit/>
          </a:bodyPr>
          <a:p>
            <a:pPr indent="0" algn="ctr">
              <a:buNone/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7" name="Прямоугольник 2"/>
          <p:cNvSpPr/>
          <p:nvPr/>
        </p:nvSpPr>
        <p:spPr>
          <a:xfrm>
            <a:off x="323640" y="2690280"/>
            <a:ext cx="8352000" cy="277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1" i="1" lang="en-US" sz="3000" spc="-1" strike="noStrike">
                <a:solidFill>
                  <a:schemeClr val="dk1"/>
                </a:solidFill>
                <a:latin typeface="Arial"/>
              </a:rPr>
              <a:t>9</a:t>
            </a:r>
            <a:r>
              <a:rPr b="1" i="1" lang="ru-RU" sz="3000" spc="-1" strike="noStrike">
                <a:solidFill>
                  <a:schemeClr val="dk1"/>
                </a:solidFill>
                <a:latin typeface="Arial"/>
              </a:rPr>
              <a:t>. </a:t>
            </a:r>
            <a:r>
              <a:rPr b="1" i="1" lang="en-US" sz="3000" spc="-1" strike="noStrike">
                <a:solidFill>
                  <a:schemeClr val="dk1"/>
                </a:solidFill>
                <a:latin typeface="Arial"/>
              </a:rPr>
              <a:t> </a:t>
            </a:r>
            <a:r>
              <a:rPr b="1" i="1" lang="ru-RU" sz="3000" spc="-1" strike="noStrike">
                <a:solidFill>
                  <a:schemeClr val="dk1"/>
                </a:solidFill>
                <a:latin typeface="Arial"/>
              </a:rPr>
              <a:t>Реагируют </a:t>
            </a:r>
            <a:r>
              <a:rPr b="1" i="1" lang="en-US" sz="3000" spc="-1" strike="noStrike">
                <a:solidFill>
                  <a:schemeClr val="dk1"/>
                </a:solidFill>
                <a:latin typeface="Arial"/>
              </a:rPr>
              <a:t> c</a:t>
            </a:r>
            <a:r>
              <a:rPr b="1" i="1" lang="ru-RU" sz="3000" spc="-1" strike="noStrike">
                <a:solidFill>
                  <a:schemeClr val="dk1"/>
                </a:solidFill>
                <a:latin typeface="Arial"/>
              </a:rPr>
              <a:t> аммиаком</a:t>
            </a:r>
            <a:r>
              <a:rPr b="0" i="1" lang="ru-RU" sz="3000" spc="-1" strike="noStrike">
                <a:solidFill>
                  <a:schemeClr val="dk1"/>
                </a:solidFill>
                <a:latin typeface="Arial"/>
              </a:rPr>
              <a:t> → образуются амиды:</a:t>
            </a:r>
            <a:endParaRPr b="0" lang="ru-RU" sz="3000" spc="-1" strike="noStrike">
              <a:solidFill>
                <a:srgbClr val="000000"/>
              </a:solidFill>
              <a:latin typeface="Arial"/>
            </a:endParaRPr>
          </a:p>
          <a:p>
            <a:pPr algn="just" defTabSz="914400">
              <a:lnSpc>
                <a:spcPct val="100000"/>
              </a:lnSpc>
            </a:pPr>
            <a:r>
              <a:rPr b="0" i="1" lang="ru-RU" sz="3000" spc="-1" strike="noStrike">
                <a:solidFill>
                  <a:schemeClr val="dk1"/>
                </a:solidFill>
                <a:latin typeface="Times New Roman"/>
              </a:rPr>
              <a:t> </a:t>
            </a:r>
            <a:endParaRPr b="0" lang="ru-RU" sz="3000" spc="-1" strike="noStrike">
              <a:solidFill>
                <a:srgbClr val="000000"/>
              </a:solidFill>
              <a:latin typeface="Arial"/>
            </a:endParaRPr>
          </a:p>
          <a:p>
            <a:pPr algn="just" defTabSz="914400">
              <a:lnSpc>
                <a:spcPct val="100000"/>
              </a:lnSpc>
            </a:pPr>
            <a:r>
              <a:rPr b="0" i="1" lang="en-US" sz="3000" spc="-1" strike="noStrike">
                <a:solidFill>
                  <a:schemeClr val="dk1"/>
                </a:solidFill>
                <a:latin typeface="Times New Roman"/>
              </a:rPr>
              <a:t>NH</a:t>
            </a:r>
            <a:r>
              <a:rPr b="0" i="1" lang="en-US" sz="3000" spc="-1" strike="noStrike" baseline="-25000">
                <a:solidFill>
                  <a:schemeClr val="dk1"/>
                </a:solidFill>
                <a:latin typeface="Times New Roman"/>
              </a:rPr>
              <a:t>2</a:t>
            </a:r>
            <a:r>
              <a:rPr b="0" i="1" lang="en-US" sz="3000" spc="-1" strike="noStrike">
                <a:solidFill>
                  <a:schemeClr val="dk1"/>
                </a:solidFill>
                <a:latin typeface="Times New Roman"/>
              </a:rPr>
              <a:t>-CH</a:t>
            </a:r>
            <a:r>
              <a:rPr b="0" i="1" lang="en-US" sz="3000" spc="-1" strike="noStrike" baseline="-25000">
                <a:solidFill>
                  <a:schemeClr val="dk1"/>
                </a:solidFill>
                <a:latin typeface="Times New Roman"/>
              </a:rPr>
              <a:t>2</a:t>
            </a:r>
            <a:r>
              <a:rPr b="0" i="1" lang="en-US" sz="3000" spc="-1" strike="noStrike">
                <a:solidFill>
                  <a:schemeClr val="dk1"/>
                </a:solidFill>
                <a:latin typeface="Times New Roman"/>
              </a:rPr>
              <a:t>-CO</a:t>
            </a:r>
            <a:r>
              <a:rPr b="1" i="1" lang="en-US" sz="3000" spc="-1" strike="noStrike">
                <a:solidFill>
                  <a:schemeClr val="dk1"/>
                </a:solidFill>
                <a:latin typeface="Times New Roman"/>
              </a:rPr>
              <a:t>OH</a:t>
            </a:r>
            <a:r>
              <a:rPr b="1" i="1" lang="ru-RU" sz="3000" spc="-1" strike="noStrike">
                <a:solidFill>
                  <a:schemeClr val="dk1"/>
                </a:solidFill>
                <a:latin typeface="Times New Roman"/>
              </a:rPr>
              <a:t> </a:t>
            </a:r>
            <a:r>
              <a:rPr b="0" i="1" lang="en-US" sz="3000" spc="-1" strike="noStrike">
                <a:solidFill>
                  <a:schemeClr val="dk1"/>
                </a:solidFill>
                <a:latin typeface="Times New Roman"/>
              </a:rPr>
              <a:t>+ </a:t>
            </a:r>
            <a:r>
              <a:rPr b="1" i="1" lang="en-US" sz="3000" spc="-1" strike="noStrike">
                <a:solidFill>
                  <a:schemeClr val="dk1"/>
                </a:solidFill>
                <a:latin typeface="Times New Roman"/>
              </a:rPr>
              <a:t>H</a:t>
            </a:r>
            <a:r>
              <a:rPr b="0" i="1" lang="en-US" sz="3000" spc="-1" strike="noStrike">
                <a:solidFill>
                  <a:schemeClr val="dk1"/>
                </a:solidFill>
                <a:latin typeface="Times New Roman"/>
              </a:rPr>
              <a:t>-NH</a:t>
            </a:r>
            <a:r>
              <a:rPr b="0" i="1" lang="en-US" sz="3000" spc="-1" strike="noStrike" baseline="-25000">
                <a:solidFill>
                  <a:schemeClr val="dk1"/>
                </a:solidFill>
                <a:latin typeface="Times New Roman"/>
              </a:rPr>
              <a:t>2</a:t>
            </a:r>
            <a:r>
              <a:rPr b="0" i="1" lang="en-US" sz="3000" spc="-1" strike="noStrike">
                <a:solidFill>
                  <a:schemeClr val="dk1"/>
                </a:solidFill>
                <a:latin typeface="Times New Roman"/>
              </a:rPr>
              <a:t> → NH</a:t>
            </a:r>
            <a:r>
              <a:rPr b="0" i="1" lang="en-US" sz="3000" spc="-1" strike="noStrike" baseline="-25000">
                <a:solidFill>
                  <a:schemeClr val="dk1"/>
                </a:solidFill>
                <a:latin typeface="Times New Roman"/>
              </a:rPr>
              <a:t>2</a:t>
            </a:r>
            <a:r>
              <a:rPr b="0" i="1" lang="en-US" sz="3000" spc="-1" strike="noStrike">
                <a:solidFill>
                  <a:schemeClr val="dk1"/>
                </a:solidFill>
                <a:latin typeface="Times New Roman"/>
              </a:rPr>
              <a:t>-CH</a:t>
            </a:r>
            <a:r>
              <a:rPr b="0" i="1" lang="en-US" sz="3000" spc="-1" strike="noStrike" baseline="-25000">
                <a:solidFill>
                  <a:schemeClr val="dk1"/>
                </a:solidFill>
                <a:latin typeface="Times New Roman"/>
              </a:rPr>
              <a:t>2</a:t>
            </a:r>
            <a:r>
              <a:rPr b="0" i="1" lang="en-US" sz="3000" spc="-1" strike="noStrike">
                <a:solidFill>
                  <a:schemeClr val="dk1"/>
                </a:solidFill>
                <a:latin typeface="Times New Roman"/>
              </a:rPr>
              <a:t>-CONH</a:t>
            </a:r>
            <a:r>
              <a:rPr b="0" i="1" lang="en-US" sz="3000" spc="-1" strike="noStrike" baseline="-25000">
                <a:solidFill>
                  <a:schemeClr val="dk1"/>
                </a:solidFill>
                <a:latin typeface="Times New Roman"/>
              </a:rPr>
              <a:t>2</a:t>
            </a:r>
            <a:r>
              <a:rPr b="0" i="1" lang="en-US" sz="3000" spc="-1" strike="noStrike">
                <a:solidFill>
                  <a:schemeClr val="dk1"/>
                </a:solidFill>
                <a:latin typeface="Times New Roman"/>
              </a:rPr>
              <a:t> + H</a:t>
            </a:r>
            <a:r>
              <a:rPr b="0" i="1" lang="en-US" sz="3000" spc="-1" strike="noStrike" baseline="-25000">
                <a:solidFill>
                  <a:schemeClr val="dk1"/>
                </a:solidFill>
                <a:latin typeface="Times New Roman"/>
              </a:rPr>
              <a:t>2</a:t>
            </a:r>
            <a:r>
              <a:rPr b="0" i="1" lang="en-US" sz="3000" spc="-1" strike="noStrike">
                <a:solidFill>
                  <a:schemeClr val="dk1"/>
                </a:solidFill>
                <a:latin typeface="Times New Roman"/>
              </a:rPr>
              <a:t>O</a:t>
            </a:r>
            <a:endParaRPr b="0" lang="ru-RU" sz="30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68" name="Picture 4" descr="&amp;Tcy;&amp;acy;&amp;jcy;&amp;ncy;&amp;ycy; &amp;vcy;&amp;kcy;&amp;ucy;&amp;scy;&amp;acy;"/>
          <p:cNvPicPr/>
          <p:nvPr/>
        </p:nvPicPr>
        <p:blipFill>
          <a:blip r:embed="rId1"/>
          <a:stretch/>
        </p:blipFill>
        <p:spPr>
          <a:xfrm>
            <a:off x="3708000" y="548640"/>
            <a:ext cx="2231280" cy="23032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Прямоугольник 2"/>
          <p:cNvSpPr/>
          <p:nvPr/>
        </p:nvSpPr>
        <p:spPr>
          <a:xfrm>
            <a:off x="755640" y="2828880"/>
            <a:ext cx="7775640" cy="2297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1" i="1" lang="ru-RU" sz="3500" spc="-1" strike="noStrike">
                <a:solidFill>
                  <a:schemeClr val="dk1"/>
                </a:solidFill>
                <a:latin typeface="Arial"/>
              </a:rPr>
              <a:t>10 . Разложение</a:t>
            </a:r>
            <a:r>
              <a:rPr b="0" i="1" lang="ru-RU" sz="3500" spc="-1" strike="noStrike">
                <a:solidFill>
                  <a:schemeClr val="dk1"/>
                </a:solidFill>
                <a:latin typeface="Arial"/>
              </a:rPr>
              <a:t> → Амин + Углекислый газ:</a:t>
            </a:r>
            <a:endParaRPr b="0" lang="ru-RU" sz="3500" spc="-1" strike="noStrike">
              <a:solidFill>
                <a:srgbClr val="000000"/>
              </a:solidFill>
              <a:latin typeface="Arial"/>
            </a:endParaRPr>
          </a:p>
          <a:p>
            <a:pPr algn="just" defTabSz="914400">
              <a:lnSpc>
                <a:spcPct val="100000"/>
              </a:lnSpc>
            </a:pPr>
            <a:r>
              <a:rPr b="0" i="1" lang="ru-RU" sz="3500" spc="-1" strike="noStrike">
                <a:solidFill>
                  <a:schemeClr val="dk1"/>
                </a:solidFill>
                <a:latin typeface="Times New Roman"/>
              </a:rPr>
              <a:t> </a:t>
            </a:r>
            <a:endParaRPr b="0" lang="ru-RU" sz="3500" spc="-1" strike="noStrike">
              <a:solidFill>
                <a:srgbClr val="000000"/>
              </a:solidFill>
              <a:latin typeface="Arial"/>
            </a:endParaRPr>
          </a:p>
          <a:p>
            <a:pPr algn="just" defTabSz="914400">
              <a:lnSpc>
                <a:spcPct val="100000"/>
              </a:lnSpc>
            </a:pPr>
            <a:r>
              <a:rPr b="0" i="1" lang="en-US" sz="3500" spc="-1" strike="noStrike">
                <a:solidFill>
                  <a:schemeClr val="dk1"/>
                </a:solidFill>
                <a:latin typeface="Times New Roman"/>
              </a:rPr>
              <a:t>NH</a:t>
            </a:r>
            <a:r>
              <a:rPr b="0" i="1" lang="en-US" sz="3500" spc="-1" strike="noStrike" baseline="-25000">
                <a:solidFill>
                  <a:schemeClr val="dk1"/>
                </a:solidFill>
                <a:latin typeface="Times New Roman"/>
              </a:rPr>
              <a:t>2</a:t>
            </a:r>
            <a:r>
              <a:rPr b="0" i="1" lang="en-US" sz="3500" spc="-1" strike="noStrike">
                <a:solidFill>
                  <a:schemeClr val="dk1"/>
                </a:solidFill>
                <a:latin typeface="Times New Roman"/>
              </a:rPr>
              <a:t>-CH</a:t>
            </a:r>
            <a:r>
              <a:rPr b="0" i="1" lang="en-US" sz="3500" spc="-1" strike="noStrike" baseline="-25000">
                <a:solidFill>
                  <a:schemeClr val="dk1"/>
                </a:solidFill>
                <a:latin typeface="Times New Roman"/>
              </a:rPr>
              <a:t>2</a:t>
            </a:r>
            <a:r>
              <a:rPr b="0" i="1" lang="en-US" sz="3500" spc="-1" strike="noStrike">
                <a:solidFill>
                  <a:schemeClr val="dk1"/>
                </a:solidFill>
                <a:latin typeface="Times New Roman"/>
              </a:rPr>
              <a:t>-COOH  → NH</a:t>
            </a:r>
            <a:r>
              <a:rPr b="0" i="1" lang="en-US" sz="3500" spc="-1" strike="noStrike" baseline="-25000">
                <a:solidFill>
                  <a:schemeClr val="dk1"/>
                </a:solidFill>
                <a:latin typeface="Times New Roman"/>
              </a:rPr>
              <a:t>2</a:t>
            </a:r>
            <a:r>
              <a:rPr b="0" i="1" lang="en-US" sz="3500" spc="-1" strike="noStrike">
                <a:solidFill>
                  <a:schemeClr val="dk1"/>
                </a:solidFill>
                <a:latin typeface="Times New Roman"/>
              </a:rPr>
              <a:t>-CH</a:t>
            </a:r>
            <a:r>
              <a:rPr b="0" i="1" lang="en-US" sz="3500" spc="-1" strike="noStrike" baseline="-25000">
                <a:solidFill>
                  <a:schemeClr val="dk1"/>
                </a:solidFill>
                <a:latin typeface="Times New Roman"/>
              </a:rPr>
              <a:t>3</a:t>
            </a:r>
            <a:r>
              <a:rPr b="0" i="1" lang="en-US" sz="3500" spc="-1" strike="noStrike">
                <a:solidFill>
                  <a:schemeClr val="dk1"/>
                </a:solidFill>
                <a:latin typeface="Times New Roman"/>
              </a:rPr>
              <a:t> + CO</a:t>
            </a:r>
            <a:r>
              <a:rPr b="0" i="1" lang="en-US" sz="3500" spc="-1" strike="noStrike" baseline="-25000">
                <a:solidFill>
                  <a:schemeClr val="dk1"/>
                </a:solidFill>
                <a:latin typeface="Times New Roman"/>
              </a:rPr>
              <a:t>2</a:t>
            </a:r>
            <a:r>
              <a:rPr b="0" i="1" lang="en-US" sz="3500" spc="-1" strike="noStrike">
                <a:solidFill>
                  <a:schemeClr val="dk1"/>
                </a:solidFill>
                <a:latin typeface="Times New Roman"/>
              </a:rPr>
              <a:t>↑</a:t>
            </a:r>
            <a:endParaRPr b="0" lang="ru-RU" sz="35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70" name="Picture 2" descr="&amp;zhcy;&amp;icy;&amp;dcy;&amp;kcy;&amp;ocy;&amp;scy;&amp;tcy;&amp;softcy; - &amp;Scy;&amp;acy;&amp;mcy;&amp;ocy;&amp;iecy; &amp;icy;&amp;ncy;&amp;tcy;&amp;iecy;&amp;rcy;&amp;iecy;&amp;scy;&amp;ncy;&amp;ocy;&amp;iecy; &amp;vcy; &amp;bcy;&amp;lcy;&amp;ocy;&amp;gcy;&amp;acy;&amp;khcy;"/>
          <p:cNvPicPr/>
          <p:nvPr/>
        </p:nvPicPr>
        <p:blipFill>
          <a:blip r:embed="rId1"/>
          <a:stretch/>
        </p:blipFill>
        <p:spPr>
          <a:xfrm>
            <a:off x="3276000" y="447480"/>
            <a:ext cx="3383280" cy="23803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520" cy="11419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rmAutofit fontScale="87222" lnSpcReduction="20000"/>
          </a:bodyPr>
          <a:p>
            <a:pPr indent="0" algn="ctr" defTabSz="914400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3000" spc="-1" strike="noStrike">
                <a:solidFill>
                  <a:schemeClr val="dk1"/>
                </a:solidFill>
                <a:latin typeface="Calibri"/>
              </a:rPr>
              <a:t>Получение аминокислот.                                           Взаимодействие галогенкарбоновых кислот с аммиаком.</a:t>
            </a:r>
            <a:endParaRPr b="0" lang="ru-RU" sz="3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2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8520" cy="45248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indent="0">
              <a:spcBef>
                <a:spcPts val="1417"/>
              </a:spcBef>
              <a:buNone/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73" name="Picture 4" descr=""/>
          <p:cNvPicPr/>
          <p:nvPr/>
        </p:nvPicPr>
        <p:blipFill>
          <a:blip r:embed="rId1"/>
          <a:stretch/>
        </p:blipFill>
        <p:spPr>
          <a:xfrm>
            <a:off x="747720" y="2277000"/>
            <a:ext cx="7647480" cy="1684440"/>
          </a:xfrm>
          <a:prstGeom prst="rect">
            <a:avLst/>
          </a:prstGeom>
          <a:ln w="0">
            <a:noFill/>
          </a:ln>
        </p:spPr>
      </p:pic>
      <p:pic>
        <p:nvPicPr>
          <p:cNvPr id="174" name="Picture 2" descr=""/>
          <p:cNvPicPr/>
          <p:nvPr/>
        </p:nvPicPr>
        <p:blipFill>
          <a:blip r:embed="rId2"/>
          <a:stretch/>
        </p:blipFill>
        <p:spPr>
          <a:xfrm>
            <a:off x="3492000" y="3717000"/>
            <a:ext cx="1727280" cy="23803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520" cy="114192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1440" rIns="91440" tIns="45720" bIns="45720" anchor="ctr">
            <a:normAutofit/>
          </a:bodyPr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3000" spc="-1" strike="noStrike">
                <a:solidFill>
                  <a:schemeClr val="dk2"/>
                </a:solidFill>
                <a:latin typeface="Arial"/>
              </a:rPr>
              <a:t>2. Гидролиз белков.</a:t>
            </a:r>
            <a:endParaRPr b="0" lang="ru-RU" sz="30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76" name="Picture 2" descr="&amp;Pcy;&amp;rcy;&amp;iecy;&amp;zcy;&amp;iecy;&amp;ncy;&amp;tcy;&amp;acy;&amp;tscy;&amp;icy;&amp;yacy; &amp;acy;&amp;mcy;&amp;icy;&amp;ncy;&amp;ocy;&amp;kcy;&amp;icy;&amp;scy;&amp;lcy;&amp;ocy;&amp;tcy;&amp;ycy; &amp;icy; &amp;bcy;&amp;iecy;&amp;lcy;&amp;kcy;&amp;icy; &amp;khcy;&amp;icy;&amp;mcy;&amp;icy;&amp;yacy; 9 &amp;kcy;&amp;lcy;&amp;acy;&amp;scy;&amp;scy;"/>
          <p:cNvPicPr/>
          <p:nvPr/>
        </p:nvPicPr>
        <p:blipFill>
          <a:blip r:embed="rId1"/>
          <a:stretch/>
        </p:blipFill>
        <p:spPr>
          <a:xfrm>
            <a:off x="1979640" y="1917000"/>
            <a:ext cx="4761360" cy="38851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7" name="Объект 6"/>
          <p:cNvGraphicFramePr/>
          <p:nvPr/>
        </p:nvGraphicFramePr>
        <p:xfrm>
          <a:off x="755640" y="620640"/>
          <a:ext cx="7619040" cy="5713920"/>
        </p:xfrm>
        <a:graphic>
          <a:graphicData uri="http://schemas.openxmlformats.org/presentationml/2006/ole">
            <p:oleObj progId="AcroExch.Document.11" r:id="rId1" spid="">
              <p:embed/>
              <p:pic>
                <p:nvPicPr>
                  <p:cNvPr id="178" name="Объект 6" descr=""/>
                  <p:cNvPicPr/>
                  <p:nvPr/>
                </p:nvPicPr>
                <p:blipFill>
                  <a:blip r:embed="rId2"/>
                  <a:stretch/>
                </p:blipFill>
                <p:spPr>
                  <a:xfrm>
                    <a:off x="755640" y="620640"/>
                    <a:ext cx="7619040" cy="5713920"/>
                  </a:xfrm>
                  <a:prstGeom prst="rect">
                    <a:avLst/>
                  </a:prstGeom>
                  <a:ln w="0">
                    <a:noFill/>
                  </a:ln>
                </p:spPr>
              </p:pic>
            </p:oleObj>
          </a:graphicData>
        </a:graphic>
      </p:graphicFrame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520" cy="56088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1440" rIns="91440" tIns="45720" bIns="45720" anchor="ctr">
            <a:noAutofit/>
          </a:bodyPr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4000" spc="-1" strike="noStrike">
                <a:solidFill>
                  <a:schemeClr val="dk2"/>
                </a:solidFill>
                <a:latin typeface="Arial"/>
              </a:rPr>
              <a:t>Аминокислоты</a:t>
            </a:r>
            <a:br>
              <a:rPr sz="4000"/>
            </a:br>
            <a:endParaRPr b="0" lang="ru-RU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0" name="PlaceHolder 2"/>
          <p:cNvSpPr>
            <a:spLocks noGrp="1"/>
          </p:cNvSpPr>
          <p:nvPr>
            <p:ph/>
          </p:nvPr>
        </p:nvSpPr>
        <p:spPr>
          <a:xfrm>
            <a:off x="468360" y="4508640"/>
            <a:ext cx="4037400" cy="150084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1440" rIns="91440" tIns="45720" bIns="45720" anchor="t">
            <a:noAutofit/>
          </a:bodyPr>
          <a:p>
            <a:pPr marL="343080" indent="-343080">
              <a:lnSpc>
                <a:spcPct val="80000"/>
              </a:lnSpc>
              <a:spcBef>
                <a:spcPts val="181"/>
              </a:spcBef>
              <a:buClr>
                <a:srgbClr val="009999"/>
              </a:buClr>
              <a:buFont typeface="Symbol"/>
              <a:buChar char=""/>
            </a:pPr>
            <a:r>
              <a:rPr b="1" lang="ru-RU" sz="900" spc="-1" strike="noStrike" u="sng">
                <a:solidFill>
                  <a:schemeClr val="hlink"/>
                </a:solidFill>
                <a:uFillTx/>
                <a:latin typeface="Arial"/>
              </a:rPr>
              <a:t>Природные </a:t>
            </a:r>
            <a:endParaRPr b="0" lang="ru-RU" sz="900" spc="-1" strike="noStrike">
              <a:solidFill>
                <a:srgbClr val="000000"/>
              </a:solidFill>
              <a:latin typeface="Arial"/>
            </a:endParaRPr>
          </a:p>
          <a:p>
            <a:pPr marL="343080" indent="-343080">
              <a:lnSpc>
                <a:spcPct val="80000"/>
              </a:lnSpc>
              <a:spcBef>
                <a:spcPts val="159"/>
              </a:spcBef>
              <a:buNone/>
              <a:tabLst>
                <a:tab algn="l" pos="0"/>
              </a:tabLst>
            </a:pPr>
            <a:r>
              <a:rPr b="0" lang="ru-RU" sz="800" spc="-1" strike="noStrike">
                <a:solidFill>
                  <a:schemeClr val="dk1"/>
                </a:solidFill>
                <a:latin typeface="Book Antiqua"/>
              </a:rPr>
              <a:t>Их около 150,  они были обнаружены в живых организмах, около 20 из них входят в состав белков. Половина этих аминокислот </a:t>
            </a:r>
            <a:r>
              <a:rPr b="0" lang="ru-RU" sz="800" spc="-1" strike="noStrike">
                <a:solidFill>
                  <a:schemeClr val="dk1"/>
                </a:solidFill>
                <a:latin typeface="Arial"/>
              </a:rPr>
              <a:t>–</a:t>
            </a:r>
            <a:r>
              <a:rPr b="1" i="1" lang="ru-RU" sz="800" spc="-1" strike="noStrike" u="sng">
                <a:solidFill>
                  <a:srgbClr val="ff0000"/>
                </a:solidFill>
                <a:uFillTx/>
                <a:latin typeface="Book Antiqua"/>
              </a:rPr>
              <a:t>незаменимые</a:t>
            </a:r>
            <a:r>
              <a:rPr b="0" i="1" lang="ru-RU" sz="800" spc="-1" strike="noStrike">
                <a:solidFill>
                  <a:schemeClr val="dk1"/>
                </a:solidFill>
                <a:latin typeface="Book Antiqua"/>
              </a:rPr>
              <a:t> </a:t>
            </a:r>
            <a:r>
              <a:rPr b="0" lang="ru-RU" sz="800" spc="-1" strike="noStrike">
                <a:solidFill>
                  <a:schemeClr val="dk1"/>
                </a:solidFill>
                <a:latin typeface="Book Antiqua"/>
              </a:rPr>
              <a:t>  </a:t>
            </a:r>
            <a:br>
              <a:rPr sz="800"/>
            </a:br>
            <a:r>
              <a:rPr b="0" lang="ru-RU" sz="800" spc="-1" strike="noStrike">
                <a:solidFill>
                  <a:schemeClr val="dk1"/>
                </a:solidFill>
                <a:latin typeface="Book Antiqua"/>
              </a:rPr>
              <a:t>(не синтезируются </a:t>
            </a:r>
            <a:br>
              <a:rPr sz="800"/>
            </a:br>
            <a:r>
              <a:rPr b="0" lang="ru-RU" sz="800" spc="-1" strike="noStrike">
                <a:solidFill>
                  <a:schemeClr val="dk1"/>
                </a:solidFill>
                <a:latin typeface="Book Antiqua"/>
              </a:rPr>
              <a:t>в организме человека), они поступают с пищей.</a:t>
            </a:r>
            <a:endParaRPr b="0" lang="ru-RU" sz="800" spc="-1" strike="noStrike">
              <a:solidFill>
                <a:srgbClr val="000000"/>
              </a:solidFill>
              <a:latin typeface="Arial"/>
            </a:endParaRPr>
          </a:p>
          <a:p>
            <a:pPr marL="343080" indent="-343080">
              <a:lnSpc>
                <a:spcPct val="80000"/>
              </a:lnSpc>
              <a:spcBef>
                <a:spcPts val="159"/>
              </a:spcBef>
              <a:buNone/>
              <a:tabLst>
                <a:tab algn="l" pos="0"/>
              </a:tabLst>
            </a:pPr>
            <a:endParaRPr b="0" lang="ru-RU" sz="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1" name="PlaceHolder 3"/>
          <p:cNvSpPr>
            <a:spLocks noGrp="1"/>
          </p:cNvSpPr>
          <p:nvPr>
            <p:ph/>
          </p:nvPr>
        </p:nvSpPr>
        <p:spPr>
          <a:xfrm>
            <a:off x="4648320" y="5661000"/>
            <a:ext cx="4037400" cy="46404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1440" rIns="91440" tIns="45720" bIns="45720" anchor="t">
            <a:noAutofit/>
          </a:bodyPr>
          <a:p>
            <a:pPr marL="343080" indent="-343080">
              <a:lnSpc>
                <a:spcPct val="80000"/>
              </a:lnSpc>
              <a:spcBef>
                <a:spcPts val="181"/>
              </a:spcBef>
              <a:buClr>
                <a:srgbClr val="009999"/>
              </a:buClr>
              <a:buFont typeface="Symbol"/>
              <a:buChar char=""/>
            </a:pPr>
            <a:r>
              <a:rPr b="1" lang="ru-RU" sz="900" spc="-1" strike="noStrike" u="sng">
                <a:solidFill>
                  <a:schemeClr val="hlink"/>
                </a:solidFill>
                <a:uFillTx/>
                <a:latin typeface="Arial"/>
              </a:rPr>
              <a:t>Синтетические </a:t>
            </a:r>
            <a:endParaRPr b="0" lang="ru-RU" sz="900" spc="-1" strike="noStrike">
              <a:solidFill>
                <a:srgbClr val="000000"/>
              </a:solidFill>
              <a:latin typeface="Arial"/>
            </a:endParaRPr>
          </a:p>
          <a:p>
            <a:pPr marL="343080" indent="-343080">
              <a:lnSpc>
                <a:spcPct val="80000"/>
              </a:lnSpc>
              <a:spcBef>
                <a:spcPts val="181"/>
              </a:spcBef>
              <a:buNone/>
              <a:tabLst>
                <a:tab algn="l" pos="0"/>
              </a:tabLst>
            </a:pPr>
            <a:r>
              <a:rPr b="0" lang="ru-RU" sz="900" spc="-1" strike="noStrike">
                <a:solidFill>
                  <a:schemeClr val="dk1"/>
                </a:solidFill>
                <a:latin typeface="Arial"/>
              </a:rPr>
              <a:t>   </a:t>
            </a:r>
            <a:r>
              <a:rPr b="0" lang="ru-RU" sz="800" spc="-1" strike="noStrike">
                <a:solidFill>
                  <a:schemeClr val="dk1"/>
                </a:solidFill>
                <a:latin typeface="Book Antiqua"/>
              </a:rPr>
              <a:t>Получают кислотным гидролизом белков либо из карбоновых кислот, воздействуя на них галогеном </a:t>
            </a:r>
            <a:br>
              <a:rPr sz="800"/>
            </a:br>
            <a:r>
              <a:rPr b="0" lang="ru-RU" sz="800" spc="-1" strike="noStrike">
                <a:solidFill>
                  <a:schemeClr val="dk1"/>
                </a:solidFill>
                <a:latin typeface="Book Antiqua"/>
              </a:rPr>
              <a:t>и</a:t>
            </a:r>
            <a:r>
              <a:rPr b="0" lang="ru-RU" sz="800" spc="-1" strike="noStrike">
                <a:solidFill>
                  <a:schemeClr val="dk1"/>
                </a:solidFill>
                <a:latin typeface="Arial"/>
              </a:rPr>
              <a:t>,</a:t>
            </a:r>
            <a:r>
              <a:rPr b="0" lang="ru-RU" sz="800" spc="-1" strike="noStrike">
                <a:solidFill>
                  <a:schemeClr val="dk1"/>
                </a:solidFill>
                <a:latin typeface="Book Antiqua"/>
              </a:rPr>
              <a:t> далее</a:t>
            </a:r>
            <a:r>
              <a:rPr b="0" lang="ru-RU" sz="800" spc="-1" strike="noStrike">
                <a:solidFill>
                  <a:schemeClr val="dk1"/>
                </a:solidFill>
                <a:latin typeface="Arial"/>
              </a:rPr>
              <a:t>,</a:t>
            </a:r>
            <a:r>
              <a:rPr b="0" lang="ru-RU" sz="800" spc="-1" strike="noStrike">
                <a:solidFill>
                  <a:schemeClr val="dk1"/>
                </a:solidFill>
                <a:latin typeface="Book Antiqua"/>
              </a:rPr>
              <a:t> аммиаком.</a:t>
            </a:r>
            <a:endParaRPr b="0" lang="ru-RU" sz="800" spc="-1" strike="noStrike">
              <a:solidFill>
                <a:srgbClr val="000000"/>
              </a:solidFill>
              <a:latin typeface="Arial"/>
            </a:endParaRPr>
          </a:p>
          <a:p>
            <a:pPr marL="343080" indent="0">
              <a:lnSpc>
                <a:spcPct val="80000"/>
              </a:lnSpc>
              <a:spcBef>
                <a:spcPts val="159"/>
              </a:spcBef>
              <a:buNone/>
              <a:tabLst>
                <a:tab algn="l" pos="0"/>
              </a:tabLst>
            </a:pPr>
            <a:endParaRPr b="0" lang="ru-RU" sz="800" spc="-1" strike="noStrike">
              <a:solidFill>
                <a:srgbClr val="000000"/>
              </a:solidFill>
              <a:latin typeface="Arial"/>
            </a:endParaRPr>
          </a:p>
          <a:p>
            <a:pPr marL="343080" indent="0">
              <a:lnSpc>
                <a:spcPct val="80000"/>
              </a:lnSpc>
              <a:spcBef>
                <a:spcPts val="159"/>
              </a:spcBef>
              <a:buNone/>
              <a:tabLst>
                <a:tab algn="l" pos="0"/>
              </a:tabLst>
            </a:pPr>
            <a:endParaRPr b="0" lang="ru-RU" sz="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82" name="Picture 5" descr="LMODEFOND"/>
          <p:cNvPicPr/>
          <p:nvPr/>
        </p:nvPicPr>
        <p:blipFill>
          <a:blip r:embed="rId1"/>
          <a:stretch/>
        </p:blipFill>
        <p:spPr>
          <a:xfrm>
            <a:off x="0" y="0"/>
            <a:ext cx="9142920" cy="6856920"/>
          </a:xfrm>
          <a:prstGeom prst="rect">
            <a:avLst/>
          </a:prstGeom>
          <a:ln w="0">
            <a:noFill/>
          </a:ln>
        </p:spPr>
      </p:pic>
      <p:sp>
        <p:nvSpPr>
          <p:cNvPr id="183" name="Text Box 6"/>
          <p:cNvSpPr/>
          <p:nvPr/>
        </p:nvSpPr>
        <p:spPr>
          <a:xfrm>
            <a:off x="539640" y="4292640"/>
            <a:ext cx="8279280" cy="821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4" name="Text Box 7"/>
          <p:cNvSpPr/>
          <p:nvPr/>
        </p:nvSpPr>
        <p:spPr>
          <a:xfrm>
            <a:off x="2031840" y="4673520"/>
            <a:ext cx="183240" cy="365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5" name="Text Box 8"/>
          <p:cNvSpPr/>
          <p:nvPr/>
        </p:nvSpPr>
        <p:spPr>
          <a:xfrm>
            <a:off x="5775480" y="3160800"/>
            <a:ext cx="183240" cy="365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6" name="Text Box 9"/>
          <p:cNvSpPr/>
          <p:nvPr/>
        </p:nvSpPr>
        <p:spPr>
          <a:xfrm>
            <a:off x="1311120" y="5537160"/>
            <a:ext cx="183240" cy="365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7" name="Text Box 10"/>
          <p:cNvSpPr/>
          <p:nvPr/>
        </p:nvSpPr>
        <p:spPr>
          <a:xfrm>
            <a:off x="250920" y="765000"/>
            <a:ext cx="8423640" cy="4642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 defTabSz="914400">
              <a:lnSpc>
                <a:spcPct val="100000"/>
              </a:lnSpc>
              <a:spcBef>
                <a:spcPts val="641"/>
              </a:spcBef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100000"/>
              </a:lnSpc>
              <a:spcBef>
                <a:spcPts val="641"/>
              </a:spcBef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100000"/>
              </a:lnSpc>
              <a:spcBef>
                <a:spcPts val="641"/>
              </a:spcBef>
            </a:pPr>
            <a:r>
              <a:rPr b="0" lang="ru-RU" sz="3200" spc="-1" strike="noStrike">
                <a:solidFill>
                  <a:srgbClr val="ffffff"/>
                </a:solidFill>
                <a:latin typeface="Georgia"/>
              </a:rPr>
              <a:t>Незаменимые аминокислоты поступают в организм человека с пищей. Если их количество в пище будет недостаточным, нормальное развитие и функционирование организма нарушается. Поэтому пища человека должна быть сбалансирована.</a:t>
            </a: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8" name="Text Box 11"/>
          <p:cNvSpPr/>
          <p:nvPr/>
        </p:nvSpPr>
        <p:spPr>
          <a:xfrm>
            <a:off x="1743120" y="5105520"/>
            <a:ext cx="183240" cy="365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9" name="Text Box 12"/>
          <p:cNvSpPr/>
          <p:nvPr/>
        </p:nvSpPr>
        <p:spPr>
          <a:xfrm>
            <a:off x="3471840" y="2224080"/>
            <a:ext cx="183240" cy="365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0" name="Line 22"/>
          <p:cNvSpPr/>
          <p:nvPr/>
        </p:nvSpPr>
        <p:spPr>
          <a:xfrm>
            <a:off x="7092720" y="1915920"/>
            <a:ext cx="287280" cy="360"/>
          </a:xfrm>
          <a:prstGeom prst="line">
            <a:avLst/>
          </a:prstGeom>
          <a:ln w="9525">
            <a:solidFill>
              <a:srgbClr val="0000cc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-44640" bIns="-44640" anchor="t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1" name="Text Box 25"/>
          <p:cNvSpPr/>
          <p:nvPr/>
        </p:nvSpPr>
        <p:spPr>
          <a:xfrm>
            <a:off x="1239840" y="2584440"/>
            <a:ext cx="183240" cy="365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2" name="Text Box 26"/>
          <p:cNvSpPr/>
          <p:nvPr/>
        </p:nvSpPr>
        <p:spPr>
          <a:xfrm>
            <a:off x="179280" y="108000"/>
            <a:ext cx="8639640" cy="106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 defTabSz="914400">
              <a:lnSpc>
                <a:spcPct val="100000"/>
              </a:lnSpc>
            </a:pPr>
            <a:r>
              <a:rPr b="1" lang="ru-RU" sz="3200" spc="-1" strike="noStrike" u="sng">
                <a:solidFill>
                  <a:srgbClr val="0000ff"/>
                </a:solidFill>
                <a:uFillTx/>
                <a:latin typeface="Arial"/>
                <a:hlinkClick r:id="rId2"/>
              </a:rPr>
              <a:t>Роль и значение аминокислот </a:t>
            </a: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b="1" lang="ru-RU" sz="3200" spc="-1" strike="noStrike" u="sng">
                <a:solidFill>
                  <a:srgbClr val="0000ff"/>
                </a:solidFill>
                <a:uFillTx/>
                <a:latin typeface="Arial"/>
                <a:hlinkClick r:id="rId3"/>
              </a:rPr>
              <a:t>для человека</a:t>
            </a: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3" name="Picture 2" descr="C:\Documents and Settings\Администратор\Рабочий стол\Новая папка\0013-023-Spasibo-za-vnimanie.gif"/>
          <p:cNvPicPr/>
          <p:nvPr/>
        </p:nvPicPr>
        <p:blipFill>
          <a:blip r:embed="rId1"/>
          <a:stretch/>
        </p:blipFill>
        <p:spPr>
          <a:xfrm>
            <a:off x="0" y="0"/>
            <a:ext cx="9142920" cy="6856920"/>
          </a:xfrm>
          <a:prstGeom prst="rect">
            <a:avLst/>
          </a:prstGeom>
          <a:ln w="0">
            <a:noFill/>
          </a:ln>
        </p:spPr>
      </p:pic>
      <p:pic>
        <p:nvPicPr>
          <p:cNvPr id="194" name="Picture 3" descr="D:\Анимации\Копия 4933881[1].gif"/>
          <p:cNvPicPr/>
          <p:nvPr/>
        </p:nvPicPr>
        <p:blipFill>
          <a:blip r:embed="rId2"/>
          <a:stretch/>
        </p:blipFill>
        <p:spPr>
          <a:xfrm>
            <a:off x="5796000" y="764640"/>
            <a:ext cx="2591280" cy="1860120"/>
          </a:xfrm>
          <a:prstGeom prst="rect">
            <a:avLst/>
          </a:prstGeom>
          <a:ln w="0">
            <a:noFill/>
          </a:ln>
        </p:spPr>
      </p:pic>
      <p:pic>
        <p:nvPicPr>
          <p:cNvPr id="195" name="Picture 4" descr="D:\Анимации\смешарик.gif"/>
          <p:cNvPicPr/>
          <p:nvPr/>
        </p:nvPicPr>
        <p:blipFill>
          <a:blip r:embed="rId3"/>
          <a:stretch/>
        </p:blipFill>
        <p:spPr>
          <a:xfrm>
            <a:off x="1115640" y="908640"/>
            <a:ext cx="1755360" cy="15721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520" cy="11419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 algn="ctr">
              <a:buNone/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2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8520" cy="45248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indent="0">
              <a:spcBef>
                <a:spcPts val="1417"/>
              </a:spcBef>
              <a:buNone/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53" name="Picture 2" descr="&amp;Scy;&amp;tcy;&amp;rcy;&amp;ocy;&amp;iecy;&amp;ncy;&amp;icy;&amp;iecy; &amp;Ocy;&amp;bcy;&amp;shchcy;&amp;acy;&amp;yacy; &amp;fcy;&amp;ocy;&amp;rcy;&amp;mcy;&amp;ucy;&amp;lcy;&amp;acy; (NH2)mR(COOH)n, &amp;gcy;&amp;dcy;&amp;iecy; m &amp;icy; n &amp;chcy;&amp;acy;&amp;shchcy;&amp;iecy; &amp;vcy;&amp;scy;&amp;iecy;&amp;gcy;&amp;ocy; &amp;rcy;&amp;acy;&amp;vcy;&amp;ncy;&amp;ycy; 1 &amp;icy;&amp;lcy;&amp;icy; 2. &amp;tcy;&amp;acy;&amp;kcy;&amp;icy;&amp;mcy; &amp;ocy;&amp;bcy;&amp;rcy;&amp;acy;&amp;zcy;&amp;ocy;&amp;mcy;, &amp;acy;&amp;mcy;&amp;icy;&amp;ncy;&amp;ocy;&amp;kcy;&amp;icy;&amp;scy;&amp;lcy;&amp;ocy;&amp;tcy;&amp;ycy; &amp;scy;&amp;ocy;&amp;iecy;6&amp;dcy;&amp;icy;&amp;ncy;&amp;iecy;&amp;ncy;&amp;icy;&amp;yacy; &amp;scy;&amp;ocy; &amp;scy;&amp;mcy;&amp;iecy;&amp;shcy;&amp;acy;&amp;ncy;&amp;ncy;&amp;ycy;&amp;mcy;&amp;icy; &amp;fcy;&amp;ucy;&amp;ncy;&amp;kcy;&amp;tscy;&amp;icy;&amp;yacy;&amp;mcy;&amp;icy;"/>
          <p:cNvPicPr/>
          <p:nvPr/>
        </p:nvPicPr>
        <p:blipFill>
          <a:blip r:embed="rId1"/>
          <a:stretch/>
        </p:blipFill>
        <p:spPr>
          <a:xfrm>
            <a:off x="-151200" y="36000"/>
            <a:ext cx="9323280" cy="67402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520" cy="56088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1440" rIns="91440" tIns="45720" bIns="45720" anchor="ctr">
            <a:noAutofit/>
          </a:bodyPr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4000" spc="-1" strike="noStrike">
                <a:solidFill>
                  <a:schemeClr val="dk2"/>
                </a:solidFill>
                <a:latin typeface="Arial"/>
              </a:rPr>
              <a:t>Аминокислоты</a:t>
            </a:r>
            <a:br>
              <a:rPr sz="4000"/>
            </a:br>
            <a:endParaRPr b="0" lang="ru-RU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/>
          </p:nvPr>
        </p:nvSpPr>
        <p:spPr>
          <a:xfrm>
            <a:off x="468360" y="4508640"/>
            <a:ext cx="4037400" cy="150084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1440" rIns="91440" tIns="45720" bIns="45720" anchor="t">
            <a:noAutofit/>
          </a:bodyPr>
          <a:p>
            <a:pPr marL="343080" indent="-343080">
              <a:lnSpc>
                <a:spcPct val="80000"/>
              </a:lnSpc>
              <a:spcBef>
                <a:spcPts val="181"/>
              </a:spcBef>
              <a:buClr>
                <a:srgbClr val="009999"/>
              </a:buClr>
              <a:buFont typeface="Symbol"/>
              <a:buChar char=""/>
            </a:pPr>
            <a:r>
              <a:rPr b="1" lang="ru-RU" sz="900" spc="-1" strike="noStrike" u="sng">
                <a:solidFill>
                  <a:schemeClr val="hlink"/>
                </a:solidFill>
                <a:uFillTx/>
                <a:latin typeface="Arial"/>
              </a:rPr>
              <a:t>Природные </a:t>
            </a:r>
            <a:endParaRPr b="0" lang="ru-RU" sz="900" spc="-1" strike="noStrike">
              <a:solidFill>
                <a:srgbClr val="000000"/>
              </a:solidFill>
              <a:latin typeface="Arial"/>
            </a:endParaRPr>
          </a:p>
          <a:p>
            <a:pPr marL="343080" indent="-343080">
              <a:lnSpc>
                <a:spcPct val="80000"/>
              </a:lnSpc>
              <a:spcBef>
                <a:spcPts val="159"/>
              </a:spcBef>
              <a:buNone/>
              <a:tabLst>
                <a:tab algn="l" pos="0"/>
              </a:tabLst>
            </a:pPr>
            <a:r>
              <a:rPr b="0" lang="ru-RU" sz="800" spc="-1" strike="noStrike">
                <a:solidFill>
                  <a:schemeClr val="dk1"/>
                </a:solidFill>
                <a:latin typeface="Book Antiqua"/>
              </a:rPr>
              <a:t>Их около 150,  они были обнаружены в живых организмах, около 20 из них входят в состав белков. Половина этих аминокислот </a:t>
            </a:r>
            <a:r>
              <a:rPr b="0" lang="ru-RU" sz="800" spc="-1" strike="noStrike">
                <a:solidFill>
                  <a:schemeClr val="dk1"/>
                </a:solidFill>
                <a:latin typeface="Arial"/>
              </a:rPr>
              <a:t>–</a:t>
            </a:r>
            <a:r>
              <a:rPr b="1" i="1" lang="ru-RU" sz="800" spc="-1" strike="noStrike" u="sng">
                <a:solidFill>
                  <a:srgbClr val="ff0000"/>
                </a:solidFill>
                <a:uFillTx/>
                <a:latin typeface="Book Antiqua"/>
              </a:rPr>
              <a:t>незаменимые</a:t>
            </a:r>
            <a:r>
              <a:rPr b="0" i="1" lang="ru-RU" sz="800" spc="-1" strike="noStrike">
                <a:solidFill>
                  <a:schemeClr val="dk1"/>
                </a:solidFill>
                <a:latin typeface="Book Antiqua"/>
              </a:rPr>
              <a:t> </a:t>
            </a:r>
            <a:r>
              <a:rPr b="0" lang="ru-RU" sz="800" spc="-1" strike="noStrike">
                <a:solidFill>
                  <a:schemeClr val="dk1"/>
                </a:solidFill>
                <a:latin typeface="Book Antiqua"/>
              </a:rPr>
              <a:t>  </a:t>
            </a:r>
            <a:br>
              <a:rPr sz="800"/>
            </a:br>
            <a:r>
              <a:rPr b="0" lang="ru-RU" sz="800" spc="-1" strike="noStrike">
                <a:solidFill>
                  <a:schemeClr val="dk1"/>
                </a:solidFill>
                <a:latin typeface="Book Antiqua"/>
              </a:rPr>
              <a:t>(не синтезируются </a:t>
            </a:r>
            <a:br>
              <a:rPr sz="800"/>
            </a:br>
            <a:r>
              <a:rPr b="0" lang="ru-RU" sz="800" spc="-1" strike="noStrike">
                <a:solidFill>
                  <a:schemeClr val="dk1"/>
                </a:solidFill>
                <a:latin typeface="Book Antiqua"/>
              </a:rPr>
              <a:t>в организме человека), они поступают с пищей.</a:t>
            </a:r>
            <a:endParaRPr b="0" lang="ru-RU" sz="800" spc="-1" strike="noStrike">
              <a:solidFill>
                <a:srgbClr val="000000"/>
              </a:solidFill>
              <a:latin typeface="Arial"/>
            </a:endParaRPr>
          </a:p>
          <a:p>
            <a:pPr marL="343080" indent="-343080">
              <a:lnSpc>
                <a:spcPct val="80000"/>
              </a:lnSpc>
              <a:spcBef>
                <a:spcPts val="159"/>
              </a:spcBef>
              <a:buNone/>
              <a:tabLst>
                <a:tab algn="l" pos="0"/>
              </a:tabLst>
            </a:pPr>
            <a:endParaRPr b="0" lang="ru-RU" sz="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6" name="PlaceHolder 3"/>
          <p:cNvSpPr>
            <a:spLocks noGrp="1"/>
          </p:cNvSpPr>
          <p:nvPr>
            <p:ph/>
          </p:nvPr>
        </p:nvSpPr>
        <p:spPr>
          <a:xfrm>
            <a:off x="4648320" y="5661000"/>
            <a:ext cx="4037400" cy="464040"/>
          </a:xfrm>
          <a:prstGeom prst="rect">
            <a:avLst/>
          </a:prstGeom>
          <a:noFill/>
          <a:ln w="0">
            <a:noFill/>
          </a:ln>
        </p:spPr>
        <p:txBody>
          <a:bodyPr numCol="1" spcCol="0" lIns="91440" rIns="91440" tIns="45720" bIns="45720" anchor="t">
            <a:noAutofit/>
          </a:bodyPr>
          <a:p>
            <a:pPr marL="343080" indent="-343080">
              <a:lnSpc>
                <a:spcPct val="80000"/>
              </a:lnSpc>
              <a:spcBef>
                <a:spcPts val="181"/>
              </a:spcBef>
              <a:buClr>
                <a:srgbClr val="009999"/>
              </a:buClr>
              <a:buFont typeface="Symbol"/>
              <a:buChar char=""/>
            </a:pPr>
            <a:r>
              <a:rPr b="1" lang="ru-RU" sz="900" spc="-1" strike="noStrike" u="sng">
                <a:solidFill>
                  <a:schemeClr val="hlink"/>
                </a:solidFill>
                <a:uFillTx/>
                <a:latin typeface="Arial"/>
              </a:rPr>
              <a:t>Синтетические </a:t>
            </a:r>
            <a:endParaRPr b="0" lang="ru-RU" sz="900" spc="-1" strike="noStrike">
              <a:solidFill>
                <a:srgbClr val="000000"/>
              </a:solidFill>
              <a:latin typeface="Arial"/>
            </a:endParaRPr>
          </a:p>
          <a:p>
            <a:pPr marL="343080" indent="-343080">
              <a:lnSpc>
                <a:spcPct val="80000"/>
              </a:lnSpc>
              <a:spcBef>
                <a:spcPts val="181"/>
              </a:spcBef>
              <a:buNone/>
              <a:tabLst>
                <a:tab algn="l" pos="0"/>
              </a:tabLst>
            </a:pPr>
            <a:r>
              <a:rPr b="0" lang="ru-RU" sz="900" spc="-1" strike="noStrike">
                <a:solidFill>
                  <a:schemeClr val="dk1"/>
                </a:solidFill>
                <a:latin typeface="Arial"/>
              </a:rPr>
              <a:t>   </a:t>
            </a:r>
            <a:r>
              <a:rPr b="0" lang="ru-RU" sz="800" spc="-1" strike="noStrike">
                <a:solidFill>
                  <a:schemeClr val="dk1"/>
                </a:solidFill>
                <a:latin typeface="Book Antiqua"/>
              </a:rPr>
              <a:t>Получают кислотным гидролизом белков либо из карбоновых кислот, воздействуя на них галогеном </a:t>
            </a:r>
            <a:br>
              <a:rPr sz="800"/>
            </a:br>
            <a:r>
              <a:rPr b="0" lang="ru-RU" sz="800" spc="-1" strike="noStrike">
                <a:solidFill>
                  <a:schemeClr val="dk1"/>
                </a:solidFill>
                <a:latin typeface="Book Antiqua"/>
              </a:rPr>
              <a:t>и</a:t>
            </a:r>
            <a:r>
              <a:rPr b="0" lang="ru-RU" sz="800" spc="-1" strike="noStrike">
                <a:solidFill>
                  <a:schemeClr val="dk1"/>
                </a:solidFill>
                <a:latin typeface="Arial"/>
              </a:rPr>
              <a:t>,</a:t>
            </a:r>
            <a:r>
              <a:rPr b="0" lang="ru-RU" sz="800" spc="-1" strike="noStrike">
                <a:solidFill>
                  <a:schemeClr val="dk1"/>
                </a:solidFill>
                <a:latin typeface="Book Antiqua"/>
              </a:rPr>
              <a:t> далее</a:t>
            </a:r>
            <a:r>
              <a:rPr b="0" lang="ru-RU" sz="800" spc="-1" strike="noStrike">
                <a:solidFill>
                  <a:schemeClr val="dk1"/>
                </a:solidFill>
                <a:latin typeface="Arial"/>
              </a:rPr>
              <a:t>,</a:t>
            </a:r>
            <a:r>
              <a:rPr b="0" lang="ru-RU" sz="800" spc="-1" strike="noStrike">
                <a:solidFill>
                  <a:schemeClr val="dk1"/>
                </a:solidFill>
                <a:latin typeface="Book Antiqua"/>
              </a:rPr>
              <a:t> аммиаком.</a:t>
            </a:r>
            <a:endParaRPr b="0" lang="ru-RU" sz="800" spc="-1" strike="noStrike">
              <a:solidFill>
                <a:srgbClr val="000000"/>
              </a:solidFill>
              <a:latin typeface="Arial"/>
            </a:endParaRPr>
          </a:p>
          <a:p>
            <a:pPr marL="343080" indent="0">
              <a:lnSpc>
                <a:spcPct val="80000"/>
              </a:lnSpc>
              <a:spcBef>
                <a:spcPts val="159"/>
              </a:spcBef>
              <a:buNone/>
              <a:tabLst>
                <a:tab algn="l" pos="0"/>
              </a:tabLst>
            </a:pPr>
            <a:endParaRPr b="0" lang="ru-RU" sz="800" spc="-1" strike="noStrike">
              <a:solidFill>
                <a:srgbClr val="000000"/>
              </a:solidFill>
              <a:latin typeface="Arial"/>
            </a:endParaRPr>
          </a:p>
          <a:p>
            <a:pPr marL="343080" indent="0">
              <a:lnSpc>
                <a:spcPct val="80000"/>
              </a:lnSpc>
              <a:spcBef>
                <a:spcPts val="159"/>
              </a:spcBef>
              <a:buNone/>
              <a:tabLst>
                <a:tab algn="l" pos="0"/>
              </a:tabLst>
            </a:pPr>
            <a:endParaRPr b="0" lang="ru-RU" sz="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57" name="Picture 5" descr="LMODEFOND"/>
          <p:cNvPicPr/>
          <p:nvPr/>
        </p:nvPicPr>
        <p:blipFill>
          <a:blip r:embed="rId1"/>
          <a:stretch/>
        </p:blipFill>
        <p:spPr>
          <a:xfrm>
            <a:off x="0" y="0"/>
            <a:ext cx="9142920" cy="8296920"/>
          </a:xfrm>
          <a:prstGeom prst="rect">
            <a:avLst/>
          </a:prstGeom>
          <a:ln w="0">
            <a:noFill/>
          </a:ln>
        </p:spPr>
      </p:pic>
      <p:sp>
        <p:nvSpPr>
          <p:cNvPr id="58" name="Text Box 6"/>
          <p:cNvSpPr/>
          <p:nvPr/>
        </p:nvSpPr>
        <p:spPr>
          <a:xfrm>
            <a:off x="2401560" y="679320"/>
            <a:ext cx="438372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1" lang="ru-RU" sz="4400" spc="-1" strike="noStrike">
                <a:solidFill>
                  <a:srgbClr val="ff9900"/>
                </a:solidFill>
                <a:latin typeface="Arial"/>
              </a:rPr>
              <a:t>Аминокислоты</a:t>
            </a: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9" name="Text Box 7"/>
          <p:cNvSpPr/>
          <p:nvPr/>
        </p:nvSpPr>
        <p:spPr>
          <a:xfrm>
            <a:off x="324000" y="1773360"/>
            <a:ext cx="3886560" cy="4844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1" lang="ru-RU" sz="2400" spc="-1" strike="noStrike" u="sng">
                <a:solidFill>
                  <a:srgbClr val="ff3300"/>
                </a:solidFill>
                <a:uFillTx/>
                <a:latin typeface="Arial"/>
              </a:rPr>
              <a:t>Природные 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Arial"/>
              </a:rPr>
              <a:t>    </a:t>
            </a:r>
            <a:r>
              <a:rPr b="1" lang="ru-RU" sz="2400" spc="-1" strike="noStrike">
                <a:solidFill>
                  <a:srgbClr val="ffffff"/>
                </a:solidFill>
                <a:latin typeface="Arial"/>
              </a:rPr>
              <a:t>Их около 150,  они были обнаружены в живых организмах, около 20 из них входят в состав белков. Половина этих аминокислот –</a:t>
            </a:r>
            <a:r>
              <a:rPr b="1" i="1" lang="ru-RU" sz="2400" spc="-1" strike="noStrike" u="sng">
                <a:solidFill>
                  <a:srgbClr val="ff0000"/>
                </a:solidFill>
                <a:uFillTx/>
                <a:latin typeface="Arial"/>
              </a:rPr>
              <a:t>незаменимые</a:t>
            </a:r>
            <a:r>
              <a:rPr b="1" i="1" lang="ru-RU" sz="2400" spc="-1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1" lang="ru-RU" sz="2400" spc="-1" strike="noStrike">
                <a:solidFill>
                  <a:srgbClr val="000000"/>
                </a:solidFill>
                <a:latin typeface="Arial"/>
              </a:rPr>
              <a:t>  </a:t>
            </a:r>
            <a:br>
              <a:rPr sz="2400"/>
            </a:br>
            <a:r>
              <a:rPr b="1" lang="ru-RU" sz="2400" spc="-1" strike="noStrike">
                <a:solidFill>
                  <a:srgbClr val="000000"/>
                </a:solidFill>
                <a:latin typeface="Arial"/>
              </a:rPr>
              <a:t>. </a:t>
            </a:r>
            <a:r>
              <a:rPr b="1" lang="ru-RU" sz="2400" spc="-1" strike="noStrike">
                <a:solidFill>
                  <a:srgbClr val="ffffff"/>
                </a:solidFill>
                <a:latin typeface="Arial"/>
              </a:rPr>
              <a:t>(не синтезируются </a:t>
            </a:r>
            <a:br>
              <a:rPr sz="2400"/>
            </a:br>
            <a:r>
              <a:rPr b="1" lang="ru-RU" sz="2400" spc="-1" strike="noStrike">
                <a:solidFill>
                  <a:srgbClr val="ffffff"/>
                </a:solidFill>
                <a:latin typeface="Arial"/>
              </a:rPr>
              <a:t>в организме человека), они поступают с пищей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0" name="Text Box 8"/>
          <p:cNvSpPr/>
          <p:nvPr/>
        </p:nvSpPr>
        <p:spPr>
          <a:xfrm>
            <a:off x="4932360" y="1773360"/>
            <a:ext cx="2878560" cy="4844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1" lang="ru-RU" sz="2400" spc="-1" strike="noStrike" u="sng">
                <a:solidFill>
                  <a:srgbClr val="ff0000"/>
                </a:solidFill>
                <a:uFillTx/>
                <a:latin typeface="Arial"/>
              </a:rPr>
              <a:t>Синтетические 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latin typeface="Arial"/>
              </a:rPr>
              <a:t>   </a:t>
            </a:r>
            <a:r>
              <a:rPr b="1" lang="ru-RU" sz="2400" spc="-1" strike="noStrike">
                <a:solidFill>
                  <a:srgbClr val="ffffff"/>
                </a:solidFill>
                <a:latin typeface="Arial"/>
              </a:rPr>
              <a:t>Получают кислотным гидролизом белков либо из карбоновых кислот, воздействуя на них галогеном </a:t>
            </a:r>
            <a:br>
              <a:rPr sz="2400"/>
            </a:br>
            <a:r>
              <a:rPr b="1" lang="ru-RU" sz="2400" spc="-1" strike="noStrike">
                <a:solidFill>
                  <a:srgbClr val="ffffff"/>
                </a:solidFill>
                <a:latin typeface="Arial"/>
              </a:rPr>
              <a:t>и, далее, аммиаком.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520" cy="11419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 algn="ctr">
              <a:buNone/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8520" cy="45248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indent="0">
              <a:spcBef>
                <a:spcPts val="1417"/>
              </a:spcBef>
              <a:buNone/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63" name="Picture 2" descr="&amp;Scy;&amp;icy;&amp;scy;&amp;tcy;&amp;iecy;&amp;mcy;&amp;acy;&amp;tcy;&amp;icy;&amp;chcy;&amp;iecy;&amp;scy;&amp;kcy;&amp;acy;&amp;yacy; &amp;ncy;&amp;ocy;&amp;mcy;&amp;iecy;&amp;ncy;&amp;kcy;&amp;lcy;&amp;acy;&amp;tcy;&amp;ucy;&amp;rcy;&amp;acy; &amp;vcy;&amp;ycy;&amp;bcy;&amp;rcy;&amp;acy;&amp;tcy;&amp;softcy; &amp;scy;&amp;acy;&amp;mcy;&amp;ucy;&amp;yucy; &amp;dcy;&amp;lcy;&amp;icy;&amp;ncy;&amp;ncy;&amp;ucy;&amp;yucy; &amp;tscy;&amp;iecy;&amp;pcy;&amp;softcy; &amp;scy;&amp;ocy;&amp;dcy;&amp;iecy;&amp;rcy;&amp;zhcy;&amp;acy;&amp;shchcy;&amp;ucy;&amp;yucy; &amp;kcy;&amp;acy;&amp;rcy;&amp;bcy;&amp;ocy;&amp;kcy;&amp;scy;&amp;icy;&amp;lcy;&amp;softcy;&amp;ncy;&amp;ucy;&amp;yucy; &amp;gcy;&amp;rcy;&amp;ucy;&amp;pcy;&amp;pcy;&amp;ucy; &amp;icy; &amp;acy;&amp;mcy;&amp;icy;&amp;ncy;&amp;ocy;&amp;gcy;&amp;rcy;&amp;ucy;&amp;pcy;&amp;pcy;&amp;ucy;;&amp;pcy;&amp;rcy;&amp;ocy;&amp;ncy;&amp;ucy;&amp;mcy;&amp;iecy;&amp;rcy;&amp;ocy;&amp;vcy;&amp;acy;&amp;tcy;&amp;softcy; &amp;ncy;&amp;acy;&amp;chcy;&amp;icy;&amp;ncy;&amp;acy;&amp;yacy; &amp;scy; &amp;ucy;&amp;gcy;&amp;lcy;&amp;iecy;&amp;rcy;&amp;ocy;&amp;dcy;&amp;acy; &amp;kcy;&amp;acy;&amp;rcy;&amp;bcy;&amp;ocy;&amp;kcy;&amp;scy;&amp;icy;&amp;lcy;&amp;softcy;&amp;ncy;&amp;ocy;&amp;jcy; &amp;gcy;&amp;rcy;&amp;ucy;&amp;pcy;&amp;pcy;&amp;ycy;;&amp;Mcy;&amp;iecy;&amp;scy;&amp;tcy;&amp;ocy; (NH2) – &amp;scy;&amp;kcy;&amp;ocy;&amp;lcy;&amp;softcy;&amp;kcy;&amp;ocy; – &amp;acy;&amp;mcy;&amp;icy;&amp;ncy;&amp;ocy; – &amp;mcy;&amp;iecy;&amp;scy;&amp;tcy;&amp;ocy; R – &amp;scy;&amp;kcy;&amp;ocy;&amp;lcy;&amp;softcy;&amp;kcy;&amp;ocy; –&amp;kcy;&amp;acy;&amp;kcy;&amp;ocy;&amp;jcy; – &amp;kcy;&amp;tcy;&amp;ocy; – &amp;ocy;&amp;vcy;&amp;acy;&amp;yacy; &amp;kcy;&amp;icy;&amp;scy;&amp;lcy;&amp;ocy;&amp;tcy;&amp;acy; &amp;Ncy;&amp;acy;&amp;pcy;&amp;rcy;&amp;icy;&amp;mcy;&amp;iecy;&amp;rcy;: 2-&amp;acy;&amp;mcy;&amp;icy;…"/>
          <p:cNvPicPr/>
          <p:nvPr/>
        </p:nvPicPr>
        <p:blipFill>
          <a:blip r:embed="rId1"/>
          <a:stretch/>
        </p:blipFill>
        <p:spPr>
          <a:xfrm>
            <a:off x="0" y="4320"/>
            <a:ext cx="9035280" cy="68526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520" cy="11419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 algn="ctr">
              <a:buNone/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8520" cy="45248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indent="0">
              <a:spcBef>
                <a:spcPts val="1417"/>
              </a:spcBef>
              <a:buNone/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66" name="Picture 2" descr="&amp;Rcy;&amp;acy;&amp;tscy;&amp;icy;&amp;ocy;&amp;ncy;&amp;acy;&amp;lcy;&amp;softcy;&amp;ncy;&amp;acy;&amp;yacy; &amp;ncy;&amp;ocy;&amp;mcy;&amp;iecy;&amp;ncy;&amp;kcy;&amp;lcy;&amp;acy;&amp;tcy;&amp;ucy;&amp;rcy;&amp;acy; &amp;Pcy;&amp;ocy; &amp;rcy;&amp;acy;&amp;tscy;&amp;icy;&amp;ocy;&amp;ncy;&amp;acy;&amp;lcy;&amp;softcy;&amp;ncy;&amp;ocy;&amp;jcy; &amp;ncy;&amp;ocy;&amp;mcy;&amp;iecy;&amp;ncy;&amp;kcy;&amp;lcy;&amp;acy;&amp;tcy;&amp;ucy;&amp;rcy;&amp;iecy; &amp;pcy;&amp;ocy;&amp;lcy;&amp;ocy;&amp;zhcy;&amp;iecy;&amp;ncy;&amp;icy;&amp;iecy; &amp;acy;&amp;mcy;&amp;icy;&amp;ncy;&amp;ocy;&amp;gcy;&amp;rcy;&amp;ucy;&amp;pcy;&amp;pcy;&amp;ycy; &amp;ucy;&amp;kcy;&amp;acy;&amp;zcy;&amp;ycy;&amp;vcy;&amp;acy;&amp;iecy;&amp;tcy;&amp;scy;&amp;yacy; &amp;bcy;&amp;ucy;&amp;kcy;&amp;vcy;&amp;acy;&amp;mcy;&amp;icy; &amp;gcy;&amp;rcy;&amp;iecy;&amp;chcy;&amp;iecy;&amp;scy;&amp;kcy;&amp;ocy;&amp;gcy;&amp;ocy; &amp;acy;&amp;lcy;&amp;fcy;&amp;acy;&amp;vcy;&amp;icy;&amp;tcy;&amp;acy;, &amp;ncy;&amp;acy;&amp;chcy;&amp;icy;&amp;ncy;&amp;acy;&amp;yacy; &amp;scy;&amp;ocy; &amp;vcy;&amp;tcy;&amp;ocy;&amp;rcy;&amp;ocy;&amp;gcy;&amp;ocy; &amp;acy;&amp;tcy;&amp;ocy;&amp;mcy;&amp;acy; &amp;ucy;&amp;gcy;&amp;lcy;&amp;iecy;&amp;rcy;&amp;ocy;&amp;dcy;&amp;acy; &amp;ocy;&amp;tcy; - &amp;Scy;&amp;Ocy;&amp;Ocy;&amp;Ncy;: α, β, γ, δ, ε &amp;icy; &amp;tcy;.&amp;dcy;. &amp;Ncy;&amp;acy;&amp;pcy;&amp;rcy;&amp;icy;&amp;mcy;&amp;iecy;&amp;rcy;: α – &amp;acy;&amp;mcy;&amp;icy;&amp;ncy;&amp;ocy;&amp;pcy;&amp;rcy;&amp;ocy;&amp;pcy;&amp;icy;&amp;ocy;&amp;ncy;&amp;ocy;&amp;vcy;&amp;acy;&amp;yacy; &amp;kcy;&amp;icy;&amp;scy;&amp;lcy;&amp;ocy;&amp;tcy;&amp;acy;"/>
          <p:cNvPicPr/>
          <p:nvPr/>
        </p:nvPicPr>
        <p:blipFill>
          <a:blip r:embed="rId1"/>
          <a:stretch/>
        </p:blipFill>
        <p:spPr>
          <a:xfrm>
            <a:off x="0" y="-42480"/>
            <a:ext cx="9035280" cy="67402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Picture 2" descr=""/>
          <p:cNvPicPr/>
          <p:nvPr/>
        </p:nvPicPr>
        <p:blipFill>
          <a:blip r:embed="rId1"/>
          <a:stretch/>
        </p:blipFill>
        <p:spPr>
          <a:xfrm>
            <a:off x="557280" y="476280"/>
            <a:ext cx="8028360" cy="5904360"/>
          </a:xfrm>
          <a:prstGeom prst="rect">
            <a:avLst/>
          </a:prstGeom>
          <a:ln w="0">
            <a:noFill/>
          </a:ln>
        </p:spPr>
      </p:pic>
      <p:pic>
        <p:nvPicPr>
          <p:cNvPr id="68" name="Picture 2" descr=""/>
          <p:cNvPicPr/>
          <p:nvPr/>
        </p:nvPicPr>
        <p:blipFill>
          <a:blip r:embed="rId2"/>
          <a:stretch/>
        </p:blipFill>
        <p:spPr>
          <a:xfrm>
            <a:off x="7596360" y="3861000"/>
            <a:ext cx="1222920" cy="26755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Picture 2" descr=""/>
          <p:cNvPicPr/>
          <p:nvPr/>
        </p:nvPicPr>
        <p:blipFill>
          <a:blip r:embed="rId1"/>
          <a:stretch/>
        </p:blipFill>
        <p:spPr>
          <a:xfrm>
            <a:off x="533520" y="747720"/>
            <a:ext cx="8076240" cy="5361480"/>
          </a:xfrm>
          <a:prstGeom prst="rect">
            <a:avLst/>
          </a:prstGeom>
          <a:ln w="0">
            <a:noFill/>
          </a:ln>
        </p:spPr>
      </p:pic>
      <p:pic>
        <p:nvPicPr>
          <p:cNvPr id="70" name="Picture 2" descr="http://nanoworld88.narod.ru/data/263_files/0_af657_d08adcd9_M.gif"/>
          <p:cNvPicPr/>
          <p:nvPr/>
        </p:nvPicPr>
        <p:blipFill>
          <a:blip r:embed="rId2"/>
          <a:stretch/>
        </p:blipFill>
        <p:spPr>
          <a:xfrm>
            <a:off x="7956360" y="3789000"/>
            <a:ext cx="934920" cy="26182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Picture 2" descr=""/>
          <p:cNvPicPr/>
          <p:nvPr/>
        </p:nvPicPr>
        <p:blipFill>
          <a:blip r:embed="rId1"/>
          <a:stretch/>
        </p:blipFill>
        <p:spPr>
          <a:xfrm>
            <a:off x="0" y="0"/>
            <a:ext cx="9142920" cy="68122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259</TotalTime>
  <Application>LibreOffice/7.6.4.1$Windows_X86_64 LibreOffice_project/e19e193f88cd6c0525a17fb7a176ed8e6a3e2aa1</Application>
  <AppVersion>15.0000</AppVersion>
  <Words>589</Words>
  <Paragraphs>80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dc:description/>
  <dc:language>ru-RU</dc:language>
  <cp:lastModifiedBy/>
  <dcterms:modified xsi:type="dcterms:W3CDTF">2024-01-29T19:37:38Z</dcterms:modified>
  <cp:revision>30</cp:revision>
  <dc:subject/>
  <dc:title>аминокислоты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Экран (4:3)</vt:lpwstr>
  </property>
  <property fmtid="{D5CDD505-2E9C-101B-9397-08002B2CF9AE}" pid="3" name="Slides">
    <vt:i4>28</vt:i4>
  </property>
</Properties>
</file>