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4" r:id="rId3"/>
    <p:sldId id="277" r:id="rId4"/>
    <p:sldId id="260" r:id="rId5"/>
    <p:sldId id="264" r:id="rId6"/>
    <p:sldId id="268" r:id="rId7"/>
    <p:sldId id="269" r:id="rId8"/>
    <p:sldId id="283" r:id="rId9"/>
    <p:sldId id="259" r:id="rId10"/>
    <p:sldId id="266" r:id="rId11"/>
    <p:sldId id="265" r:id="rId12"/>
    <p:sldId id="263" r:id="rId13"/>
    <p:sldId id="258" r:id="rId14"/>
    <p:sldId id="271" r:id="rId15"/>
    <p:sldId id="284" r:id="rId16"/>
    <p:sldId id="285" r:id="rId17"/>
    <p:sldId id="286" r:id="rId18"/>
    <p:sldId id="272" r:id="rId19"/>
    <p:sldId id="281" r:id="rId20"/>
    <p:sldId id="273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A4BF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>
        <p:scale>
          <a:sx n="72" d="100"/>
          <a:sy n="72" d="100"/>
        </p:scale>
        <p:origin x="-13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C4A93-B18D-45EC-B71D-03DA4FB01DA3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3BF1-A13D-4BED-8F94-FA16C3D2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412776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A4B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A4B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A4BF0"/>
                </a:solidFill>
                <a:latin typeface="Times New Roman" pitchFamily="18" charset="0"/>
                <a:cs typeface="Times New Roman" pitchFamily="18" charset="0"/>
              </a:rPr>
              <a:t>Нейропсихологические </a:t>
            </a:r>
          </a:p>
          <a:p>
            <a:pPr algn="ctr"/>
            <a:r>
              <a:rPr lang="ru-RU" sz="3600" b="1" dirty="0" smtClean="0">
                <a:solidFill>
                  <a:srgbClr val="3A4BF0"/>
                </a:solidFill>
                <a:latin typeface="Times New Roman" pitchFamily="18" charset="0"/>
                <a:cs typeface="Times New Roman" pitchFamily="18" charset="0"/>
              </a:rPr>
              <a:t>методы коррекции в работе с                   детьми с ОВЗ</a:t>
            </a:r>
            <a:endParaRPr lang="ru-RU" sz="3600" b="1" dirty="0">
              <a:solidFill>
                <a:srgbClr val="3A4B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380672"/>
            <a:ext cx="7308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– Шейкина Е.В.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учитель начальных классов – Алексеева С.К.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692696"/>
            <a:ext cx="325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Старосельская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ОШ»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04664"/>
            <a:ext cx="1040904" cy="104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звитие межполушарных взаимодейств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608512" cy="23042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3968" y="260650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«Лезгинка»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Левую руку сложите в кулак, большой палец отставьте в сторону, кулак разверните пальцами к себе. Правой рукой прямой ладонью в горизонтальном положении прикоснитесь к мизинцу левой. После этого одновременно смените положение правой и левой рук. Повторить 6-8 раз. Добивайтесь высокой скорости смены положений.</a:t>
            </a:r>
          </a:p>
        </p:txBody>
      </p:sp>
      <p:pic>
        <p:nvPicPr>
          <p:cNvPr id="1026" name="Picture 2" descr="Картинки по запросу упражнение &quot;фонарик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1798" y="4077072"/>
            <a:ext cx="5982203" cy="19442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3573016"/>
            <a:ext cx="27363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«Лягушка»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Положить руки на стол. Одна рука сжата в кулак другая  лежит на плоскости стола (ладошка). Одновременно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разнонаправленно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менять положение рук.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6016" y="2492896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«Уши»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Расправить и растянуть внешний край каждого уха одноименной рукой в направлении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вверх-наружу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  верхней части к мочке уха (пять раз). Помассировать ушную раковину.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64904"/>
            <a:ext cx="2880320" cy="252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99592" y="332657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Упражнения на развитие межполушарного взаимодействия.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8" y="188641"/>
            <a:ext cx="2820169" cy="31433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52200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«Замок»</a:t>
            </a:r>
          </a:p>
          <a:p>
            <a:r>
              <a:rPr lang="ru-RU" dirty="0" smtClean="0"/>
              <a:t>Скрестить руки ладонями друг к другу, сцепить пальцы в замок развернуть руки к себе. Двигать пальцем, который укажет взрослый. Точно и четко. Нежелательны движения соседних пальцев. Прикасаться к пальцу нельзя. В упражнении  последовательно должны участвовать все пальцы обеих рук. В дальнейшем (если занятия проводится с группой) дети могут выполнять упражнения парами.</a:t>
            </a:r>
            <a:endParaRPr lang="ru-RU" dirty="0"/>
          </a:p>
        </p:txBody>
      </p:sp>
      <p:pic>
        <p:nvPicPr>
          <p:cNvPr id="5" name="Picture 2" descr="http://www.tinlib.ru/zdorove/200_uprazhnenii_dlja_razvitija_obshei_i_melkoi_motoriki/i_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4289836" cy="2880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3861049"/>
            <a:ext cx="4427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Ухо – нос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Левой рукой возьмитесь за кончик носа, а правой рукой – за противоположное ухо. Одновременно отпустите ухо и нос, хлопните в ладоши, поменяйте положение рук «с точностью до наоборот».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8" y="476674"/>
            <a:ext cx="7272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Зеркальное рисование.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Положить на стол  чистый  лист бумаги. Взять  в обе руки по карандашу или фломастеру рисовать одновременно обеими руками зеркально-симметричные рисунки,  буквы.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2" y="1916833"/>
            <a:ext cx="5572125" cy="1500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4" y="3645025"/>
            <a:ext cx="4043363" cy="1571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645025"/>
            <a:ext cx="4095750" cy="1571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429250"/>
            <a:ext cx="4021138" cy="1428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6" y="5429250"/>
            <a:ext cx="4014787" cy="1428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9144001" y="47667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31640" y="274639"/>
            <a:ext cx="6897960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Пение звуков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1196752"/>
            <a:ext cx="9144000" cy="54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артикуляции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     Большая часть моторной коры мозга участвует в мышечных движениях полости рта - артикуляция её активизирует.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Делаем глубокий вдох, а на выдохе начинаем петь звуки.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 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снимает напряжение, физическую и умственную усталость.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 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глубокой гармонии, состояния равновесия.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 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чувственный звук, он помогает стабилизировать эмоциональное равновесие, положительно воздействует на психику.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звук разума. Долгое и протяжное пение звука И стимулирует головной мозг, глаза, нос.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939460" y="4437112"/>
            <a:ext cx="45719" cy="216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i="1" dirty="0" smtClean="0"/>
          </a:p>
        </p:txBody>
      </p:sp>
      <p:pic>
        <p:nvPicPr>
          <p:cNvPr id="6" name="Рисунок 5" descr="7de6b7b2-2fa8-5799-8f8e-18002da69d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276872"/>
            <a:ext cx="3419872" cy="19236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1137281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с мячом </a:t>
            </a:r>
          </a:p>
          <a:p>
            <a:r>
              <a:rPr lang="ru-RU" sz="2800" dirty="0" smtClean="0"/>
              <a:t>Учитель задает вопрос и кидает мяч ученику. Ученик должен бросить мяч учителю и дать ответ на вопрос. Так параллельно с познавательным действием развивается координация. </a:t>
            </a:r>
            <a:endParaRPr lang="ru-RU" sz="2800" dirty="0"/>
          </a:p>
        </p:txBody>
      </p:sp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284984"/>
            <a:ext cx="4366536" cy="2895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645024"/>
            <a:ext cx="5904656" cy="29523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9928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с хлопками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уроком учитель объявляет: «Если на занятии я хлопну один раз в ладоши, все тоже должны хлопнуть. Если два раза — затопать ногами. Если три раза — крикнуть „Ура“». Такое задание помогает сохранять внимание учеников на протяжении всего урока.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«Услышь слово»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 выходит из кабинета. Учитель распределяет среди оставшихся детей несколько слов. Ученики должны говорить их хором. Далее ученик возвращается в класс. Он слушает, как одноклассники хором проговаривают свои слова. За три попытки он должен распознать как можно больше слов.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0858" y="3933056"/>
            <a:ext cx="3246262" cy="216024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4716016" y="3356992"/>
            <a:ext cx="2016224" cy="9361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парта</a:t>
            </a:r>
            <a:endParaRPr lang="ru-RU" sz="3200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6876256" y="4221088"/>
            <a:ext cx="1872208" cy="10081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заяц</a:t>
            </a:r>
            <a:endParaRPr lang="ru-RU" sz="32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5292080" y="5373216"/>
            <a:ext cx="1872208" cy="8640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кошка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1960" y="1268760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Обучение детей с ОВЗ возможно только</a:t>
            </a:r>
          </a:p>
          <a:p>
            <a:r>
              <a:rPr lang="ru-RU" sz="2800" b="1" dirty="0" smtClean="0">
                <a:solidFill>
                  <a:srgbClr val="92D050"/>
                </a:solidFill>
              </a:rPr>
              <a:t>комплексным воздействием на все органы</a:t>
            </a:r>
          </a:p>
          <a:p>
            <a:r>
              <a:rPr lang="ru-RU" sz="2800" b="1" dirty="0" smtClean="0">
                <a:solidFill>
                  <a:srgbClr val="92D050"/>
                </a:solidFill>
              </a:rPr>
              <a:t>чувств</a:t>
            </a:r>
            <a:r>
              <a:rPr lang="ru-RU" sz="2800" b="1" dirty="0" smtClean="0"/>
              <a:t>: зрение, слух, обоняние и т.д.</a:t>
            </a:r>
          </a:p>
          <a:p>
            <a:r>
              <a:rPr lang="ru-RU" sz="2800" dirty="0" smtClean="0"/>
              <a:t>Смотрим, щупаем, нюхаем...</a:t>
            </a:r>
          </a:p>
          <a:p>
            <a:r>
              <a:rPr lang="ru-RU" sz="2800" dirty="0" smtClean="0"/>
              <a:t>Только так мы сможем пробудить детский  мозг.</a:t>
            </a:r>
            <a:endParaRPr lang="ru-RU" sz="2800" dirty="0"/>
          </a:p>
        </p:txBody>
      </p:sp>
      <p:pic>
        <p:nvPicPr>
          <p:cNvPr id="4" name="Рисунок 3" descr="Sen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3907293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8" y="1988840"/>
            <a:ext cx="7200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35DF5D"/>
                </a:solidFill>
                <a:effectLst/>
              </a:rPr>
              <a:t>1.</a:t>
            </a:r>
            <a:endParaRPr lang="ru-RU" sz="5400" b="1" cap="none" spc="0" dirty="0">
              <a:ln/>
              <a:solidFill>
                <a:srgbClr val="35DF5D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509120"/>
            <a:ext cx="864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3DD744"/>
                </a:solidFill>
                <a:effectLst/>
              </a:rPr>
              <a:t>2.</a:t>
            </a:r>
            <a:endParaRPr lang="ru-RU" sz="5400" b="1" cap="none" spc="0" dirty="0">
              <a:ln/>
              <a:solidFill>
                <a:srgbClr val="3DD744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164637"/>
            <a:ext cx="83529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3DD744"/>
                </a:solidFill>
                <a:effectLst/>
              </a:rPr>
              <a:t>РЕЗУЛЬТАТ УПРАЖНЕНИЙ</a:t>
            </a:r>
            <a:endParaRPr lang="ru-RU" sz="4400" b="1" cap="none" spc="0" dirty="0">
              <a:ln/>
              <a:solidFill>
                <a:srgbClr val="3DD744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4725144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ФИЗИЧЕСКИЕ КАЧЕСТВА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Рисунок 13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7" y="1988840"/>
            <a:ext cx="4600271" cy="252028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123728" y="1746842"/>
            <a:ext cx="3240360" cy="31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ПСИХИЧЕСКИЕ ФУНКЦИИ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2" name="Рисунок 21" descr="7699e1d8e33f8ea177df75b7eeb9ba2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653136"/>
            <a:ext cx="3031722" cy="170079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1124744"/>
            <a:ext cx="3203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Улучшаются!!!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ПРОБЛЕМЫ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РЕБЁНКА С ОВЗ В ШКОЛЕ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7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Неспособность концентрироваться на содержании урока.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Неприемлемая реакция на отвлекающие факторы.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Неспособность контролировать эмоции.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Отвлекаемость.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Неспособность самостоятельно выстроить и выполнить программу действий.</a:t>
            </a: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Трудности с подготовкой к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самостоятельными проверочным работам.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Трудности при соблюдении временных ограничений.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5513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Нейропсихологические упражнения и игры–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то, что подходит для ребят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разного возраста.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00317_1309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67509" y="4044450"/>
            <a:ext cx="2400269" cy="1800202"/>
          </a:xfrm>
          <a:prstGeom prst="rect">
            <a:avLst/>
          </a:prstGeom>
        </p:spPr>
      </p:pic>
      <p:pic>
        <p:nvPicPr>
          <p:cNvPr id="7" name="Рисунок 6" descr="IMG_20200319_1026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159732" y="2384884"/>
            <a:ext cx="2592290" cy="1944218"/>
          </a:xfrm>
          <a:prstGeom prst="rect">
            <a:avLst/>
          </a:prstGeom>
        </p:spPr>
      </p:pic>
      <p:pic>
        <p:nvPicPr>
          <p:cNvPr id="8" name="Рисунок 7" descr="IMG_20200319_1028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400981" y="3888051"/>
            <a:ext cx="2520280" cy="1890210"/>
          </a:xfrm>
          <a:prstGeom prst="rect">
            <a:avLst/>
          </a:prstGeom>
        </p:spPr>
      </p:pic>
      <p:pic>
        <p:nvPicPr>
          <p:cNvPr id="9" name="Рисунок 8" descr="IMG_20200317_1309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6584357" y="2375884"/>
            <a:ext cx="2520279" cy="1890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1331640" y="980728"/>
            <a:ext cx="6408712" cy="41044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ВНИМАНИЕ!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3A4BF0"/>
                </a:solidFill>
                <a:latin typeface="Times New Roman" pitchFamily="18" charset="0"/>
                <a:cs typeface="Times New Roman" pitchFamily="18" charset="0"/>
              </a:rPr>
              <a:t>Почему нейропсихология?</a:t>
            </a:r>
            <a:endParaRPr lang="ru-RU" sz="3600" dirty="0">
              <a:solidFill>
                <a:srgbClr val="3A4B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0648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Нейропсихологический подход является современным и эффективным методом, так как способствует образованию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новых нейронов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Способен</a:t>
            </a: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оказать положительное</a:t>
            </a: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воздействие на</a:t>
            </a: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сформированность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мозговых процессов детей.</a:t>
            </a:r>
          </a:p>
          <a:p>
            <a:r>
              <a:rPr lang="ru-RU" sz="3200" b="1" dirty="0" smtClean="0">
                <a:solidFill>
                  <a:srgbClr val="3A4BF0"/>
                </a:solidFill>
              </a:rPr>
              <a:t>Мозг -</a:t>
            </a: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инструмент, качеством которого определена вся жизнь человека. </a:t>
            </a:r>
          </a:p>
          <a:p>
            <a:endParaRPr lang="en-US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20" name="Рисунок 19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492896"/>
            <a:ext cx="2262669" cy="1698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50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3A4BF0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</a:p>
        </p:txBody>
      </p:sp>
      <p:pic>
        <p:nvPicPr>
          <p:cNvPr id="7" name="Рисунок 6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348880"/>
            <a:ext cx="3799693" cy="2852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198884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ПАМЯТИ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1484784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МЫШЛЕНИЯ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1916832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ВНИМАНИЯ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3573016"/>
            <a:ext cx="699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РЕЧИ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3728" y="5661248"/>
            <a:ext cx="4795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ДВИЖЕНИЕ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105273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>
                <a:solidFill>
                  <a:srgbClr val="00B050"/>
                </a:solidFill>
              </a:rPr>
              <a:t>ЭМОЦИОНАЛЬНО  ВОЛЕВОЙ СФЕРЫ РЕБЕНКА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3212976"/>
            <a:ext cx="154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ВОСПРИЯТИЯ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3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Упражнения, развивающие мозг, </a:t>
            </a:r>
            <a:r>
              <a:rPr lang="ru-RU" sz="2800" b="1" dirty="0" smtClean="0">
                <a:solidFill>
                  <a:srgbClr val="FF0000"/>
                </a:solidFill>
              </a:rPr>
              <a:t>синхронизируют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работу полушарий, </a:t>
            </a:r>
            <a:r>
              <a:rPr lang="ru-RU" sz="2800" b="1" dirty="0" smtClean="0">
                <a:solidFill>
                  <a:srgbClr val="FF0000"/>
                </a:solidFill>
              </a:rPr>
              <a:t>улучшают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мыслительную деятельность, </a:t>
            </a:r>
            <a:r>
              <a:rPr lang="ru-RU" sz="2800" b="1" dirty="0" smtClean="0">
                <a:solidFill>
                  <a:srgbClr val="FF0000"/>
                </a:solidFill>
              </a:rPr>
              <a:t>облегчают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процесс чтения и письма.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3356992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КАЛЕЙДОСКОП УПРАЖНЕНИЙ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zaryadka-dlya-glaz-gimnastika-dlya-vosstanovleniya-zreniya-uprazhneniya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293096"/>
            <a:ext cx="2081808" cy="2034967"/>
          </a:xfrm>
          <a:prstGeom prst="rect">
            <a:avLst/>
          </a:prstGeom>
        </p:spPr>
      </p:pic>
      <p:pic>
        <p:nvPicPr>
          <p:cNvPr id="6" name="Picture 2" descr="http://www.tinlib.ru/zdorove/200_uprazhnenii_dlja_razvitija_obshei_i_melkoi_motoriki/i_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16832"/>
            <a:ext cx="2952328" cy="12813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88641"/>
            <a:ext cx="676875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r>
              <a:rPr lang="ru-RU" sz="2000" dirty="0" smtClean="0"/>
              <a:t> Развивают умение произвольно контролировать свое дыхание, самоконтроль над поведением, эмоциями, речью, движениями.</a:t>
            </a:r>
            <a:endParaRPr lang="en-US" sz="2000" dirty="0" smtClean="0"/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Первый вариант.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Вдох, пауза, выдох, пауза.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Второй вариант.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Дыхание только через левую или через правую ноздрю.  Дыхание медленное, глубокое. Дыхание только через  левую ноздрю  активизирует работу  правого полушария, способствует  успокоению и релаксации. Дыхание только через правую ноздрю активизирует работу левого полушария, способствует решению рациональных задач.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Третий вариант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Глубокий вдох. Пауза. На выдохе произносить звуки: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пф-пф-пф-пф-пф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Пауза. Вдох, пауза. На выдохе: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р-р-р-р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Пауза. Вдох. Пауза. На выдохе: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з-з-з-з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Пауза. Вдох. Пауза. На выдохе: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ж-ж-ж-ж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«Пройди трассу»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ебенку необходимо провести бумажный шарик по трассе потоком воздуха, не потеряв шар и не сломав трассу.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Картинки по запросу дыхательные упражнения через одну ноздр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627784" cy="1333461"/>
          </a:xfrm>
          <a:prstGeom prst="rect">
            <a:avLst/>
          </a:prstGeom>
          <a:noFill/>
        </p:spPr>
      </p:pic>
      <p:sp>
        <p:nvSpPr>
          <p:cNvPr id="25604" name="AutoShape 4" descr="Картинки по запросу дыхательные упражнения для детей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Картинки по запросу дыхательные упражнения для детей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Картинки по запросу дыхательные упражнения для детей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Картинки по запросу дыхательные упражнения для детей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797152"/>
            <a:ext cx="24330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76673"/>
            <a:ext cx="856895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Глазодвигательные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упражнения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Голова фиксирована. Глаза смотрят прямо  перед собой.  Необходимо отрабатывать движения глаз по четырем основным направлениям (вверх, вниз, направо, налево) и четырем вспомогательным ( по диагонали); сведение глаз к центру. Каждое из  движений делается  сначала на расстоянии вытянутой руки, затем на расстоянии локтя и, наконец около переносицы.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aryadka-dlya-glaz-gimnastika-dlya-vosstanovleniya-zreniya-uprazhneniya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780928"/>
            <a:ext cx="3017912" cy="2950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5733256"/>
            <a:ext cx="625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Например, упражнение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«Глаз – путешественник»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inlib.ru/zdorove/200_uprazhnenii_dlja_razvitija_obshei_i_melkoi_motoriki/i_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861048"/>
            <a:ext cx="4575308" cy="19857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828092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Пальчиковые упражнения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«Колечки»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Поочередно и как можно быстрее перебирать пальцы рук, соединяя в кольцо с большим пальцем  последовательно указательный средний и т.д. Упражнение выполняется в прямом порядке – от указательного пальца к мизинцу и в обратном – от мизинца. Вначале движения выполняются поочередно каждой рукой, затем  - двумя одновременно.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6" y="1700808"/>
            <a:ext cx="4018231" cy="3110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404666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«Кулак-ребро-ладонь»</a:t>
            </a:r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Ребёнку показывают три положения руки на плоскости стола, последовательно сменяющих друг друга: ладонь, сжатая в кулак, ладонь ребром на плоскости стола, распрямлённая ладонь на плоскости стола.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выполняет пробу вместе с педагогом, затем по памяти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течение 8 – 10 повторений моторной программы.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Проба выполняется сначала правой рукой, потом – левой, затем – двумя руками вместе. При усвоении программы или при затруднениях в выполнении педагог предлагает ребёнку помогать себе командами («кулак – ребро – ладонь»), произносимыми вслух или про себя.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1772</TotalTime>
  <Words>630</Words>
  <Application>Microsoft Office PowerPoint</Application>
  <PresentationFormat>Экран (4:3)</PresentationFormat>
  <Paragraphs>112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Пение звуков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Серёга</cp:lastModifiedBy>
  <cp:revision>178</cp:revision>
  <dcterms:created xsi:type="dcterms:W3CDTF">2017-05-08T21:17:06Z</dcterms:created>
  <dcterms:modified xsi:type="dcterms:W3CDTF">2023-10-31T15:05:45Z</dcterms:modified>
</cp:coreProperties>
</file>