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3243284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МБОУ «</a:t>
            </a:r>
            <a:r>
              <a:rPr lang="ru-RU" sz="1800" b="1" dirty="0" err="1" smtClean="0"/>
              <a:t>Абрикосовская</a:t>
            </a:r>
            <a:r>
              <a:rPr lang="ru-RU" sz="1800" b="1" dirty="0" smtClean="0"/>
              <a:t> школа», Кировский район, Республика Крым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МЕТОДЫ ДИФФЕРЕНЦИАЛЬНОГО ОБУЧЕНИЯ В МЛАДШИХ КЛАССАХ</a:t>
            </a:r>
            <a:endParaRPr lang="ru-RU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 smtClean="0"/>
          </a:p>
          <a:p>
            <a:pPr algn="r"/>
            <a:r>
              <a:rPr lang="ru-RU" dirty="0" smtClean="0"/>
              <a:t>Выполнила: педагог-психолог </a:t>
            </a:r>
            <a:r>
              <a:rPr lang="ru-RU" dirty="0" err="1" smtClean="0"/>
              <a:t>Шарипова</a:t>
            </a:r>
            <a:r>
              <a:rPr lang="ru-RU" dirty="0" smtClean="0"/>
              <a:t> Л.З.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А можно, использовать разные способы организации учебной деятельности детей и единые задания, дифференцировать </a:t>
            </a:r>
            <a:r>
              <a:rPr lang="ru-RU" sz="2400" b="1" dirty="0" smtClean="0"/>
              <a:t>по: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- </a:t>
            </a:r>
            <a:r>
              <a:rPr lang="ru-RU" dirty="0" smtClean="0"/>
              <a:t>Степени самостоятельности. Все </a:t>
            </a:r>
            <a:r>
              <a:rPr lang="ru-RU" dirty="0" smtClean="0"/>
              <a:t>дети выполняют одно задание, но одни это делают под руководством учителя, а другие </a:t>
            </a:r>
            <a:r>
              <a:rPr lang="ru-RU" dirty="0" smtClean="0"/>
              <a:t>самостоятельно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dirty="0" smtClean="0"/>
              <a:t>-Характеру </a:t>
            </a:r>
            <a:r>
              <a:rPr lang="ru-RU" dirty="0" smtClean="0"/>
              <a:t>помощи </a:t>
            </a:r>
            <a:r>
              <a:rPr lang="ru-RU" dirty="0" smtClean="0"/>
              <a:t>учащимся. Эта </a:t>
            </a:r>
            <a:r>
              <a:rPr lang="ru-RU" dirty="0" smtClean="0"/>
              <a:t>работа не предусматривает фронтальную работу под руководством учителя. Все учащиеся сразу приступают к самостоятельной работе. Но тем детям, которые испытывают затруднения, оказывается помощь в виде • вспомогательных карточек, • подготовительных упражнений, • записей на доске.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1128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Дифференциация применяется в различных звеньях процесса обучения.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00240"/>
            <a:ext cx="7467600" cy="4473712"/>
          </a:xfrm>
        </p:spPr>
        <p:txBody>
          <a:bodyPr/>
          <a:lstStyle/>
          <a:p>
            <a:r>
              <a:rPr lang="ru-RU" dirty="0" smtClean="0"/>
              <a:t>Изучение нового материала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Ориентация на конечный результат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Закрепление пройденного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Домашняя работа.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r>
              <a:rPr lang="ru-RU" b="1" dirty="0" smtClean="0"/>
              <a:t>Возможности дифференциации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8229600" cy="4983179"/>
          </a:xfrm>
        </p:spPr>
        <p:txBody>
          <a:bodyPr>
            <a:noAutofit/>
          </a:bodyPr>
          <a:lstStyle/>
          <a:p>
            <a:r>
              <a:rPr lang="ru-RU" sz="2000" dirty="0" smtClean="0"/>
              <a:t>Дифференциация обучения позволяет присущими ей свойствами усовершенствовать знание, умения и навыки каждого учащегося в отдельности и, таким образом, уменьшить его отставание, углубить и расширить знание, исходя из интересов и способностей учащихся. </a:t>
            </a:r>
            <a:endParaRPr lang="ru-RU" sz="2000" dirty="0" smtClean="0"/>
          </a:p>
          <a:p>
            <a:r>
              <a:rPr lang="ru-RU" sz="2000" dirty="0" smtClean="0"/>
              <a:t>Дифференциация </a:t>
            </a:r>
            <a:r>
              <a:rPr lang="ru-RU" sz="2000" dirty="0" smtClean="0"/>
              <a:t>обучения охватывает воспитание личности в широком значении этого понятия. Она создает предпосылки для развития интересов и социальных способностей ребенка при этом старается учитывать имеющиеся познавательные интересы и побуждать новые. </a:t>
            </a:r>
            <a:endParaRPr lang="ru-RU" sz="2000" dirty="0" smtClean="0"/>
          </a:p>
          <a:p>
            <a:r>
              <a:rPr lang="ru-RU" sz="2000" dirty="0" smtClean="0"/>
              <a:t>Дифференциация </a:t>
            </a:r>
            <a:r>
              <a:rPr lang="ru-RU" sz="2000" dirty="0" smtClean="0"/>
              <a:t>обладает дополнительными возможностями вызывать у учащихся положительные эмоции, благотворно влиять на их учебную мотивацию и отношение к учебной работе. </a:t>
            </a:r>
            <a:endParaRPr lang="ru-RU" sz="2000" dirty="0" smtClean="0"/>
          </a:p>
          <a:p>
            <a:r>
              <a:rPr lang="ru-RU" sz="2000" dirty="0" smtClean="0"/>
              <a:t>Дифференциация </a:t>
            </a:r>
            <a:r>
              <a:rPr lang="ru-RU" sz="2000" dirty="0" smtClean="0"/>
              <a:t>сохраняет и развивает индивидуальность ребенка воспитывает такого человека, который представлял бы собой неповторимую личность.</a:t>
            </a:r>
            <a:endParaRPr lang="ru-RU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Возможности дифференциации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Целенаправленная дифференцированная работа смягчает недостатки домашнего воспитания, она особенно необходима тем ученикам, которые растут в неблагоприятных семьях. 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В </a:t>
            </a:r>
            <a:r>
              <a:rPr lang="ru-RU" b="1" dirty="0" smtClean="0"/>
              <a:t>этом смысле на дифференциацию ложиться миссия большого социального значения.</a:t>
            </a:r>
            <a:endParaRPr lang="ru-RU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000" b="1" dirty="0" smtClean="0"/>
          </a:p>
          <a:p>
            <a:pPr algn="ctr">
              <a:buNone/>
            </a:pPr>
            <a:endParaRPr lang="ru-RU" sz="4000" b="1" dirty="0" smtClean="0"/>
          </a:p>
          <a:p>
            <a:pPr algn="ctr">
              <a:buNone/>
            </a:pPr>
            <a:r>
              <a:rPr lang="ru-RU" sz="4000" b="1" dirty="0" smtClean="0"/>
              <a:t>БЛАГОДАРЮ ЗА ВНИМАНИЕ.</a:t>
            </a:r>
            <a:endParaRPr lang="ru-RU" sz="4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201135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ГЛАВНАЯ ЗАДАЧА НАЧАЛЬНОГО ОБРАЗОВАНИЯ:</a:t>
            </a:r>
            <a:br>
              <a:rPr lang="ru-RU" sz="3100" b="1" dirty="0" smtClean="0"/>
            </a:br>
            <a:r>
              <a:rPr lang="ru-RU" sz="3100" dirty="0" smtClean="0"/>
              <a:t>создать такие условия, чтоб </a:t>
            </a:r>
            <a:r>
              <a:rPr lang="ru-RU" sz="3100" dirty="0" smtClean="0"/>
              <a:t>каждый ученик мог полностью реализовать себя, желал и умел учиться.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857628"/>
            <a:ext cx="8229600" cy="2268535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800" dirty="0" smtClean="0">
                <a:solidFill>
                  <a:srgbClr val="C00000"/>
                </a:solidFill>
              </a:rPr>
              <a:t>Но как </a:t>
            </a:r>
            <a:r>
              <a:rPr lang="ru-RU" sz="3800" dirty="0" smtClean="0">
                <a:solidFill>
                  <a:srgbClr val="C00000"/>
                </a:solidFill>
              </a:rPr>
              <a:t>за 45 минут дать качественные знания учащимся, как рационально использовать время, как повысить интерес у учащихся, как приучить их работать </a:t>
            </a:r>
            <a:r>
              <a:rPr lang="ru-RU" sz="3800" dirty="0" smtClean="0">
                <a:solidFill>
                  <a:srgbClr val="C00000"/>
                </a:solidFill>
              </a:rPr>
              <a:t>самостоятельно, как </a:t>
            </a:r>
            <a:r>
              <a:rPr lang="ru-RU" sz="3800" dirty="0" smtClean="0">
                <a:solidFill>
                  <a:srgbClr val="C00000"/>
                </a:solidFill>
              </a:rPr>
              <a:t>построить учебный процесс, чтобы «слабому» ученику он был под силу и интересен, а у «сильного» не пропадало желание работать из-за легкости и простоты учения</a:t>
            </a:r>
            <a:r>
              <a:rPr lang="ru-RU" sz="3800" dirty="0" smtClean="0">
                <a:solidFill>
                  <a:srgbClr val="C00000"/>
                </a:solidFill>
              </a:rPr>
              <a:t>???</a:t>
            </a:r>
            <a:endParaRPr lang="ru-RU" sz="3800" dirty="0">
              <a:solidFill>
                <a:srgbClr val="C00000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6643702" y="6072206"/>
            <a:ext cx="1143008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8279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Для этого учебный процесс необходимо строить на основе принципа индивидуального </a:t>
            </a:r>
            <a:r>
              <a:rPr lang="ru-RU" sz="3200" b="1" dirty="0" smtClean="0"/>
              <a:t>подхода.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571744"/>
            <a:ext cx="7467600" cy="3902208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Одним </a:t>
            </a:r>
            <a:r>
              <a:rPr lang="ru-RU" dirty="0" smtClean="0"/>
              <a:t>из средств индивидуального подхода к детям </a:t>
            </a:r>
            <a:r>
              <a:rPr lang="ru-RU" dirty="0" smtClean="0"/>
              <a:t>является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b="1" i="1" dirty="0" smtClean="0"/>
              <a:t>дифференцированное обучение</a:t>
            </a:r>
            <a:r>
              <a:rPr lang="ru-RU" dirty="0" smtClean="0"/>
              <a:t>, 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т.е</a:t>
            </a:r>
            <a:r>
              <a:rPr lang="ru-RU" dirty="0" smtClean="0"/>
              <a:t>. учет типичных индивидуальных различий учащихся.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214282" y="285728"/>
            <a:ext cx="8715436" cy="6286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Осуществление принципа </a:t>
            </a:r>
            <a:r>
              <a:rPr lang="ru-RU" b="1" dirty="0" smtClean="0"/>
              <a:t>дифференцированного подхода </a:t>
            </a:r>
            <a:r>
              <a:rPr lang="ru-RU" dirty="0" smtClean="0"/>
              <a:t>в обучении означает внимание не только к тем, кто затрудняется в учебной работе, но и к тем, кто обнаруживает высокий уровень умственного развития, проявляет ярко выраженные интересы, склонности и способности к каким-либо видам деятельности</a:t>
            </a:r>
            <a:r>
              <a:rPr lang="ru-RU" dirty="0" smtClean="0"/>
              <a:t>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sz="28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Необходимо </a:t>
            </a:r>
            <a:r>
              <a:rPr lang="ru-RU" sz="2800" dirty="0" smtClean="0">
                <a:solidFill>
                  <a:srgbClr val="C00000"/>
                </a:solidFill>
              </a:rPr>
              <a:t>создать оптимальные условия для развития личности, наиболее полного учета индивидуальных различий учащихся.</a:t>
            </a:r>
            <a:endParaRPr lang="ru-RU" sz="28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4643438" y="2786058"/>
            <a:ext cx="341756" cy="7640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25866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Дифференциация в переводе с латинского </a:t>
            </a:r>
            <a:r>
              <a:rPr lang="ru-RU" sz="2800" b="1" dirty="0" smtClean="0"/>
              <a:t>“</a:t>
            </a:r>
            <a:r>
              <a:rPr lang="ru-RU" sz="2800" b="1" dirty="0" err="1" smtClean="0"/>
              <a:t>difference</a:t>
            </a:r>
            <a:r>
              <a:rPr lang="ru-RU" sz="2800" b="1" dirty="0" smtClean="0"/>
              <a:t>” </a:t>
            </a:r>
            <a:r>
              <a:rPr lang="ru-RU" sz="2800" dirty="0" smtClean="0"/>
              <a:t>означает разделение, расслоение целого на различные части, формы, ступени.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Это </a:t>
            </a:r>
            <a:r>
              <a:rPr lang="ru-RU" sz="2800" dirty="0" smtClean="0"/>
              <a:t>комплекс методических, психолого-педагогических и организационно-управленческих мероприятий, обеспечивающих полноценное обучение в различных группах учащихся. </a:t>
            </a:r>
            <a:endParaRPr lang="ru-RU" sz="2800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4071942"/>
            <a:ext cx="8229600" cy="2054221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Цель </a:t>
            </a:r>
            <a:r>
              <a:rPr lang="ru-RU" b="1" dirty="0" smtClean="0">
                <a:solidFill>
                  <a:srgbClr val="C00000"/>
                </a:solidFill>
              </a:rPr>
              <a:t>дифференциации </a:t>
            </a:r>
            <a:r>
              <a:rPr lang="ru-RU" dirty="0" smtClean="0">
                <a:solidFill>
                  <a:srgbClr val="C00000"/>
                </a:solidFill>
              </a:rPr>
              <a:t>– обучение каждого на уровне его возможностей, способностей, адаптации обучения к особенностям различных групп учащихся.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ДИФФЕРЕНЦИРОВАННОЕ ОБУЧЕНИНИЕ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сильным </a:t>
            </a:r>
            <a:r>
              <a:rPr lang="ru-RU" dirty="0" smtClean="0"/>
              <a:t>учащимся можно уделить время; </a:t>
            </a:r>
          </a:p>
          <a:p>
            <a:r>
              <a:rPr lang="ru-RU" dirty="0" smtClean="0"/>
              <a:t>слабым </a:t>
            </a:r>
            <a:r>
              <a:rPr lang="ru-RU" dirty="0" smtClean="0"/>
              <a:t>учащимся можно уделить внимание и контроль; </a:t>
            </a:r>
          </a:p>
          <a:p>
            <a:r>
              <a:rPr lang="ru-RU" dirty="0" smtClean="0"/>
              <a:t> </a:t>
            </a:r>
            <a:r>
              <a:rPr lang="ru-RU" dirty="0" smtClean="0"/>
              <a:t>повышается уровень </a:t>
            </a:r>
            <a:r>
              <a:rPr lang="ru-RU" dirty="0" err="1" smtClean="0"/>
              <a:t>Я-концепции</a:t>
            </a:r>
            <a:r>
              <a:rPr lang="ru-RU" dirty="0" smtClean="0"/>
              <a:t> (ситуация успеха, повышается самооценка у слабого); </a:t>
            </a:r>
          </a:p>
          <a:p>
            <a:r>
              <a:rPr lang="ru-RU" dirty="0" smtClean="0"/>
              <a:t>повышается </a:t>
            </a:r>
            <a:r>
              <a:rPr lang="ru-RU" dirty="0" smtClean="0"/>
              <a:t>уровень мотивации у сильных учеников 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слабые не имеют возможности тянуться за сильными; </a:t>
            </a:r>
            <a:endParaRPr lang="ru-RU" dirty="0" smtClean="0"/>
          </a:p>
          <a:p>
            <a:r>
              <a:rPr lang="ru-RU" dirty="0" smtClean="0"/>
              <a:t>понижается </a:t>
            </a:r>
            <a:r>
              <a:rPr lang="ru-RU" dirty="0" smtClean="0"/>
              <a:t>уровень мотивации в слабых </a:t>
            </a:r>
            <a:r>
              <a:rPr lang="ru-RU" dirty="0" smtClean="0"/>
              <a:t>группах.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ru-RU" dirty="0" smtClean="0"/>
              <a:t>Положительные </a:t>
            </a:r>
            <a:r>
              <a:rPr lang="ru-RU" dirty="0" smtClean="0"/>
              <a:t>стороны: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Отрицательные стороны: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Выделяют два основных вида дифференциации обучения школьников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/>
              <a:t>. Внешняя дифференциация (дифференцированное обучение). Предполагает создание особых типов школ и классов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</a:t>
            </a:r>
            <a:r>
              <a:rPr lang="ru-RU" dirty="0" smtClean="0"/>
              <a:t>. Внутренняя дифференциация (</a:t>
            </a:r>
            <a:r>
              <a:rPr lang="ru-RU" dirty="0" err="1" smtClean="0"/>
              <a:t>дифференциация</a:t>
            </a:r>
            <a:r>
              <a:rPr lang="ru-RU" dirty="0" smtClean="0"/>
              <a:t> учебной работы). Предполагает организацию работы внутри </a:t>
            </a:r>
            <a:r>
              <a:rPr lang="ru-RU" dirty="0" smtClean="0"/>
              <a:t>класса.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Организация </a:t>
            </a:r>
            <a:r>
              <a:rPr lang="ru-RU" sz="3200" b="1" dirty="0" err="1" smtClean="0"/>
              <a:t>внутриклассной</a:t>
            </a:r>
            <a:r>
              <a:rPr lang="ru-RU" sz="3200" b="1" dirty="0" smtClean="0"/>
              <a:t> дифференциации включает несколько </a:t>
            </a:r>
            <a:r>
              <a:rPr lang="ru-RU" sz="3200" b="1" dirty="0" smtClean="0"/>
              <a:t>этапов.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1. Определение критериев, в соответствии с которыми создаются группы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</a:t>
            </a:r>
            <a:r>
              <a:rPr lang="ru-RU" dirty="0" smtClean="0"/>
              <a:t>. Проведение диагностики на основе выбранных критериев. (Наиболее полную дают </a:t>
            </a:r>
            <a:r>
              <a:rPr lang="ru-RU" dirty="0" err="1" smtClean="0"/>
              <a:t>разноуровневые</a:t>
            </a:r>
            <a:r>
              <a:rPr lang="ru-RU" dirty="0" smtClean="0"/>
              <a:t> контрольные работы).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</a:t>
            </a:r>
            <a:r>
              <a:rPr lang="ru-RU" dirty="0" smtClean="0"/>
              <a:t>. Распределение учащихся на группы в соответствии с диагностикой.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4.Определение </a:t>
            </a:r>
            <a:r>
              <a:rPr lang="ru-RU" dirty="0" smtClean="0"/>
              <a:t>способов дифференциации, разработка дифференцированных заданий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5.Реализация дифференцированного подхода на различных этапах урока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6. Диагностический контроль над результатами, в соответствии с которыми могут изменяться состав группы и характер дифференцированных заданий.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Дифференциацию содержания учебных знаний можно осуществлять: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- по уровню </a:t>
            </a:r>
            <a:r>
              <a:rPr lang="ru-RU" sz="2000" dirty="0" smtClean="0"/>
              <a:t>творчества (Не </a:t>
            </a:r>
            <a:r>
              <a:rPr lang="ru-RU" sz="2000" dirty="0" smtClean="0"/>
              <a:t>творческое выполнение заданий- это работа по образцу, работа по воспроизведению знаний . К творческим заданиям относятся упражнения , отличающиеся от стандартных); 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-</a:t>
            </a:r>
            <a:r>
              <a:rPr lang="ru-RU" sz="2000" dirty="0" smtClean="0"/>
              <a:t>по уровню трудности; 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-</a:t>
            </a:r>
            <a:r>
              <a:rPr lang="ru-RU" sz="2000" dirty="0" smtClean="0"/>
              <a:t>по объему (Выполняется ещё кроме основного и дополнительное задание аналогичное основному. Это обусловлено разным темпом работы учащихся. Дифференциация по объему сочетается с другими способами, могут быть творческие или более трудные задания. Дополнительными могут быть задания на смекалку, задачи игрового характера).</a:t>
            </a:r>
            <a:endParaRPr lang="ru-RU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51</TotalTime>
  <Words>731</Words>
  <PresentationFormat>Экран (4:3)</PresentationFormat>
  <Paragraphs>62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МБОУ «Абрикосовская школа», Кировский район, Республика Крым  МЕТОДЫ ДИФФЕРЕНЦИАЛЬНОГО ОБУЧЕНИЯ В МЛАДШИХ КЛАССАХ</vt:lpstr>
      <vt:lpstr>   ГЛАВНАЯ ЗАДАЧА НАЧАЛЬНОГО ОБРАЗОВАНИЯ: создать такие условия, чтоб каждый ученик мог полностью реализовать себя, желал и умел учиться.   </vt:lpstr>
      <vt:lpstr>Для этого учебный процесс необходимо строить на основе принципа индивидуального подхода.</vt:lpstr>
      <vt:lpstr>Слайд 4</vt:lpstr>
      <vt:lpstr>Дифференциация в переводе с латинского “difference” означает разделение, расслоение целого на различные части, формы, ступени.  Это комплекс методических, психолого-педагогических и организационно-управленческих мероприятий, обеспечивающих полноценное обучение в различных группах учащихся. </vt:lpstr>
      <vt:lpstr>ДИФФЕРЕНЦИРОВАННОЕ ОБУЧЕНИНИЕ</vt:lpstr>
      <vt:lpstr>Выделяют два основных вида дифференциации обучения школьников</vt:lpstr>
      <vt:lpstr>Организация внутриклассной дифференциации включает несколько этапов.</vt:lpstr>
      <vt:lpstr>Дифференциацию содержания учебных знаний можно осуществлять:</vt:lpstr>
      <vt:lpstr>А можно, использовать разные способы организации учебной деятельности детей и единые задания, дифференцировать по:</vt:lpstr>
      <vt:lpstr>Дифференциация применяется в различных звеньях процесса обучения.</vt:lpstr>
      <vt:lpstr>Возможности дифференциации</vt:lpstr>
      <vt:lpstr>Возможности дифференциации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«Абрикосовская школа», Кировский район, Республика Крым  МЕТОДЫ ДИФФЕРЕНЦИАЛЬНОГО ОБУЧЕНИЯ В МЛАДШИХ КЛАССАХ</dc:title>
  <dc:creator>Юнусов Дмитрий</dc:creator>
  <cp:lastModifiedBy>Юнусов Дмитрий</cp:lastModifiedBy>
  <cp:revision>7</cp:revision>
  <dcterms:created xsi:type="dcterms:W3CDTF">2023-10-02T12:15:03Z</dcterms:created>
  <dcterms:modified xsi:type="dcterms:W3CDTF">2023-10-07T16:31:43Z</dcterms:modified>
</cp:coreProperties>
</file>