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BDCD7-151B-456A-9D2C-873E5BB6889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F9BB9-3CBC-4855-81F1-A799DF9811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042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2700" y="0"/>
            <a:ext cx="9173370" cy="5142161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403349"/>
            <a:ext cx="5111752" cy="1136650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3778247"/>
            <a:ext cx="673100" cy="209550"/>
          </a:xfrm>
        </p:spPr>
        <p:txBody>
          <a:bodyPr/>
          <a:lstStyle/>
          <a:p>
            <a:fld id="{33649E2D-521B-43D3-A102-E6D7CDC34AEB}" type="datetime1">
              <a:rPr lang="ru-RU" smtClean="0"/>
              <a:t>29.01.2024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3778247"/>
            <a:ext cx="3910976" cy="2095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3778247"/>
            <a:ext cx="413375" cy="20955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20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3611561"/>
            <a:ext cx="7207250" cy="42505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781050"/>
            <a:ext cx="7579479" cy="2501902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4036615"/>
            <a:ext cx="7207250" cy="370284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55563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736599"/>
            <a:ext cx="7194549" cy="2216151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3257550"/>
            <a:ext cx="7194549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957843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77800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43815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257550"/>
            <a:ext cx="7207250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1209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685705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2481436"/>
            <a:ext cx="7207251" cy="11016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3036"/>
            <a:ext cx="7207251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01652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68275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9484"/>
            <a:ext cx="7207251" cy="66522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397250"/>
            <a:ext cx="7207251" cy="10096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1949446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287789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736599"/>
            <a:ext cx="7207250" cy="168275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2626"/>
            <a:ext cx="7207251" cy="6309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3352800"/>
            <a:ext cx="7207253" cy="1054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908093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9C8-2225-42E0-A777-AA79FD08A1E5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14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736599"/>
            <a:ext cx="1418171" cy="36703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736599"/>
            <a:ext cx="5574769" cy="36703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6FE6-8FBF-4091-B3E8-19DB20D34DA0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742950"/>
            <a:ext cx="0" cy="36576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45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EC04C-4B9D-434B-8829-04A763E5BE5B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314454"/>
            <a:ext cx="6119016" cy="1366886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884539"/>
            <a:ext cx="6119018" cy="71591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1759-DD06-405B-9362-2CB1A1CFA24B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2782939"/>
            <a:ext cx="61225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31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9A7E-6B14-439B-AEDF-ACE335B5F68E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7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7AAA-3F56-4E40-8B26-2F077A6683EC}" type="datetime1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77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91A8-D309-4A5B-8E19-6F34C1E28676}" type="datetime1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30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E35D-DFAF-408B-B951-644DB3B32756}" type="datetime1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8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041401"/>
            <a:ext cx="2788841" cy="10287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736599"/>
            <a:ext cx="4102100" cy="3670301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2273299"/>
            <a:ext cx="2788841" cy="18288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B66D-DBB9-4337-AFA4-CB6C4523CC10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184400"/>
            <a:ext cx="26358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07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781050"/>
            <a:ext cx="2297510" cy="35814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2441574"/>
            <a:ext cx="4681362" cy="13716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8E2CC-32E7-4AF8-81D4-1866DAF3FD1C}" type="datetime1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3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802" y="0"/>
            <a:ext cx="9172472" cy="5142161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736600"/>
            <a:ext cx="7200897" cy="9779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1917699"/>
            <a:ext cx="7200897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4476750"/>
            <a:ext cx="1200150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2C9ACE-433D-4621-A0BF-25722831D05A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4476750"/>
            <a:ext cx="5479425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4476750"/>
            <a:ext cx="407023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6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hdr="0" ftr="0"/>
  <p:txStyles>
    <p:titleStyle>
      <a:lvl1pPr algn="ctr" defTabSz="342900" rtl="0" eaLnBrk="1" latinLnBrk="0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273137"/>
            <a:ext cx="7185992" cy="1965362"/>
          </a:xfrm>
        </p:spPr>
        <p:txBody>
          <a:bodyPr/>
          <a:lstStyle/>
          <a:p>
            <a:r>
              <a:rPr lang="ru-RU" sz="40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Административные правонарушения</a:t>
            </a:r>
            <a:r>
              <a:rPr lang="ru-RU" sz="36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обществознания</a:t>
            </a:r>
          </a:p>
          <a:p>
            <a:pPr algn="r"/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ГОУ ЛНР «</a:t>
            </a:r>
            <a:r>
              <a:rPr lang="ru-RU" b="1" dirty="0" err="1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Рыбянцевская</a:t>
            </a:r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 СШ»</a:t>
            </a:r>
          </a:p>
          <a:p>
            <a:pPr algn="r"/>
            <a:r>
              <a:rPr lang="ru-RU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Мирошник Карина Геннадиевна</a:t>
            </a:r>
            <a:endParaRPr lang="ru-RU" b="1" dirty="0">
              <a:ln w="5080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D9DD4453-971F-41E9-ACCF-8EC39AB0FA12}" type="datetime1">
              <a:rPr lang="ru-RU" sz="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l"/>
              <a:t>29.01.2024</a:t>
            </a:fld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Виды административных наказаний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D06E6-9EA4-46EE-9470-5E80DDFF0CAD}" type="datetime1">
              <a:rPr lang="ru-RU" smtClean="0"/>
              <a:t>29.01.2024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611560" y="1275606"/>
            <a:ext cx="8064896" cy="2808312"/>
            <a:chOff x="539552" y="915566"/>
            <a:chExt cx="8064896" cy="280831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39552" y="1779662"/>
              <a:ext cx="7992888" cy="43204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u="sng" dirty="0" smtClean="0"/>
                <a:t>временное прекращении деятельности</a:t>
              </a:r>
              <a:r>
                <a:rPr lang="ru-RU" sz="2000" dirty="0" smtClean="0"/>
                <a:t>:</a:t>
              </a:r>
              <a:endParaRPr lang="ru-RU" sz="2000" dirty="0"/>
            </a:p>
          </p:txBody>
        </p:sp>
        <p:sp>
          <p:nvSpPr>
            <p:cNvPr id="6" name="Блок-схема: ссылка на другую страницу 5"/>
            <p:cNvSpPr/>
            <p:nvPr/>
          </p:nvSpPr>
          <p:spPr>
            <a:xfrm>
              <a:off x="539552" y="915566"/>
              <a:ext cx="7992888" cy="792088"/>
            </a:xfrm>
            <a:prstGeom prst="flowChartOffpageConnec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 smtClean="0"/>
            </a:p>
            <a:p>
              <a:pPr algn="ctr"/>
              <a:r>
                <a:rPr lang="ru-RU" sz="2000" b="1" dirty="0" smtClean="0"/>
                <a:t>Административное приостановление деятельности </a:t>
              </a:r>
            </a:p>
            <a:p>
              <a:pPr algn="ctr"/>
              <a:r>
                <a:rPr lang="ru-RU" sz="2000" b="1" dirty="0" smtClean="0"/>
                <a:t>(на срок до 90 суток) </a:t>
              </a:r>
            </a:p>
            <a:p>
              <a:pPr algn="ctr"/>
              <a:endParaRPr lang="ru-RU" sz="2000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39552" y="2283718"/>
              <a:ext cx="8064896" cy="1440160"/>
              <a:chOff x="755576" y="2283718"/>
              <a:chExt cx="8064896" cy="1440160"/>
            </a:xfrm>
          </p:grpSpPr>
          <p:sp>
            <p:nvSpPr>
              <p:cNvPr id="7" name="Блок-схема: процесс 6"/>
              <p:cNvSpPr/>
              <p:nvPr/>
            </p:nvSpPr>
            <p:spPr>
              <a:xfrm>
                <a:off x="755576" y="2283718"/>
                <a:ext cx="4032448" cy="1440160"/>
              </a:xfrm>
              <a:prstGeom prst="flowChartProcess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 smtClean="0"/>
              </a:p>
              <a:p>
                <a:pPr algn="ctr"/>
                <a:r>
                  <a:rPr lang="ru-RU" i="1" dirty="0" smtClean="0"/>
                  <a:t>лиц, осуществляющих предпринимательскую деятельность без образования юридического лица</a:t>
                </a:r>
              </a:p>
              <a:p>
                <a:pPr algn="ctr"/>
                <a:endParaRPr lang="ru-RU" i="1" dirty="0"/>
              </a:p>
            </p:txBody>
          </p:sp>
          <p:sp>
            <p:nvSpPr>
              <p:cNvPr id="8" name="Блок-схема: процесс 7"/>
              <p:cNvSpPr/>
              <p:nvPr/>
            </p:nvSpPr>
            <p:spPr>
              <a:xfrm>
                <a:off x="4860032" y="2283718"/>
                <a:ext cx="3960440" cy="1440160"/>
              </a:xfrm>
              <a:prstGeom prst="flowChartProcess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юридических лиц, их филиалов, представительств и т.д. </a:t>
                </a:r>
                <a:endParaRPr lang="ru-RU" i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Виды административных наказаний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EE10-6848-4E4D-A33F-3734297E904D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115616" y="1563638"/>
            <a:ext cx="6912768" cy="2520280"/>
          </a:xfrm>
          <a:prstGeom prst="round2DiagRect">
            <a:avLst>
              <a:gd name="adj1" fmla="val 24010"/>
              <a:gd name="adj2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Лицо, которому назначено административное наказание, считается подвергнутым данному наказанию в течение одного года со дня окончания исполнения постановления о назначении административного наказания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rgbClr val="002060"/>
                </a:solidFill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</a:rPr>
              <a:t>. Производство по делам об административных правонарушениях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1E71-4447-46F7-9CA1-40A38102496F}" type="datetime1">
              <a:rPr lang="ru-RU" smtClean="0"/>
              <a:t>29.01.2024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683568" y="1131590"/>
            <a:ext cx="8136904" cy="3384376"/>
            <a:chOff x="611560" y="1347614"/>
            <a:chExt cx="8136904" cy="33843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23928" y="1347614"/>
              <a:ext cx="4824536" cy="115212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производство по делам </a:t>
              </a:r>
            </a:p>
            <a:p>
              <a:pPr algn="ctr"/>
              <a:r>
                <a:rPr lang="ru-RU" b="1" dirty="0" smtClean="0"/>
                <a:t>об административных </a:t>
              </a:r>
            </a:p>
            <a:p>
              <a:pPr algn="ctr"/>
              <a:r>
                <a:rPr lang="ru-RU" b="1" dirty="0" smtClean="0"/>
                <a:t>правонарушениях</a:t>
              </a:r>
              <a:r>
                <a:rPr lang="ru-RU" dirty="0" smtClean="0"/>
                <a:t>:</a:t>
              </a:r>
              <a:endParaRPr lang="ru-RU" dirty="0"/>
            </a:p>
          </p:txBody>
        </p:sp>
        <p:sp>
          <p:nvSpPr>
            <p:cNvPr id="4" name="Пятиугольник 3"/>
            <p:cNvSpPr/>
            <p:nvPr/>
          </p:nvSpPr>
          <p:spPr>
            <a:xfrm>
              <a:off x="611560" y="1347614"/>
              <a:ext cx="3960440" cy="1152128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установление состава административного правонарушения</a:t>
              </a:r>
              <a:endParaRPr lang="ru-RU" b="1" dirty="0"/>
            </a:p>
          </p:txBody>
        </p:sp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4572000" y="3795886"/>
              <a:ext cx="4032448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chemeClr val="bg1"/>
                  </a:solidFill>
                </a:rPr>
                <a:t>4.</a:t>
              </a:r>
              <a:r>
                <a:rPr lang="ru-RU" b="1" i="1" dirty="0" smtClean="0">
                  <a:solidFill>
                    <a:schemeClr val="bg1"/>
                  </a:solidFill>
                </a:rPr>
                <a:t>выявление </a:t>
              </a:r>
              <a:r>
                <a:rPr lang="ru-RU" b="1" i="1" dirty="0" smtClean="0">
                  <a:solidFill>
                    <a:schemeClr val="bg1"/>
                  </a:solidFill>
                </a:rPr>
                <a:t>причин, способствовавших совершению правонарушений</a:t>
              </a:r>
              <a:endParaRPr lang="ru-RU" b="1" i="1" dirty="0">
                <a:solidFill>
                  <a:schemeClr val="bg1"/>
                </a:solidFill>
              </a:endParaRPr>
            </a:p>
          </p:txBody>
        </p:sp>
        <p:sp>
          <p:nvSpPr>
            <p:cNvPr id="8" name="Прямоугольник с двумя скругленными противолежащими углами 7"/>
            <p:cNvSpPr/>
            <p:nvPr/>
          </p:nvSpPr>
          <p:spPr>
            <a:xfrm>
              <a:off x="611560" y="3795886"/>
              <a:ext cx="3888432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2</a:t>
              </a:r>
              <a:r>
                <a:rPr lang="ru-RU" b="1" i="1" dirty="0" smtClean="0">
                  <a:solidFill>
                    <a:schemeClr val="bg1"/>
                  </a:solidFill>
                </a:rPr>
                <a:t>. разрешение его в соответствии с законом</a:t>
              </a:r>
              <a:endParaRPr lang="ru-RU" b="1" i="1" dirty="0">
                <a:solidFill>
                  <a:schemeClr val="bg1"/>
                </a:solidFill>
              </a:endParaRPr>
            </a:p>
          </p:txBody>
        </p:sp>
        <p:sp>
          <p:nvSpPr>
            <p:cNvPr id="9" name="Прямоугольник с двумя скругленными противолежащими углами 8"/>
            <p:cNvSpPr/>
            <p:nvPr/>
          </p:nvSpPr>
          <p:spPr>
            <a:xfrm>
              <a:off x="611560" y="2787774"/>
              <a:ext cx="3888432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1. </a:t>
              </a:r>
              <a:r>
                <a:rPr lang="ru-RU" b="1" i="1" dirty="0" smtClean="0">
                  <a:solidFill>
                    <a:schemeClr val="bg1"/>
                  </a:solidFill>
                </a:rPr>
                <a:t>выяснение обстоятельств  дела</a:t>
              </a:r>
              <a:endParaRPr lang="ru-RU"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Прямоугольник с двумя скругленными противолежащими углами 9"/>
            <p:cNvSpPr/>
            <p:nvPr/>
          </p:nvSpPr>
          <p:spPr>
            <a:xfrm>
              <a:off x="4572000" y="2787774"/>
              <a:ext cx="4032448" cy="936104"/>
            </a:xfrm>
            <a:prstGeom prst="round2Diag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3. </a:t>
              </a:r>
              <a:r>
                <a:rPr lang="ru-RU" b="1" i="1" dirty="0" smtClean="0">
                  <a:solidFill>
                    <a:schemeClr val="bg1"/>
                  </a:solidFill>
                </a:rPr>
                <a:t>обеспечение исполнения вынесенного постановления</a:t>
              </a:r>
              <a:endParaRPr lang="ru-RU" b="1" i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Производство по делам об административных правонарушениях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4D55-6738-45F3-8729-ADCEB8827E49}" type="datetime1">
              <a:rPr lang="ru-RU" smtClean="0"/>
              <a:t>29.01.2024</a:t>
            </a:fld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971600" y="1203598"/>
            <a:ext cx="7200800" cy="2952328"/>
            <a:chOff x="1331640" y="1419622"/>
            <a:chExt cx="6264696" cy="2736304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1403648" y="1419622"/>
              <a:ext cx="6192688" cy="648072"/>
            </a:xfrm>
            <a:prstGeom prst="round2Diag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Участники производства по делам об административных правонарушениях: </a:t>
              </a:r>
              <a:endParaRPr lang="ru-RU" sz="2000" dirty="0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1331640" y="2139702"/>
              <a:ext cx="6264696" cy="2016224"/>
              <a:chOff x="611560" y="1635646"/>
              <a:chExt cx="6264696" cy="2016224"/>
            </a:xfrm>
          </p:grpSpPr>
          <p:sp>
            <p:nvSpPr>
              <p:cNvPr id="5" name="Прямоугольник с двумя скругленными противолежащими углами 4"/>
              <p:cNvSpPr/>
              <p:nvPr/>
            </p:nvSpPr>
            <p:spPr>
              <a:xfrm>
                <a:off x="611560" y="1635646"/>
                <a:ext cx="2880320" cy="864096"/>
              </a:xfrm>
              <a:prstGeom prst="round2Diag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Лицо, в отношении которого ведется производство </a:t>
                </a:r>
                <a:endParaRPr lang="ru-RU" sz="2000" dirty="0"/>
              </a:p>
            </p:txBody>
          </p:sp>
          <p:sp>
            <p:nvSpPr>
              <p:cNvPr id="8" name="Прямоугольник с двумя скругленными противолежащими углами 7"/>
              <p:cNvSpPr/>
              <p:nvPr/>
            </p:nvSpPr>
            <p:spPr>
              <a:xfrm>
                <a:off x="3563888" y="1635646"/>
                <a:ext cx="3312368" cy="864096"/>
              </a:xfrm>
              <a:prstGeom prst="round2Diag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Законные представители физического или юридического лица</a:t>
                </a:r>
                <a:endParaRPr lang="ru-RU" sz="2000" dirty="0"/>
              </a:p>
            </p:txBody>
          </p:sp>
          <p:grpSp>
            <p:nvGrpSpPr>
              <p:cNvPr id="16" name="Группа 15"/>
              <p:cNvGrpSpPr/>
              <p:nvPr/>
            </p:nvGrpSpPr>
            <p:grpSpPr>
              <a:xfrm>
                <a:off x="611560" y="2571750"/>
                <a:ext cx="6264696" cy="504056"/>
                <a:chOff x="3563888" y="2355726"/>
                <a:chExt cx="5184576" cy="576064"/>
              </a:xfrm>
            </p:grpSpPr>
            <p:sp>
              <p:nvSpPr>
                <p:cNvPr id="6" name="Прямоугольник с двумя скругленными противолежащими углами 5"/>
                <p:cNvSpPr/>
                <p:nvPr/>
              </p:nvSpPr>
              <p:spPr>
                <a:xfrm>
                  <a:off x="5076056" y="2355726"/>
                  <a:ext cx="1944216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потерпевший</a:t>
                  </a:r>
                  <a:endParaRPr lang="ru-RU" sz="2000" dirty="0"/>
                </a:p>
              </p:txBody>
            </p:sp>
            <p:sp>
              <p:nvSpPr>
                <p:cNvPr id="9" name="Прямоугольник с двумя скругленными противолежащими углами 8"/>
                <p:cNvSpPr/>
                <p:nvPr/>
              </p:nvSpPr>
              <p:spPr>
                <a:xfrm>
                  <a:off x="3563888" y="2355726"/>
                  <a:ext cx="1440160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понятой</a:t>
                  </a:r>
                  <a:endParaRPr lang="ru-RU" sz="2000" dirty="0"/>
                </a:p>
              </p:txBody>
            </p:sp>
            <p:sp>
              <p:nvSpPr>
                <p:cNvPr id="10" name="Прямоугольник с двумя скругленными противолежащими углами 9"/>
                <p:cNvSpPr/>
                <p:nvPr/>
              </p:nvSpPr>
              <p:spPr>
                <a:xfrm>
                  <a:off x="7092280" y="2355726"/>
                  <a:ext cx="1656184" cy="576064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защитник</a:t>
                  </a:r>
                  <a:endParaRPr lang="ru-RU" sz="2000" dirty="0"/>
                </a:p>
              </p:txBody>
            </p:sp>
          </p:grpSp>
          <p:grpSp>
            <p:nvGrpSpPr>
              <p:cNvPr id="17" name="Группа 16"/>
              <p:cNvGrpSpPr/>
              <p:nvPr/>
            </p:nvGrpSpPr>
            <p:grpSpPr>
              <a:xfrm>
                <a:off x="611560" y="3147814"/>
                <a:ext cx="6264696" cy="504056"/>
                <a:chOff x="1187624" y="3291830"/>
                <a:chExt cx="5904656" cy="504056"/>
              </a:xfrm>
            </p:grpSpPr>
            <p:sp>
              <p:nvSpPr>
                <p:cNvPr id="11" name="Прямоугольник с двумя скругленными противолежащими углами 10"/>
                <p:cNvSpPr/>
                <p:nvPr/>
              </p:nvSpPr>
              <p:spPr>
                <a:xfrm>
                  <a:off x="1187624" y="3291830"/>
                  <a:ext cx="1440160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свидетель</a:t>
                  </a:r>
                  <a:endParaRPr lang="ru-RU" sz="2000" dirty="0"/>
                </a:p>
              </p:txBody>
            </p:sp>
            <p:sp>
              <p:nvSpPr>
                <p:cNvPr id="12" name="Прямоугольник с двумя скругленными противолежащими углами 11"/>
                <p:cNvSpPr/>
                <p:nvPr/>
              </p:nvSpPr>
              <p:spPr>
                <a:xfrm>
                  <a:off x="3995936" y="3291830"/>
                  <a:ext cx="1656184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переводчик</a:t>
                  </a:r>
                  <a:endParaRPr lang="ru-RU" sz="2000" dirty="0"/>
                </a:p>
              </p:txBody>
            </p:sp>
            <p:sp>
              <p:nvSpPr>
                <p:cNvPr id="13" name="Прямоугольник с двумя скругленными противолежащими углами 12"/>
                <p:cNvSpPr/>
                <p:nvPr/>
              </p:nvSpPr>
              <p:spPr>
                <a:xfrm>
                  <a:off x="2699792" y="3291830"/>
                  <a:ext cx="1224136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эксперт</a:t>
                  </a:r>
                  <a:endParaRPr lang="ru-RU" sz="2000" dirty="0"/>
                </a:p>
              </p:txBody>
            </p:sp>
            <p:sp>
              <p:nvSpPr>
                <p:cNvPr id="14" name="Прямоугольник с двумя скругленными противолежащими углами 13"/>
                <p:cNvSpPr/>
                <p:nvPr/>
              </p:nvSpPr>
              <p:spPr>
                <a:xfrm>
                  <a:off x="5724128" y="3291830"/>
                  <a:ext cx="1368152" cy="504056"/>
                </a:xfrm>
                <a:prstGeom prst="round2DiagRect">
                  <a:avLst/>
                </a:prstGeom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p3d prstMaterial="metal">
                  <a:bevelT w="88900" h="8890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2000" dirty="0" smtClean="0"/>
                    <a:t>прокурор</a:t>
                  </a:r>
                  <a:endParaRPr lang="ru-RU" sz="2000" dirty="0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7155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Производство по делам об административных правонарушениях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9E29-2C8A-4B90-8026-A448B480A8F9}" type="datetime1">
              <a:rPr lang="ru-RU" smtClean="0"/>
              <a:t>29.01.2024</a:t>
            </a:fld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539552" y="987574"/>
            <a:ext cx="8352928" cy="1944216"/>
            <a:chOff x="539552" y="1707654"/>
            <a:chExt cx="8352928" cy="194421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9552" y="1707654"/>
              <a:ext cx="8352928" cy="50405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Стадии производства дел об административных правонарушениях:</a:t>
              </a:r>
            </a:p>
            <a:p>
              <a:pPr algn="ctr"/>
              <a:endParaRPr lang="ru-RU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39552" y="2283718"/>
              <a:ext cx="3960440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1. Возбуждение дела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539552" y="3003798"/>
              <a:ext cx="3960440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2. Рассмотрение дела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644008" y="2283718"/>
              <a:ext cx="4248472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3. Пересмотр постановлений и решений</a:t>
              </a:r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644008" y="3003798"/>
              <a:ext cx="4248472" cy="648072"/>
            </a:xfrm>
            <a:prstGeom prst="round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4. Исполнение постановлений по этим делам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83568" y="3075806"/>
            <a:ext cx="7776864" cy="1656184"/>
            <a:chOff x="626110" y="1466078"/>
            <a:chExt cx="6991172" cy="128220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26110" y="1466078"/>
              <a:ext cx="6991172" cy="353072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Лицо, в отношении которого ведется производство вправе:</a:t>
              </a:r>
            </a:p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64088" y="1856315"/>
              <a:ext cx="2253194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представлять доказательства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347864" y="1856315"/>
              <a:ext cx="1944216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давать объяснения</a:t>
              </a:r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110" y="1856315"/>
              <a:ext cx="2649746" cy="42740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знакомиться с материалами дела</a:t>
              </a:r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26110" y="2302300"/>
              <a:ext cx="3430853" cy="4459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заявлять ходатайство и отводы</a:t>
              </a: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21696" y="2302300"/>
              <a:ext cx="3495586" cy="4459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пользоваться помощью защитника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План: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51670"/>
            <a:ext cx="8229600" cy="314411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административного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административных наказаний.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по делам об административных правонарушениях.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1379-DDF5-420F-9D1B-850DD5C9D192}" type="datetime1">
              <a:rPr lang="ru-RU" smtClean="0"/>
              <a:t>29.01.2024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821" y="483518"/>
            <a:ext cx="7652627" cy="50405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1.Признаки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административного правонарушения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767A-C354-48D2-909F-F8F91B2198EA}" type="datetime1">
              <a:rPr lang="ru-RU" smtClean="0"/>
              <a:t>29.01.2024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899592" y="1563638"/>
            <a:ext cx="7557257" cy="2016224"/>
            <a:chOff x="319945" y="3093808"/>
            <a:chExt cx="8640960" cy="151216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19945" y="3093808"/>
              <a:ext cx="8640960" cy="518914"/>
            </a:xfrm>
            <a:prstGeom prst="roundRect">
              <a:avLst>
                <a:gd name="adj" fmla="val 1769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Состав административного правонарушения</a:t>
              </a:r>
              <a:r>
                <a:rPr lang="ru-RU" sz="2000" dirty="0" smtClean="0">
                  <a:solidFill>
                    <a:schemeClr val="bg1"/>
                  </a:solidFill>
                </a:rPr>
                <a:t>: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23528" y="3651870"/>
              <a:ext cx="3993031" cy="450050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prstClr val="black"/>
                  </a:solidFill>
                </a:rPr>
                <a:t>- 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866860" y="3651870"/>
              <a:ext cx="3993031" cy="450050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2000" dirty="0" smtClean="0">
                  <a:solidFill>
                    <a:prstClr val="black"/>
                  </a:solidFill>
                </a:rPr>
                <a:t>-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Объективная </a:t>
              </a:r>
              <a:r>
                <a:rPr lang="ru-RU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сторона </a:t>
              </a:r>
              <a:endPara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19945" y="4173928"/>
              <a:ext cx="3993031" cy="432048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</a:pPr>
              <a:r>
                <a:rPr lang="ru-RU" sz="2000" dirty="0" smtClean="0">
                  <a:solidFill>
                    <a:prstClr val="black"/>
                  </a:solidFill>
                </a:rPr>
                <a:t>- 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Субъект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4848308" y="4173928"/>
              <a:ext cx="3993031" cy="432048"/>
            </a:xfrm>
            <a:prstGeom prst="roundRect">
              <a:avLst>
                <a:gd name="adj" fmla="val 17690"/>
              </a:avLst>
            </a:prstGeom>
            <a:solidFill>
              <a:srgbClr val="FFFFFF">
                <a:alpha val="8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</a:pPr>
              <a:r>
                <a:rPr lang="ru-RU" sz="2000" dirty="0" smtClean="0">
                  <a:solidFill>
                    <a:prstClr val="black"/>
                  </a:solidFill>
                </a:rPr>
                <a:t>-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Субъективная </a:t>
              </a:r>
              <a:r>
                <a:rPr lang="ru-RU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сторона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 1.Признаки </a:t>
            </a:r>
            <a:r>
              <a:rPr lang="ru-RU" sz="2400" b="1" dirty="0" smtClean="0">
                <a:solidFill>
                  <a:srgbClr val="002060"/>
                </a:solidFill>
              </a:rPr>
              <a:t>административного правонарушения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AA35-4597-4514-AA53-E1468683636A}" type="datetime1">
              <a:rPr lang="ru-RU" smtClean="0"/>
              <a:t>29.01.2024</a:t>
            </a:fld>
            <a:endParaRPr lang="ru-RU"/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395536" y="2742084"/>
            <a:ext cx="8208912" cy="1944216"/>
            <a:chOff x="539552" y="2787774"/>
            <a:chExt cx="8208912" cy="1944216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827584" y="2787774"/>
              <a:ext cx="7776864" cy="936104"/>
              <a:chOff x="1115616" y="3363838"/>
              <a:chExt cx="7776864" cy="936104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3059832" y="3363838"/>
                <a:ext cx="5832648" cy="93610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внешнее проявление противоправного </a:t>
                </a:r>
              </a:p>
              <a:p>
                <a:pPr algn="ctr"/>
                <a:r>
                  <a:rPr lang="ru-RU" i="1" dirty="0" smtClean="0"/>
                  <a:t>деяния (действие, бездействие):</a:t>
                </a:r>
                <a:endParaRPr lang="ru-RU" i="1" dirty="0"/>
              </a:p>
            </p:txBody>
          </p:sp>
          <p:sp>
            <p:nvSpPr>
              <p:cNvPr id="11" name="Пятиугольник 10"/>
              <p:cNvSpPr/>
              <p:nvPr/>
            </p:nvSpPr>
            <p:spPr>
              <a:xfrm>
                <a:off x="1115616" y="3363838"/>
                <a:ext cx="2376264" cy="936104"/>
              </a:xfrm>
              <a:prstGeom prst="homePlat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Объективная сторона </a:t>
                </a:r>
                <a:endParaRPr lang="ru-RU" i="1" dirty="0"/>
              </a:p>
            </p:txBody>
          </p:sp>
        </p:grpSp>
        <p:grpSp>
          <p:nvGrpSpPr>
            <p:cNvPr id="17" name="Группа 16"/>
            <p:cNvGrpSpPr/>
            <p:nvPr/>
          </p:nvGrpSpPr>
          <p:grpSpPr>
            <a:xfrm>
              <a:off x="539552" y="3867894"/>
              <a:ext cx="8208912" cy="864096"/>
              <a:chOff x="683568" y="3867894"/>
              <a:chExt cx="8208912" cy="864096"/>
            </a:xfrm>
          </p:grpSpPr>
          <p:sp>
            <p:nvSpPr>
              <p:cNvPr id="13" name="Прямоугольник с двумя скругленными противолежащими углами 12"/>
              <p:cNvSpPr/>
              <p:nvPr/>
            </p:nvSpPr>
            <p:spPr>
              <a:xfrm>
                <a:off x="683568" y="3867894"/>
                <a:ext cx="3888432" cy="864096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незаконная выдача гражданину избирательного бюллетеня </a:t>
                </a:r>
                <a:endParaRPr lang="ru-RU" b="1" dirty="0"/>
              </a:p>
            </p:txBody>
          </p:sp>
          <p:sp>
            <p:nvSpPr>
              <p:cNvPr id="14" name="Прямоугольник с двумя скругленными противолежащими углами 13"/>
              <p:cNvSpPr/>
              <p:nvPr/>
            </p:nvSpPr>
            <p:spPr>
              <a:xfrm>
                <a:off x="4644008" y="3867894"/>
                <a:ext cx="4248472" cy="864096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неисполнение гражданами обязанностей по воинскому учету</a:t>
                </a:r>
                <a:endParaRPr lang="ru-RU" b="1" dirty="0"/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611560" y="915566"/>
            <a:ext cx="8136904" cy="1728192"/>
            <a:chOff x="611560" y="915566"/>
            <a:chExt cx="8136904" cy="1728192"/>
          </a:xfrm>
        </p:grpSpPr>
        <p:grpSp>
          <p:nvGrpSpPr>
            <p:cNvPr id="21" name="Группа 9"/>
            <p:cNvGrpSpPr/>
            <p:nvPr/>
          </p:nvGrpSpPr>
          <p:grpSpPr>
            <a:xfrm>
              <a:off x="611560" y="1995686"/>
              <a:ext cx="8136904" cy="648072"/>
              <a:chOff x="683568" y="2211710"/>
              <a:chExt cx="8136904" cy="1152128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Прямоугольник с двумя скругленными противолежащими углами 24"/>
              <p:cNvSpPr/>
              <p:nvPr/>
            </p:nvSpPr>
            <p:spPr>
              <a:xfrm>
                <a:off x="683568" y="2211710"/>
                <a:ext cx="2376264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общественный порядок</a:t>
                </a:r>
                <a:endParaRPr lang="ru-RU" b="1" dirty="0"/>
              </a:p>
            </p:txBody>
          </p:sp>
          <p:sp>
            <p:nvSpPr>
              <p:cNvPr id="26" name="Прямоугольник с двумя скругленными противолежащими углами 25"/>
              <p:cNvSpPr/>
              <p:nvPr/>
            </p:nvSpPr>
            <p:spPr>
              <a:xfrm>
                <a:off x="3131840" y="2211710"/>
                <a:ext cx="2304256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охрана собственности</a:t>
                </a:r>
                <a:endParaRPr lang="ru-RU" b="1" dirty="0"/>
              </a:p>
            </p:txBody>
          </p:sp>
          <p:sp>
            <p:nvSpPr>
              <p:cNvPr id="27" name="Прямоугольник с двумя скругленными противолежащими углами 26"/>
              <p:cNvSpPr/>
              <p:nvPr/>
            </p:nvSpPr>
            <p:spPr>
              <a:xfrm>
                <a:off x="5580112" y="2211710"/>
                <a:ext cx="3240360" cy="1152128"/>
              </a:xfrm>
              <a:prstGeom prst="round2Diag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права и свободы человека и гражданина</a:t>
                </a:r>
                <a:endParaRPr lang="ru-RU" b="1" dirty="0"/>
              </a:p>
            </p:txBody>
          </p:sp>
        </p:grpSp>
        <p:grpSp>
          <p:nvGrpSpPr>
            <p:cNvPr id="22" name="Группа 8"/>
            <p:cNvGrpSpPr/>
            <p:nvPr/>
          </p:nvGrpSpPr>
          <p:grpSpPr>
            <a:xfrm>
              <a:off x="1547664" y="915566"/>
              <a:ext cx="6192688" cy="936104"/>
              <a:chOff x="1259632" y="1059582"/>
              <a:chExt cx="6192688" cy="1008112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3563888" y="1059582"/>
                <a:ext cx="3888432" cy="100811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отношения, на </a:t>
                </a:r>
              </a:p>
              <a:p>
                <a:pPr algn="ctr"/>
                <a:r>
                  <a:rPr lang="ru-RU" i="1" dirty="0" smtClean="0"/>
                  <a:t>которые </a:t>
                </a:r>
              </a:p>
              <a:p>
                <a:pPr algn="ctr"/>
                <a:r>
                  <a:rPr lang="ru-RU" i="1" dirty="0" smtClean="0"/>
                  <a:t>оно посягает:</a:t>
                </a:r>
                <a:endParaRPr lang="ru-RU" i="1" dirty="0"/>
              </a:p>
            </p:txBody>
          </p:sp>
          <p:sp>
            <p:nvSpPr>
              <p:cNvPr id="24" name="Пятиугольник 3"/>
              <p:cNvSpPr/>
              <p:nvPr/>
            </p:nvSpPr>
            <p:spPr>
              <a:xfrm>
                <a:off x="1259632" y="1059582"/>
                <a:ext cx="2952328" cy="1008112"/>
              </a:xfrm>
              <a:prstGeom prst="homePlat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Объект административного правонарушения </a:t>
                </a:r>
                <a:endParaRPr lang="ru-RU" i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1</a:t>
            </a:r>
            <a:r>
              <a:rPr lang="ru-RU" sz="2400" dirty="0" smtClean="0">
                <a:solidFill>
                  <a:srgbClr val="002060"/>
                </a:solidFill>
              </a:rPr>
              <a:t>. Признаки административного правонарушения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E959-1389-4337-96CB-E77E06215A58}" type="datetime1">
              <a:rPr lang="ru-RU" smtClean="0"/>
              <a:t>29.01.2024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555776" y="1923678"/>
            <a:ext cx="5544616" cy="504056"/>
            <a:chOff x="2555776" y="1923678"/>
            <a:chExt cx="5544616" cy="50405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Прямоугольник с двумя скругленными противолежащими углами 3"/>
            <p:cNvSpPr/>
            <p:nvPr/>
          </p:nvSpPr>
          <p:spPr>
            <a:xfrm>
              <a:off x="2555776" y="1923678"/>
              <a:ext cx="2664296" cy="504056"/>
            </a:xfrm>
            <a:prstGeom prst="round2Diag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физические лица</a:t>
              </a:r>
              <a:endParaRPr lang="ru-RU" dirty="0"/>
            </a:p>
          </p:txBody>
        </p:sp>
        <p:sp>
          <p:nvSpPr>
            <p:cNvPr id="5" name="Прямоугольник с двумя скругленными противолежащими углами 4"/>
            <p:cNvSpPr/>
            <p:nvPr/>
          </p:nvSpPr>
          <p:spPr>
            <a:xfrm>
              <a:off x="5364088" y="1923678"/>
              <a:ext cx="2736304" cy="504056"/>
            </a:xfrm>
            <a:prstGeom prst="round2Diag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юридические лица</a:t>
              </a:r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139952" y="987574"/>
            <a:ext cx="3888432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лицо, его совершившее  (</a:t>
            </a:r>
            <a:r>
              <a:rPr lang="ru-RU" i="1" dirty="0" err="1" smtClean="0"/>
              <a:t>КоАП</a:t>
            </a:r>
            <a:r>
              <a:rPr lang="ru-RU" i="1" dirty="0" smtClean="0"/>
              <a:t> РФ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1763688" y="987574"/>
            <a:ext cx="2808312" cy="864096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Субъект административного правонарушения </a:t>
            </a:r>
            <a:endParaRPr lang="ru-RU" b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611560" y="2643758"/>
            <a:ext cx="7992888" cy="792088"/>
            <a:chOff x="827584" y="2571750"/>
            <a:chExt cx="7992888" cy="792088"/>
          </a:xfrm>
        </p:grpSpPr>
        <p:sp>
          <p:nvSpPr>
            <p:cNvPr id="9" name="Блок-схема: процесс 8"/>
            <p:cNvSpPr/>
            <p:nvPr/>
          </p:nvSpPr>
          <p:spPr>
            <a:xfrm>
              <a:off x="2915816" y="2571750"/>
              <a:ext cx="5904656" cy="792088"/>
            </a:xfrm>
            <a:prstGeom prst="flowChartProcess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    </a:t>
              </a:r>
              <a:r>
                <a:rPr lang="ru-RU" i="1" dirty="0" smtClean="0"/>
                <a:t>характеристика психического отношения </a:t>
              </a:r>
            </a:p>
            <a:p>
              <a:pPr algn="ctr"/>
              <a:r>
                <a:rPr lang="ru-RU" i="1" dirty="0" smtClean="0"/>
                <a:t>   лица к совершенному деянию:</a:t>
              </a:r>
              <a:endParaRPr lang="ru-RU" i="1" dirty="0"/>
            </a:p>
          </p:txBody>
        </p:sp>
        <p:sp>
          <p:nvSpPr>
            <p:cNvPr id="10" name="Пятиугольник 9"/>
            <p:cNvSpPr/>
            <p:nvPr/>
          </p:nvSpPr>
          <p:spPr>
            <a:xfrm>
              <a:off x="827584" y="2571750"/>
              <a:ext cx="2520280" cy="792088"/>
            </a:xfrm>
            <a:prstGeom prst="homePlat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Субъективная сторона </a:t>
              </a:r>
              <a:endParaRPr lang="ru-RU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915816" y="3507854"/>
            <a:ext cx="5184576" cy="1008123"/>
            <a:chOff x="3131840" y="3435846"/>
            <a:chExt cx="5184576" cy="100812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3131840" y="3939908"/>
              <a:ext cx="5182576" cy="504061"/>
              <a:chOff x="2113554" y="3507851"/>
              <a:chExt cx="5914830" cy="336040"/>
            </a:xfrm>
          </p:grpSpPr>
          <p:sp>
            <p:nvSpPr>
              <p:cNvPr id="11" name="Прямоугольник с двумя скругленными противолежащими углами 10"/>
              <p:cNvSpPr/>
              <p:nvPr/>
            </p:nvSpPr>
            <p:spPr>
              <a:xfrm>
                <a:off x="5148064" y="3507854"/>
                <a:ext cx="2880320" cy="336037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неосторожность</a:t>
                </a:r>
                <a:endParaRPr lang="ru-RU" b="1" dirty="0"/>
              </a:p>
            </p:txBody>
          </p:sp>
          <p:sp>
            <p:nvSpPr>
              <p:cNvPr id="12" name="Прямоугольник с двумя скругленными противолежащими углами 11"/>
              <p:cNvSpPr/>
              <p:nvPr/>
            </p:nvSpPr>
            <p:spPr>
              <a:xfrm>
                <a:off x="2113554" y="3507851"/>
                <a:ext cx="2962502" cy="336037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умысел</a:t>
                </a:r>
                <a:endParaRPr lang="ru-RU" b="1" dirty="0"/>
              </a:p>
            </p:txBody>
          </p:sp>
        </p:grpSp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3131840" y="3435846"/>
              <a:ext cx="5184576" cy="43204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r>
                <a:rPr lang="ru-RU" dirty="0" smtClean="0"/>
                <a:t>ВИНА (имеет две формы): </a:t>
              </a:r>
            </a:p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</a:rPr>
              <a:t>. Признаки административного правонарушения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2FAE-BD15-4D38-AD63-DAEE53347BB7}" type="datetime1">
              <a:rPr lang="ru-RU" smtClean="0"/>
              <a:t>29.01.2024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4" name="Блок-схема: ссылка на другую страницу 3"/>
          <p:cNvSpPr/>
          <p:nvPr/>
        </p:nvSpPr>
        <p:spPr>
          <a:xfrm>
            <a:off x="467544" y="1059582"/>
            <a:ext cx="8424936" cy="504056"/>
          </a:xfrm>
          <a:prstGeom prst="flowChartOffpage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Умышленное правонарушение</a:t>
            </a:r>
            <a:r>
              <a:rPr lang="ru-RU" dirty="0" smtClean="0"/>
              <a:t>: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95536" y="1635646"/>
            <a:ext cx="8496944" cy="1296144"/>
            <a:chOff x="395536" y="1491630"/>
            <a:chExt cx="8496944" cy="1368152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395536" y="1491630"/>
              <a:ext cx="2376264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осознание противоправный характер своих действий</a:t>
              </a:r>
              <a:endParaRPr lang="ru-RU" dirty="0"/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5148064" y="1491630"/>
              <a:ext cx="3744416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желание наступления таких последствий, сознательный их допуск, безразличное к ним отношение</a:t>
              </a:r>
              <a:endParaRPr lang="ru-RU" dirty="0"/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2843808" y="1491630"/>
              <a:ext cx="2232248" cy="1368152"/>
            </a:xfrm>
            <a:prstGeom prst="flowChartProcess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предвидение его вредные последствия </a:t>
              </a:r>
              <a:endParaRPr lang="ru-RU" dirty="0"/>
            </a:p>
          </p:txBody>
        </p:sp>
      </p:grpSp>
      <p:sp>
        <p:nvSpPr>
          <p:cNvPr id="9" name="Блок-схема: ссылка на другую страницу 8"/>
          <p:cNvSpPr/>
          <p:nvPr/>
        </p:nvSpPr>
        <p:spPr>
          <a:xfrm>
            <a:off x="755576" y="3075806"/>
            <a:ext cx="7704856" cy="432048"/>
          </a:xfrm>
          <a:prstGeom prst="flowChartOffpageConnector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Правонарушение, совершенное </a:t>
            </a:r>
            <a:r>
              <a:rPr lang="ru-RU" smtClean="0"/>
              <a:t>по неосторожности: 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427984" y="3579862"/>
            <a:ext cx="4536504" cy="1152128"/>
          </a:xfrm>
          <a:prstGeom prst="flowChartProcess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самонадеянный расчет на предотвращение таких последствий либо не предвидение возможности их наступления</a:t>
            </a:r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67544" y="3579862"/>
            <a:ext cx="3888432" cy="1152128"/>
          </a:xfrm>
          <a:prstGeom prst="flowChartProcess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предвидение возможности наступления вредных последствий своего 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04856" cy="735546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1. Признаки административного правонарушения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8422-F792-4ED6-9660-5A9DD5C21E73}" type="datetime1">
              <a:rPr lang="ru-RU" smtClean="0"/>
              <a:t>29.01.2024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39552" y="1851670"/>
            <a:ext cx="8064896" cy="1368152"/>
            <a:chOff x="467544" y="1059582"/>
            <a:chExt cx="8064896" cy="1368152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627784" y="1131590"/>
              <a:ext cx="5904656" cy="1224136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/>
                <a:t>лицо подлежит ответственности только за те административные правонарушения, в отношении которых установлена его вина</a:t>
              </a:r>
              <a:endParaRPr lang="ru-RU" b="1" i="1" dirty="0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467544" y="1059582"/>
              <a:ext cx="2304256" cy="1368152"/>
            </a:xfrm>
            <a:prstGeom prst="round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презумпция невиновности (</a:t>
              </a:r>
              <a:r>
                <a:rPr lang="ru-RU" b="1" dirty="0" err="1" smtClean="0">
                  <a:solidFill>
                    <a:schemeClr val="tx1"/>
                  </a:solidFill>
                </a:rPr>
                <a:t>КоАП</a:t>
              </a:r>
              <a:r>
                <a:rPr lang="ru-RU" b="1" dirty="0" smtClean="0">
                  <a:solidFill>
                    <a:schemeClr val="tx1"/>
                  </a:solidFill>
                </a:rPr>
                <a:t> РФ)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. Виды административных наказаний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6A19-CD34-4BCA-9792-7732365589FF}" type="datetime1">
              <a:rPr lang="ru-RU" smtClean="0"/>
              <a:t>29.01.2024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39552" y="1923678"/>
            <a:ext cx="8280920" cy="2808312"/>
            <a:chOff x="611560" y="1779662"/>
            <a:chExt cx="8280920" cy="2808312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grpSp>
          <p:nvGrpSpPr>
            <p:cNvPr id="12" name="Группа 11"/>
            <p:cNvGrpSpPr/>
            <p:nvPr/>
          </p:nvGrpSpPr>
          <p:grpSpPr>
            <a:xfrm>
              <a:off x="611560" y="1779662"/>
              <a:ext cx="3312368" cy="2808312"/>
              <a:chOff x="611560" y="1707654"/>
              <a:chExt cx="3312368" cy="2808312"/>
            </a:xfrm>
          </p:grpSpPr>
          <p:sp>
            <p:nvSpPr>
              <p:cNvPr id="4" name="Пятиугольник 3"/>
              <p:cNvSpPr/>
              <p:nvPr/>
            </p:nvSpPr>
            <p:spPr>
              <a:xfrm>
                <a:off x="611560" y="1707654"/>
                <a:ext cx="3240360" cy="720080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Предупреждение</a:t>
                </a:r>
                <a:endParaRPr lang="ru-RU" b="1" dirty="0"/>
              </a:p>
            </p:txBody>
          </p:sp>
          <p:sp>
            <p:nvSpPr>
              <p:cNvPr id="7" name="Пятиугольник 6"/>
              <p:cNvSpPr/>
              <p:nvPr/>
            </p:nvSpPr>
            <p:spPr>
              <a:xfrm>
                <a:off x="611560" y="2499742"/>
                <a:ext cx="3240360" cy="720080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Административный штраф </a:t>
                </a:r>
                <a:endParaRPr lang="ru-RU" b="1" dirty="0"/>
              </a:p>
            </p:txBody>
          </p:sp>
          <p:sp>
            <p:nvSpPr>
              <p:cNvPr id="8" name="Пятиугольник 7"/>
              <p:cNvSpPr/>
              <p:nvPr/>
            </p:nvSpPr>
            <p:spPr>
              <a:xfrm>
                <a:off x="611560" y="3291830"/>
                <a:ext cx="3312368" cy="1224136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Конфискация орудия совершения административного правонарушения </a:t>
                </a:r>
                <a:endParaRPr lang="ru-RU" b="1" dirty="0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4067944" y="1779662"/>
              <a:ext cx="4824536" cy="2808312"/>
              <a:chOff x="4067944" y="1779662"/>
              <a:chExt cx="4824536" cy="2808312"/>
            </a:xfrm>
          </p:grpSpPr>
          <p:sp>
            <p:nvSpPr>
              <p:cNvPr id="5" name="Скругленный прямоугольник 4"/>
              <p:cNvSpPr/>
              <p:nvPr/>
            </p:nvSpPr>
            <p:spPr>
              <a:xfrm>
                <a:off x="4067944" y="1779662"/>
                <a:ext cx="4824536" cy="648072"/>
              </a:xfrm>
              <a:prstGeom prst="round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официальное порицание в письменной форме</a:t>
                </a:r>
                <a:endParaRPr lang="ru-RU" i="1" dirty="0"/>
              </a:p>
            </p:txBody>
          </p:sp>
          <p:sp>
            <p:nvSpPr>
              <p:cNvPr id="6" name="Скругленный прямоугольник 5"/>
              <p:cNvSpPr/>
              <p:nvPr/>
            </p:nvSpPr>
            <p:spPr>
              <a:xfrm>
                <a:off x="4067944" y="2499742"/>
                <a:ext cx="4824536" cy="720080"/>
              </a:xfrm>
              <a:prstGeom prst="round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денежное взыскание </a:t>
                </a:r>
              </a:p>
              <a:p>
                <a:pPr algn="ctr"/>
                <a:r>
                  <a:rPr lang="ru-RU" i="1" dirty="0" smtClean="0"/>
                  <a:t>(от 100 до 5 тыс. руб.)</a:t>
                </a:r>
                <a:endParaRPr lang="ru-RU" i="1" dirty="0"/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4067944" y="3291830"/>
                <a:ext cx="4824536" cy="1296144"/>
              </a:xfrm>
              <a:prstGeom prst="roundRect">
                <a:avLst>
                  <a:gd name="adj" fmla="val 12468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i="1" dirty="0" smtClean="0"/>
                  <a:t>безвозмездное обращение в федеральную собственность (субъекта РФ) не изъятых </a:t>
                </a:r>
              </a:p>
              <a:p>
                <a:pPr algn="ctr"/>
                <a:r>
                  <a:rPr lang="ru-RU" i="1" dirty="0" smtClean="0"/>
                  <a:t>из оборота вещей</a:t>
                </a:r>
                <a:endParaRPr lang="ru-RU" i="1" dirty="0"/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899592" y="987574"/>
            <a:ext cx="7920880" cy="792088"/>
            <a:chOff x="971600" y="1131590"/>
            <a:chExt cx="7920880" cy="144016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491880" y="1131590"/>
              <a:ext cx="5400600" cy="1440160"/>
            </a:xfrm>
            <a:prstGeom prst="roundRect">
              <a:avLst>
                <a:gd name="adj" fmla="val 12510"/>
              </a:avLst>
            </a:prstGeom>
            <a:solidFill>
              <a:schemeClr val="accent5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i="1" dirty="0" smtClean="0"/>
                <a:t>административное наказание </a:t>
              </a:r>
            </a:p>
            <a:p>
              <a:pPr algn="ctr"/>
              <a:r>
                <a:rPr lang="ru-RU" i="1" dirty="0" smtClean="0"/>
                <a:t>установленное государством</a:t>
              </a:r>
              <a:endParaRPr lang="ru-RU" i="1" dirty="0"/>
            </a:p>
          </p:txBody>
        </p:sp>
        <p:sp>
          <p:nvSpPr>
            <p:cNvPr id="15" name="Пятиугольник 14"/>
            <p:cNvSpPr/>
            <p:nvPr/>
          </p:nvSpPr>
          <p:spPr>
            <a:xfrm>
              <a:off x="971600" y="1131590"/>
              <a:ext cx="3240360" cy="1440160"/>
            </a:xfrm>
            <a:prstGeom prst="homePlat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административное правонарушение </a:t>
              </a:r>
            </a:p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7355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Виды административных наказаний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C777D-FC91-403B-9E66-D4BAD2219747}" type="datetime1">
              <a:rPr lang="ru-RU" smtClean="0"/>
              <a:t>29.01.2024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39552" y="987574"/>
            <a:ext cx="8352928" cy="3744416"/>
            <a:chOff x="539552" y="987574"/>
            <a:chExt cx="8352928" cy="3744416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4" name="Пятиугольник 3"/>
            <p:cNvSpPr/>
            <p:nvPr/>
          </p:nvSpPr>
          <p:spPr>
            <a:xfrm>
              <a:off x="539552" y="987574"/>
              <a:ext cx="3312368" cy="864096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Лишение социального права</a:t>
              </a:r>
              <a:endParaRPr lang="ru-RU" b="1" dirty="0"/>
            </a:p>
          </p:txBody>
        </p:sp>
        <p:sp>
          <p:nvSpPr>
            <p:cNvPr id="5" name="Пятиугольник 4"/>
            <p:cNvSpPr/>
            <p:nvPr/>
          </p:nvSpPr>
          <p:spPr>
            <a:xfrm>
              <a:off x="539552" y="1923678"/>
              <a:ext cx="3312368" cy="936104"/>
            </a:xfrm>
            <a:prstGeom prst="homePlate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Административный арест </a:t>
              </a:r>
              <a:endParaRPr lang="ru-RU" b="1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283968" y="987574"/>
              <a:ext cx="4608512" cy="864096"/>
            </a:xfrm>
            <a:prstGeom prst="roundRect">
              <a:avLst>
                <a:gd name="adj" fmla="val 13832"/>
              </a:avLst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устанавливается за грубое и систематическое нарушение порядка пользования этим правом 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283968" y="1923678"/>
              <a:ext cx="4608512" cy="936104"/>
            </a:xfrm>
            <a:prstGeom prst="roundRect">
              <a:avLst>
                <a:gd name="adj" fmla="val 13178"/>
              </a:avLst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изоляция нарушителя до 15 суток, в особых случаях – до 30 суток</a:t>
              </a:r>
              <a:endParaRPr lang="ru-RU" dirty="0"/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539552" y="2931790"/>
              <a:ext cx="8352928" cy="1800200"/>
              <a:chOff x="611560" y="987574"/>
              <a:chExt cx="8352928" cy="1800200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4355976" y="987574"/>
                <a:ext cx="4608512" cy="936104"/>
              </a:xfrm>
              <a:prstGeom prst="roundRect">
                <a:avLst>
                  <a:gd name="adj" fmla="val 12132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иностранные граждане, лица без гражданства </a:t>
                </a:r>
                <a:endParaRPr lang="ru-RU" dirty="0"/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4355976" y="1995686"/>
                <a:ext cx="4608512" cy="792088"/>
              </a:xfrm>
              <a:prstGeom prst="roundRect">
                <a:avLst>
                  <a:gd name="adj" fmla="val 12132"/>
                </a:avLst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p3d prstMaterial="metal">
                <a:bevelT w="88900" h="8890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лишении физического лица права занимать руководящие должности</a:t>
                </a:r>
                <a:endParaRPr lang="ru-RU" dirty="0"/>
              </a:p>
            </p:txBody>
          </p:sp>
          <p:sp>
            <p:nvSpPr>
              <p:cNvPr id="11" name="Пятиугольник 10"/>
              <p:cNvSpPr/>
              <p:nvPr/>
            </p:nvSpPr>
            <p:spPr>
              <a:xfrm>
                <a:off x="611560" y="987574"/>
                <a:ext cx="3312368" cy="936104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Административное выдворение за пределы РФ </a:t>
                </a:r>
                <a:endParaRPr lang="ru-RU" b="1" dirty="0"/>
              </a:p>
            </p:txBody>
          </p:sp>
          <p:sp>
            <p:nvSpPr>
              <p:cNvPr id="12" name="Пятиугольник 11"/>
              <p:cNvSpPr/>
              <p:nvPr/>
            </p:nvSpPr>
            <p:spPr>
              <a:xfrm>
                <a:off x="611560" y="1995686"/>
                <a:ext cx="3312368" cy="792088"/>
              </a:xfrm>
              <a:prstGeom prst="homePlate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/>
                  <a:t>Дисквалификация</a:t>
                </a:r>
                <a:endParaRPr lang="ru-RU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483</Words>
  <Application>Microsoft Office PowerPoint</Application>
  <PresentationFormat>Экран (16:9)</PresentationFormat>
  <Paragraphs>144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Натуральные материалы</vt:lpstr>
      <vt:lpstr>   Административные правонарушения </vt:lpstr>
      <vt:lpstr>План:</vt:lpstr>
      <vt:lpstr>   1.Признаки административного правонарушения</vt:lpstr>
      <vt:lpstr>  1.Признаки административного правонарушения</vt:lpstr>
      <vt:lpstr> 1. Признаки административного правонарушения</vt:lpstr>
      <vt:lpstr> 1. Признаки административного правонарушения</vt:lpstr>
      <vt:lpstr>   1. Признаки административного правонарушения</vt:lpstr>
      <vt:lpstr> 2. Виды административных наказаний</vt:lpstr>
      <vt:lpstr> 2. Виды административных наказаний</vt:lpstr>
      <vt:lpstr>   2. Виды административных наказаний</vt:lpstr>
      <vt:lpstr>   2. Виды административных наказаний</vt:lpstr>
      <vt:lpstr>  3. Производство по делам об административных правонарушениях</vt:lpstr>
      <vt:lpstr>  3. Производство по делам об административных правонарушениях</vt:lpstr>
      <vt:lpstr> 3. Производство по делам об административных правонарушениях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Административные правонарушения</dc:title>
  <dc:creator>Admin</dc:creator>
  <cp:lastModifiedBy>Admin</cp:lastModifiedBy>
  <cp:revision>88</cp:revision>
  <dcterms:created xsi:type="dcterms:W3CDTF">2012-12-25T18:18:00Z</dcterms:created>
  <dcterms:modified xsi:type="dcterms:W3CDTF">2024-01-29T15:06:12Z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4F6CEA696F5242A4AEAA60629B707A15</vt:lpwstr>
  </property>
  <property fmtid="{D5CDD505-2E9C-101B-9397-08002B2CF9AE}" pid="3" name="KSOProductBuildVer">
    <vt:lpwstr>1049-11.2.0.11417</vt:lpwstr>
  </property>
</Properties>
</file>