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72" r:id="rId4"/>
    <p:sldId id="258" r:id="rId5"/>
    <p:sldId id="260" r:id="rId6"/>
    <p:sldId id="261" r:id="rId7"/>
    <p:sldId id="267" r:id="rId8"/>
    <p:sldId id="262" r:id="rId9"/>
    <p:sldId id="268" r:id="rId10"/>
    <p:sldId id="263" r:id="rId11"/>
    <p:sldId id="266" r:id="rId12"/>
    <p:sldId id="264" r:id="rId13"/>
    <p:sldId id="265" r:id="rId14"/>
    <p:sldId id="269" r:id="rId15"/>
    <p:sldId id="270" r:id="rId16"/>
    <p:sldId id="274" r:id="rId17"/>
    <p:sldId id="271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6" d="100"/>
          <a:sy n="76" d="100"/>
        </p:scale>
        <p:origin x="67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F406D-1173-48A3-9CA5-3AFAC936AD72}" type="datetimeFigureOut">
              <a:rPr lang="ru-RU" smtClean="0"/>
              <a:t>25.09.2023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FC155-1C2A-46D7-8318-C2D429CB2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722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F406D-1173-48A3-9CA5-3AFAC936AD72}" type="datetimeFigureOut">
              <a:rPr lang="ru-RU" smtClean="0"/>
              <a:t>25.09.2023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FC155-1C2A-46D7-8318-C2D429CB2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793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F406D-1173-48A3-9CA5-3AFAC936AD72}" type="datetimeFigureOut">
              <a:rPr lang="ru-RU" smtClean="0"/>
              <a:t>25.09.2023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FC155-1C2A-46D7-8318-C2D429CB2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2418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F406D-1173-48A3-9CA5-3AFAC936AD72}" type="datetimeFigureOut">
              <a:rPr lang="ru-RU" smtClean="0"/>
              <a:t>25.09.2023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FC155-1C2A-46D7-8318-C2D429CB2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126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F406D-1173-48A3-9CA5-3AFAC936AD72}" type="datetimeFigureOut">
              <a:rPr lang="ru-RU" smtClean="0"/>
              <a:t>25.09.2023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FC155-1C2A-46D7-8318-C2D429CB2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728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F406D-1173-48A3-9CA5-3AFAC936AD72}" type="datetimeFigureOut">
              <a:rPr lang="ru-RU" smtClean="0"/>
              <a:t>25.09.2023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FC155-1C2A-46D7-8318-C2D429CB2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737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F406D-1173-48A3-9CA5-3AFAC936AD72}" type="datetimeFigureOut">
              <a:rPr lang="ru-RU" smtClean="0"/>
              <a:t>25.09.2023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FC155-1C2A-46D7-8318-C2D429CB2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366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F406D-1173-48A3-9CA5-3AFAC936AD72}" type="datetimeFigureOut">
              <a:rPr lang="ru-RU" smtClean="0"/>
              <a:t>25.09.2023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FC155-1C2A-46D7-8318-C2D429CB2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320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F406D-1173-48A3-9CA5-3AFAC936AD72}" type="datetimeFigureOut">
              <a:rPr lang="ru-RU" smtClean="0"/>
              <a:t>25.09.2023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FC155-1C2A-46D7-8318-C2D429CB2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423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F406D-1173-48A3-9CA5-3AFAC936AD72}" type="datetimeFigureOut">
              <a:rPr lang="ru-RU" smtClean="0"/>
              <a:t>25.09.2023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FC155-1C2A-46D7-8318-C2D429CB2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257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F406D-1173-48A3-9CA5-3AFAC936AD72}" type="datetimeFigureOut">
              <a:rPr lang="ru-RU" smtClean="0"/>
              <a:t>25.09.2023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FC155-1C2A-46D7-8318-C2D429CB2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670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CF406D-1173-48A3-9CA5-3AFAC936AD72}" type="datetimeFigureOut">
              <a:rPr lang="ru-RU" smtClean="0"/>
              <a:t>25.09.2023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7FC155-1C2A-46D7-8318-C2D429CB2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874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04604" y="1404851"/>
            <a:ext cx="975914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Текст </a:t>
            </a:r>
          </a:p>
          <a:p>
            <a:pPr algn="ctr"/>
            <a:r>
              <a:rPr lang="ru-RU" sz="8000" b="1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и его признаки</a:t>
            </a:r>
          </a:p>
        </p:txBody>
      </p:sp>
    </p:spTree>
    <p:extLst>
      <p:ext uri="{BB962C8B-B14F-4D97-AF65-F5344CB8AC3E}">
        <p14:creationId xmlns:p14="http://schemas.microsoft.com/office/powerpoint/2010/main" val="16323817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3361" y="494300"/>
            <a:ext cx="1197863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4. </a:t>
            </a:r>
            <a:r>
              <a:rPr lang="ru-RU" sz="72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Средства связи между предложениями </a:t>
            </a:r>
            <a:r>
              <a:rPr lang="ru-RU" sz="7200" b="1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(повторы, местоимения, однокоренные слова)</a:t>
            </a:r>
          </a:p>
        </p:txBody>
      </p:sp>
    </p:spTree>
    <p:extLst>
      <p:ext uri="{BB962C8B-B14F-4D97-AF65-F5344CB8AC3E}">
        <p14:creationId xmlns:p14="http://schemas.microsoft.com/office/powerpoint/2010/main" val="23425373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09106" y="335845"/>
            <a:ext cx="1057378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    Ранним утром лес ещё спит. Густой туман накинул на него молочную завесу.</a:t>
            </a:r>
          </a:p>
          <a:p>
            <a:pPr algn="just"/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    С восходом солнца туман растаял и лес заиграл яркими красками. Солнечные лучи зажгли оранжевые осины и красные клёны, которые празднично торжественны в своём осеннем наряде.</a:t>
            </a:r>
          </a:p>
          <a:p>
            <a:pPr algn="just"/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    Но коротки дни золотой осени! Печально шумит поредевший лес.</a:t>
            </a:r>
          </a:p>
        </p:txBody>
      </p:sp>
    </p:spTree>
    <p:extLst>
      <p:ext uri="{BB962C8B-B14F-4D97-AF65-F5344CB8AC3E}">
        <p14:creationId xmlns:p14="http://schemas.microsoft.com/office/powerpoint/2010/main" val="36612487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09106" y="335845"/>
            <a:ext cx="1057378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    Ранним утром </a:t>
            </a:r>
            <a:r>
              <a:rPr lang="ru-RU" sz="3600" b="1" i="1" dirty="0">
                <a:solidFill>
                  <a:srgbClr val="C00000"/>
                </a:solidFill>
                <a:latin typeface="Bookman Old Style" panose="02050604050505020204" pitchFamily="18" charset="0"/>
              </a:rPr>
              <a:t>лес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 ещё спит. Густой туман накинул на </a:t>
            </a:r>
            <a:r>
              <a:rPr lang="ru-RU" sz="3600" b="1" i="1" dirty="0">
                <a:solidFill>
                  <a:srgbClr val="C00000"/>
                </a:solidFill>
                <a:latin typeface="Bookman Old Style" panose="02050604050505020204" pitchFamily="18" charset="0"/>
              </a:rPr>
              <a:t>него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 молочную завесу.</a:t>
            </a:r>
          </a:p>
          <a:p>
            <a:pPr algn="just"/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    С восходом </a:t>
            </a:r>
            <a:r>
              <a:rPr lang="ru-RU" sz="3600" b="1" i="1" dirty="0">
                <a:solidFill>
                  <a:srgbClr val="C00000"/>
                </a:solidFill>
                <a:latin typeface="Bookman Old Style" panose="02050604050505020204" pitchFamily="18" charset="0"/>
              </a:rPr>
              <a:t>солнца туман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 растаял и лес заиграл яркими красками. </a:t>
            </a:r>
            <a:r>
              <a:rPr lang="ru-RU" sz="3600" b="1" i="1" dirty="0">
                <a:solidFill>
                  <a:srgbClr val="C00000"/>
                </a:solidFill>
                <a:latin typeface="Bookman Old Style" panose="02050604050505020204" pitchFamily="18" charset="0"/>
              </a:rPr>
              <a:t>Солнечные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 лучи зажгли оранжевые осины и красные клёны, которые празднично торжественны в своём </a:t>
            </a:r>
            <a:r>
              <a:rPr lang="ru-RU" sz="3600" b="1" i="1" dirty="0">
                <a:solidFill>
                  <a:srgbClr val="C00000"/>
                </a:solidFill>
                <a:latin typeface="Bookman Old Style" panose="02050604050505020204" pitchFamily="18" charset="0"/>
              </a:rPr>
              <a:t>осеннем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 наряде.</a:t>
            </a:r>
          </a:p>
          <a:p>
            <a:pPr algn="just"/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    Но коротки дни золотой </a:t>
            </a:r>
            <a:r>
              <a:rPr lang="ru-RU" sz="3600" b="1" i="1" dirty="0">
                <a:solidFill>
                  <a:srgbClr val="C00000"/>
                </a:solidFill>
                <a:latin typeface="Bookman Old Style" panose="02050604050505020204" pitchFamily="18" charset="0"/>
              </a:rPr>
              <a:t>осени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! Печально шумит поредевший </a:t>
            </a:r>
            <a:r>
              <a:rPr lang="ru-RU" sz="3600" b="1" i="1" dirty="0">
                <a:solidFill>
                  <a:srgbClr val="C00000"/>
                </a:solidFill>
                <a:latin typeface="Bookman Old Style" panose="02050604050505020204" pitchFamily="18" charset="0"/>
              </a:rPr>
              <a:t>лес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479626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106767" y="318964"/>
            <a:ext cx="797846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Текст ли это? Докажите.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63880" y="1280158"/>
            <a:ext cx="1106424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5400" b="1" dirty="0">
                <a:solidFill>
                  <a:schemeClr val="accent6">
                    <a:lumMod val="50000"/>
                  </a:schemeClr>
                </a:solidFill>
              </a:rPr>
              <a:t>  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Вот уже и сентябрь. В ноябре на землю ляжет снег. Дети вновь идут в школу. Вчера с березы осыпались листья. Мы не можем гулять под осенним дождём. Октябрь уж наступил!</a:t>
            </a:r>
          </a:p>
        </p:txBody>
      </p:sp>
    </p:spTree>
    <p:extLst>
      <p:ext uri="{BB962C8B-B14F-4D97-AF65-F5344CB8AC3E}">
        <p14:creationId xmlns:p14="http://schemas.microsoft.com/office/powerpoint/2010/main" val="3047697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106767" y="318964"/>
            <a:ext cx="797846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Текст ли это? Докажите.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63880" y="1280158"/>
            <a:ext cx="1106424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5400" b="1" dirty="0">
                <a:solidFill>
                  <a:schemeClr val="accent6">
                    <a:lumMod val="50000"/>
                  </a:schemeClr>
                </a:solidFill>
              </a:rPr>
              <a:t>  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На столе была ваза. Настольную лампу зажгли. Электрик заменил лампочку. Его родители живут в деревне. Наша деревня большая. Скоро деревенские жители начнут уборку урожая. </a:t>
            </a:r>
          </a:p>
        </p:txBody>
      </p:sp>
    </p:spTree>
    <p:extLst>
      <p:ext uri="{BB962C8B-B14F-4D97-AF65-F5344CB8AC3E}">
        <p14:creationId xmlns:p14="http://schemas.microsoft.com/office/powerpoint/2010/main" val="20474662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106767" y="119459"/>
            <a:ext cx="797846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Текст ли это? Докажите.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63880" y="806333"/>
            <a:ext cx="11064240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5400" b="1" dirty="0">
                <a:solidFill>
                  <a:schemeClr val="accent6">
                    <a:lumMod val="50000"/>
                  </a:schemeClr>
                </a:solidFill>
              </a:rPr>
              <a:t>    </a:t>
            </a:r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Это весёлый, пронизанный светом березняк. По белым стволам берёз  бегают солнечные зайчики.  Флейтой заливается иволга, и словно не от ветра, а от самой этой песни раскачиваются веточки березы.</a:t>
            </a:r>
          </a:p>
          <a:p>
            <a:pPr algn="just"/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   Много стихов и песен сложено про красавицу-березу. О ней всегда вспоминают, когда говорят о России.</a:t>
            </a:r>
          </a:p>
        </p:txBody>
      </p:sp>
    </p:spTree>
    <p:extLst>
      <p:ext uri="{BB962C8B-B14F-4D97-AF65-F5344CB8AC3E}">
        <p14:creationId xmlns:p14="http://schemas.microsoft.com/office/powerpoint/2010/main" val="2177624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4000" y="880745"/>
            <a:ext cx="1168399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8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Текст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 – это </a:t>
            </a:r>
            <a:r>
              <a:rPr lang="ru-RU" sz="4800" b="1" i="1" dirty="0">
                <a:solidFill>
                  <a:srgbClr val="C00000"/>
                </a:solidFill>
                <a:latin typeface="Bookman Old Style" panose="02050604050505020204" pitchFamily="18" charset="0"/>
              </a:rPr>
              <a:t>ряд предложений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в </a:t>
            </a:r>
            <a:r>
              <a:rPr lang="ru-RU" sz="4800" b="1" i="1" dirty="0">
                <a:solidFill>
                  <a:srgbClr val="C00000"/>
                </a:solidFill>
                <a:latin typeface="Bookman Old Style" panose="02050604050505020204" pitchFamily="18" charset="0"/>
              </a:rPr>
              <a:t>логической последовательности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, которые объединяются общей </a:t>
            </a:r>
            <a:r>
              <a:rPr lang="ru-RU" sz="4800" b="1" i="1" dirty="0">
                <a:solidFill>
                  <a:srgbClr val="C00000"/>
                </a:solidFill>
                <a:latin typeface="Bookman Old Style" panose="02050604050505020204" pitchFamily="18" charset="0"/>
              </a:rPr>
              <a:t>темой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, выражают </a:t>
            </a:r>
            <a:r>
              <a:rPr lang="ru-RU" sz="4800" b="1" i="1" dirty="0">
                <a:solidFill>
                  <a:srgbClr val="C00000"/>
                </a:solidFill>
                <a:latin typeface="Bookman Old Style" panose="02050604050505020204" pitchFamily="18" charset="0"/>
              </a:rPr>
              <a:t>идею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 и связываются друг с другом </a:t>
            </a:r>
            <a:r>
              <a:rPr lang="ru-RU" sz="4800" b="1" i="1" dirty="0">
                <a:solidFill>
                  <a:srgbClr val="C00000"/>
                </a:solidFill>
                <a:latin typeface="Bookman Old Style" panose="02050604050505020204" pitchFamily="18" charset="0"/>
              </a:rPr>
              <a:t>средствами связи.</a:t>
            </a:r>
          </a:p>
        </p:txBody>
      </p:sp>
    </p:spTree>
    <p:extLst>
      <p:ext uri="{BB962C8B-B14F-4D97-AF65-F5344CB8AC3E}">
        <p14:creationId xmlns:p14="http://schemas.microsoft.com/office/powerpoint/2010/main" val="23398786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168620" y="236146"/>
            <a:ext cx="66255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Домашнее задание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63880" y="806333"/>
            <a:ext cx="11064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5400" b="1" dirty="0">
                <a:solidFill>
                  <a:schemeClr val="accent6">
                    <a:lumMod val="50000"/>
                  </a:schemeClr>
                </a:solidFill>
              </a:rPr>
              <a:t>    </a:t>
            </a:r>
            <a:endParaRPr lang="ru-RU" sz="4000" b="1" dirty="0">
              <a:solidFill>
                <a:schemeClr val="accent6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6232" y="1304896"/>
            <a:ext cx="11463405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400" b="1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1.Создайте текст из 5-7 предложений с учётом всех признаков текста. </a:t>
            </a:r>
          </a:p>
          <a:p>
            <a:pPr algn="just"/>
            <a:r>
              <a:rPr lang="ru-RU" sz="4400" b="1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2.Озаглавьте свой текст.</a:t>
            </a:r>
          </a:p>
          <a:p>
            <a:pPr algn="just"/>
            <a:r>
              <a:rPr lang="ru-RU" sz="4400" b="1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2.Определите его тему и идею.</a:t>
            </a:r>
          </a:p>
          <a:p>
            <a:pPr algn="just"/>
            <a:r>
              <a:rPr lang="ru-RU" sz="4400" b="1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3.Подчеркните средства связи между предложениями (см. образец </a:t>
            </a:r>
            <a:r>
              <a:rPr lang="ru-RU" sz="4400" b="1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в тетради).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6750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09106" y="335845"/>
            <a:ext cx="1057378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    Ранним утром лес ещё спит. Густой туман накинул на него молочную завесу.</a:t>
            </a:r>
          </a:p>
          <a:p>
            <a:pPr algn="just"/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    С восходом солнца туман растаял и лес заиграл яркими красками. Солнечные лучи зажгли оранжевые осины и красные клёны, которые празднично торжественны в своём осеннем наряде.</a:t>
            </a:r>
          </a:p>
          <a:p>
            <a:pPr algn="just"/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    Но коротки дни золотой осени! Печально шумит поредевший лес.</a:t>
            </a:r>
          </a:p>
        </p:txBody>
      </p:sp>
    </p:spTree>
    <p:extLst>
      <p:ext uri="{BB962C8B-B14F-4D97-AF65-F5344CB8AC3E}">
        <p14:creationId xmlns:p14="http://schemas.microsoft.com/office/powerpoint/2010/main" val="2216047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04604" y="1404851"/>
            <a:ext cx="975914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Текст – это ряд предложений</a:t>
            </a:r>
          </a:p>
        </p:txBody>
      </p:sp>
    </p:spTree>
    <p:extLst>
      <p:ext uri="{BB962C8B-B14F-4D97-AF65-F5344CB8AC3E}">
        <p14:creationId xmlns:p14="http://schemas.microsoft.com/office/powerpoint/2010/main" val="865716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04604" y="1404851"/>
            <a:ext cx="975914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1. </a:t>
            </a:r>
            <a:r>
              <a:rPr lang="ru-RU" sz="72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Тема</a:t>
            </a:r>
            <a:r>
              <a:rPr lang="ru-RU" sz="7200" b="1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 – это то, о чем говорится в тексте</a:t>
            </a:r>
          </a:p>
        </p:txBody>
      </p:sp>
    </p:spTree>
    <p:extLst>
      <p:ext uri="{BB962C8B-B14F-4D97-AF65-F5344CB8AC3E}">
        <p14:creationId xmlns:p14="http://schemas.microsoft.com/office/powerpoint/2010/main" val="28497431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09106" y="335845"/>
            <a:ext cx="1057378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    Ранним утром лес ещё спит. Густой туман накинул на него молочную завесу.</a:t>
            </a:r>
          </a:p>
          <a:p>
            <a:pPr algn="just"/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    С восходом солнца туман растаял и лес заиграл яркими красками. Солнечные лучи зажгли оранжевые осины и красные клёны, которые празднично торжественны в своём осеннем наряде.</a:t>
            </a:r>
          </a:p>
          <a:p>
            <a:pPr algn="just"/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    Но коротки дни золотой осени! Печально шумит поредевший лес.</a:t>
            </a:r>
          </a:p>
        </p:txBody>
      </p:sp>
    </p:spTree>
    <p:extLst>
      <p:ext uri="{BB962C8B-B14F-4D97-AF65-F5344CB8AC3E}">
        <p14:creationId xmlns:p14="http://schemas.microsoft.com/office/powerpoint/2010/main" val="15946574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21724" y="831273"/>
            <a:ext cx="975914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2. </a:t>
            </a:r>
            <a:r>
              <a:rPr lang="ru-RU" sz="72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Идея</a:t>
            </a:r>
            <a:r>
              <a:rPr lang="ru-RU" sz="7200" b="1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 – основная мысль текста, то, что хочет донести автор.</a:t>
            </a:r>
          </a:p>
        </p:txBody>
      </p:sp>
    </p:spTree>
    <p:extLst>
      <p:ext uri="{BB962C8B-B14F-4D97-AF65-F5344CB8AC3E}">
        <p14:creationId xmlns:p14="http://schemas.microsoft.com/office/powerpoint/2010/main" val="33700713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09106" y="335845"/>
            <a:ext cx="1057378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    Ранним утром лес ещё спит. Густой туман накинул на него молочную завесу.</a:t>
            </a:r>
          </a:p>
          <a:p>
            <a:pPr algn="just"/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    С восходом солнца туман растаял и лес заиграл яркими красками. Солнечные лучи зажгли оранжевые осины и красные клёны, которые празднично торжественны в своём осеннем наряде.</a:t>
            </a:r>
          </a:p>
          <a:p>
            <a:pPr algn="just"/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    Но коротки дни золотой осени! Печально шумит поредевший лес.</a:t>
            </a:r>
          </a:p>
        </p:txBody>
      </p:sp>
    </p:spTree>
    <p:extLst>
      <p:ext uri="{BB962C8B-B14F-4D97-AF65-F5344CB8AC3E}">
        <p14:creationId xmlns:p14="http://schemas.microsoft.com/office/powerpoint/2010/main" val="1561480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-423949" y="117693"/>
            <a:ext cx="13267113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3. </a:t>
            </a:r>
            <a:r>
              <a:rPr lang="ru-RU" sz="72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Логическая последовательность предложений </a:t>
            </a:r>
            <a:r>
              <a:rPr lang="ru-RU" sz="7200" b="1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– расположение предложений в нужном порядке по смыслу</a:t>
            </a:r>
          </a:p>
        </p:txBody>
      </p:sp>
    </p:spTree>
    <p:extLst>
      <p:ext uri="{BB962C8B-B14F-4D97-AF65-F5344CB8AC3E}">
        <p14:creationId xmlns:p14="http://schemas.microsoft.com/office/powerpoint/2010/main" val="37324297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09106" y="335845"/>
            <a:ext cx="1057378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    Ранним утром лес ещё спит. Густой туман накинул на него молочную завесу.</a:t>
            </a:r>
          </a:p>
          <a:p>
            <a:pPr algn="just"/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    С восходом солнца туман растаял и лес заиграл яркими красками. Солнечные лучи зажгли оранжевые осины и красные клёны, которые празднично торжественны в своём осеннем наряде.</a:t>
            </a:r>
          </a:p>
          <a:p>
            <a:pPr algn="just"/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    Но коротки дни золотой осени! Печально шумит поредевший лес.</a:t>
            </a:r>
          </a:p>
        </p:txBody>
      </p:sp>
    </p:spTree>
    <p:extLst>
      <p:ext uri="{BB962C8B-B14F-4D97-AF65-F5344CB8AC3E}">
        <p14:creationId xmlns:p14="http://schemas.microsoft.com/office/powerpoint/2010/main" val="19519443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607</Words>
  <Application>Microsoft Office PowerPoint</Application>
  <PresentationFormat>Широкоэкранный</PresentationFormat>
  <Paragraphs>39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Bookman Old Style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Misha</dc:creator>
  <cp:lastModifiedBy>Медведева Ирина Викторовна</cp:lastModifiedBy>
  <cp:revision>15</cp:revision>
  <dcterms:created xsi:type="dcterms:W3CDTF">2017-08-17T14:33:07Z</dcterms:created>
  <dcterms:modified xsi:type="dcterms:W3CDTF">2023-09-25T08:07:05Z</dcterms:modified>
</cp:coreProperties>
</file>