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3" r:id="rId2"/>
    <p:sldId id="278" r:id="rId3"/>
    <p:sldId id="294" r:id="rId4"/>
    <p:sldId id="295" r:id="rId5"/>
    <p:sldId id="280" r:id="rId6"/>
    <p:sldId id="281" r:id="rId7"/>
    <p:sldId id="277" r:id="rId8"/>
    <p:sldId id="298" r:id="rId9"/>
    <p:sldId id="288" r:id="rId10"/>
    <p:sldId id="28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3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AE4-AA9A-4120-9B9B-6871B166D7AA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98AE4-AA9A-4120-9B9B-6871B166D7AA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B3B04-AF26-41DA-9A93-698C2C92C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hyperlink" Target="http://img.ashkimsin.ru/forums/monthly_04_2010/user2076/post53911_img1_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hyperlink" Target="http://img.labirint.ru/images/comments_pic/0923/01lab56ah1244201706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nat922.narod.ru/rastenie/IMG_7471.jpg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hyperlink" Target="http://stranamasterov.ru/files/imagecache/orig_with_logo/i1003/DSCN529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demiart.ru/forum/uploads5/post-926589-1271850518.jpg" TargetMode="External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htrih-33.ucoz.ru/vtburok/g4.jpg" TargetMode="External"/><Relationship Id="rId11" Type="http://schemas.openxmlformats.org/officeDocument/2006/relationships/image" Target="../media/image21.jpeg"/><Relationship Id="rId5" Type="http://schemas.openxmlformats.org/officeDocument/2006/relationships/image" Target="../media/image18.jpeg"/><Relationship Id="rId10" Type="http://schemas.openxmlformats.org/officeDocument/2006/relationships/hyperlink" Target="http://vlavochke.ru/upload/resize_cache/iblock/157/1000_700_1/157ab498f86f7f3bebc315bf72fa59cb.jpg" TargetMode="External"/><Relationship Id="rId4" Type="http://schemas.openxmlformats.org/officeDocument/2006/relationships/image" Target="../media/image17.pn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" y="942839"/>
            <a:ext cx="60729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азделочная 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доска «Городецкая роспись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6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hramspiridon.ru/images/%D0%9A%D1%80%D1%83%D0%B6%D0%BA%D0%B8/Fot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39544" y="222068"/>
            <a:ext cx="5603965" cy="6453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194" y="491479"/>
            <a:ext cx="117565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Сборка цветов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Приклеить белые кружки-серединки.             2. Приклеить маленькие цветные кружки.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306" t="6111" r="7639" b="16482"/>
          <a:stretch/>
        </p:blipFill>
        <p:spPr>
          <a:xfrm rot="16200000">
            <a:off x="536937" y="2457364"/>
            <a:ext cx="4870831" cy="34046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493" t="4814" r="4568" b="3888"/>
          <a:stretch/>
        </p:blipFill>
        <p:spPr>
          <a:xfrm rot="10800000">
            <a:off x="7811590" y="1657432"/>
            <a:ext cx="3453311" cy="494907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157" y="307707"/>
            <a:ext cx="834174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Городецкая роспись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 это  фантастические цветы, птицы, кони, украшающие детскую мебель и игрушки, прялки, посуду, кухонные доски, разного рода сувениры. </a:t>
            </a:r>
          </a:p>
        </p:txBody>
      </p:sp>
      <p:pic>
        <p:nvPicPr>
          <p:cNvPr id="4" name="Picture 6" descr="6214_1"/>
          <p:cNvPicPr>
            <a:picLocks noChangeAspect="1" noChangeArrowheads="1"/>
          </p:cNvPicPr>
          <p:nvPr/>
        </p:nvPicPr>
        <p:blipFill>
          <a:blip r:embed="rId2"/>
          <a:srcRect l="6198" r="4224" b="914"/>
          <a:stretch>
            <a:fillRect/>
          </a:stretch>
        </p:blipFill>
        <p:spPr bwMode="auto">
          <a:xfrm>
            <a:off x="4300773" y="3495950"/>
            <a:ext cx="2980479" cy="33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 descr="6373_1"/>
          <p:cNvPicPr>
            <a:picLocks noChangeAspect="1" noChangeArrowheads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>
            <a:off x="8085909" y="1247390"/>
            <a:ext cx="4106091" cy="56106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5" descr="6259_1"/>
          <p:cNvPicPr>
            <a:picLocks noChangeAspect="1" noChangeArrowheads="1"/>
          </p:cNvPicPr>
          <p:nvPr/>
        </p:nvPicPr>
        <p:blipFill>
          <a:blip r:embed="rId4">
            <a:lum contrast="12000"/>
          </a:blip>
          <a:srcRect/>
          <a:stretch>
            <a:fillRect/>
          </a:stretch>
        </p:blipFill>
        <p:spPr bwMode="auto">
          <a:xfrm>
            <a:off x="306650" y="3590314"/>
            <a:ext cx="2391295" cy="326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3358" y="0"/>
            <a:ext cx="253569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Мебель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3359" y="1269163"/>
            <a:ext cx="96638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Изделия, украшенные Городецкой росписью с растениями и животными, будут прививать детям с юных лет любовь к природе. </a:t>
            </a:r>
          </a:p>
        </p:txBody>
      </p:sp>
      <p:pic>
        <p:nvPicPr>
          <p:cNvPr id="4" name="Picture 9" descr="Картинка 200 из 222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76717" y="3271171"/>
            <a:ext cx="2460007" cy="344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Картинка 783 из 221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808677" y="226187"/>
            <a:ext cx="201771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78" name="Picture 2" descr="http://cs1.livemaster.ru/storage/03/dd/d94f8898d3f2f49caaf66c7e69y0--dlya-doma-interera-lyulka-kolybelk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8894" y="3585877"/>
            <a:ext cx="4179927" cy="3135086"/>
          </a:xfrm>
          <a:prstGeom prst="rect">
            <a:avLst/>
          </a:prstGeom>
          <a:noFill/>
        </p:spPr>
      </p:pic>
      <p:pic>
        <p:nvPicPr>
          <p:cNvPr id="101380" name="Picture 4" descr="http://1.bp.blogspot.com/-b9jz-FP2xJY/UOYiIS9B7rI/AAAAAAAAANg/6xWtS31IxPA/s1600/pc16164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35516" y="4628277"/>
            <a:ext cx="2439851" cy="1829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87282" y="2"/>
            <a:ext cx="19480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Игрушки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" name="Picture 5" descr="Картинка 765 из 221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1093" y="2799807"/>
            <a:ext cx="21812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66" name="Picture 2" descr="https://prv0.lori-images.net/gorodetskaya-igrushka-0004575196-previ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97131" y="258310"/>
            <a:ext cx="3857787" cy="2889840"/>
          </a:xfrm>
          <a:prstGeom prst="rect">
            <a:avLst/>
          </a:prstGeom>
          <a:noFill/>
        </p:spPr>
      </p:pic>
      <p:pic>
        <p:nvPicPr>
          <p:cNvPr id="113668" name="Picture 4" descr="http://img1.liveinternet.ru/images/attach/c/10/109/181/109181481_105170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9686" y="713967"/>
            <a:ext cx="4190505" cy="2786880"/>
          </a:xfrm>
          <a:prstGeom prst="rect">
            <a:avLst/>
          </a:prstGeom>
          <a:noFill/>
        </p:spPr>
      </p:pic>
      <p:pic>
        <p:nvPicPr>
          <p:cNvPr id="113676" name="Picture 12" descr="http://znaigorod.ru/storage/w/files/55336/160-121!mn/images.jpg?138624045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06398" y="666207"/>
            <a:ext cx="2352695" cy="1778817"/>
          </a:xfrm>
          <a:prstGeom prst="rect">
            <a:avLst/>
          </a:prstGeom>
          <a:noFill/>
        </p:spPr>
      </p:pic>
      <p:pic>
        <p:nvPicPr>
          <p:cNvPr id="113680" name="Picture 16" descr="http://900igr.net/datai/tekhnologija/Ornamenty/0027-019-Gorodetskaja-rospi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69885" y="3666172"/>
            <a:ext cx="5121275" cy="2651126"/>
          </a:xfrm>
          <a:prstGeom prst="rect">
            <a:avLst/>
          </a:prstGeom>
          <a:noFill/>
        </p:spPr>
      </p:pic>
      <p:pic>
        <p:nvPicPr>
          <p:cNvPr id="13" name="Picture 11" descr="Картинка 270 из 2217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3325" y="3934597"/>
            <a:ext cx="3132139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5185" y="252939"/>
            <a:ext cx="77332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Arial Black" pitchFamily="34" charset="0"/>
              </a:rPr>
              <a:t>Элементы росписи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3" name="Picture 13" descr="1-12-4"/>
          <p:cNvPicPr>
            <a:picLocks noChangeAspect="1" noChangeArrowheads="1"/>
          </p:cNvPicPr>
          <p:nvPr/>
        </p:nvPicPr>
        <p:blipFill>
          <a:blip r:embed="rId2">
            <a:lum bright="-28000" contrast="44000"/>
          </a:blip>
          <a:srcRect/>
          <a:stretch>
            <a:fillRect/>
          </a:stretch>
        </p:blipFill>
        <p:spPr bwMode="auto">
          <a:xfrm>
            <a:off x="331879" y="1277303"/>
            <a:ext cx="3022055" cy="248480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65554" y="2152725"/>
            <a:ext cx="1396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ct val="50000"/>
              </a:spcBef>
            </a:pPr>
            <a:r>
              <a:rPr lang="ru-RU" sz="2400" b="1" dirty="0" smtClean="0">
                <a:latin typeface="Arial" charset="0"/>
                <a:cs typeface="Arial" charset="0"/>
              </a:rPr>
              <a:t>Конь</a:t>
            </a:r>
            <a:endParaRPr lang="ru-RU" sz="2400" b="1" dirty="0"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12033" y="2135719"/>
            <a:ext cx="1197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latin typeface="Arial" charset="0"/>
                <a:cs typeface="Arial" charset="0"/>
              </a:rPr>
              <a:t>Птицы</a:t>
            </a:r>
            <a:endParaRPr lang="ru-RU" sz="2400" b="1" dirty="0">
              <a:latin typeface="Arial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10900" y="5757333"/>
            <a:ext cx="18859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ru-RU" sz="2400" b="1" dirty="0" smtClean="0">
                <a:cs typeface="Arial" charset="0"/>
              </a:rPr>
              <a:t>Розан</a:t>
            </a:r>
            <a:endParaRPr lang="ru-RU" sz="2400" b="1" dirty="0"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32950" y="5274007"/>
            <a:ext cx="27398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Купавка и бутон</a:t>
            </a:r>
            <a:endParaRPr lang="ru-RU" sz="2400" b="1" dirty="0" smtClean="0">
              <a:latin typeface="Arial" charset="0"/>
              <a:cs typeface="Arial" charset="0"/>
            </a:endParaRPr>
          </a:p>
        </p:txBody>
      </p:sp>
      <p:pic>
        <p:nvPicPr>
          <p:cNvPr id="8" name="Picture 4" descr="Без имени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4034216"/>
            <a:ext cx="2840991" cy="2823784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45471" y="5156200"/>
            <a:ext cx="1725612" cy="1701800"/>
          </a:xfrm>
          <a:prstGeom prst="rect">
            <a:avLst/>
          </a:prstGeom>
          <a:noFill/>
        </p:spPr>
      </p:pic>
      <p:pic>
        <p:nvPicPr>
          <p:cNvPr id="98310" name="Picture 6" descr="http://xallyava.ru/images/Hudozhestva_3/Rospis_Gorodets/821aab81177b0652adbc7b6f88e816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80562" y="1280164"/>
            <a:ext cx="2007551" cy="219014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9048855" y="4339398"/>
            <a:ext cx="1418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Р</a:t>
            </a:r>
            <a:r>
              <a:rPr lang="ru-RU" sz="2400" b="1" dirty="0" smtClean="0"/>
              <a:t>омашка</a:t>
            </a:r>
            <a:endParaRPr lang="ru-RU" sz="2400" b="1" dirty="0"/>
          </a:p>
        </p:txBody>
      </p:sp>
      <p:pic>
        <p:nvPicPr>
          <p:cNvPr id="16" name="Picture 7" descr="Картинка 7 из 103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94424" y="3515224"/>
            <a:ext cx="2808288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6" descr="Картинка 77 из 103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25466" y="3957138"/>
            <a:ext cx="3192463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9719819" y="3531718"/>
            <a:ext cx="24272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Ягодки и бубенчики</a:t>
            </a:r>
            <a:endParaRPr lang="ru-RU" sz="2000" b="1" dirty="0"/>
          </a:p>
        </p:txBody>
      </p:sp>
      <p:pic>
        <p:nvPicPr>
          <p:cNvPr id="19" name="Picture 5" descr="Картинка 39 из 103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375613" y="1195979"/>
            <a:ext cx="1307073" cy="214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7884544" y="2640750"/>
            <a:ext cx="26396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cs typeface="Times New Roman" pitchFamily="18" charset="0"/>
              </a:rPr>
              <a:t>Листья </a:t>
            </a:r>
            <a:r>
              <a:rPr lang="ru-RU" sz="2400" b="1" dirty="0" smtClean="0">
                <a:cs typeface="Times New Roman" pitchFamily="18" charset="0"/>
              </a:rPr>
              <a:t>и кустики</a:t>
            </a:r>
            <a:endParaRPr lang="ru-RU" sz="2400" b="1" dirty="0">
              <a:cs typeface="Times New Roman" pitchFamily="18" charset="0"/>
            </a:endParaRPr>
          </a:p>
        </p:txBody>
      </p:sp>
      <p:pic>
        <p:nvPicPr>
          <p:cNvPr id="98312" name="Picture 8" descr="http://img-fotki.yandex.ru/get/6310/126030467.133/0_7bbf3_50c89724_M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145430" y="1243383"/>
            <a:ext cx="1892268" cy="1356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7151" y="279066"/>
            <a:ext cx="18473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8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390" y="0"/>
            <a:ext cx="115083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Существует три вида композиции   в городецкой росписи: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67585"/>
            <a:ext cx="37116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Цветочная </a:t>
            </a:r>
            <a:r>
              <a:rPr lang="ru-RU" sz="3200" b="1" dirty="0" smtClean="0">
                <a:solidFill>
                  <a:srgbClr val="0070C0"/>
                </a:solidFill>
              </a:rPr>
              <a:t>роспись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2819" y="766352"/>
            <a:ext cx="396675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Цветочная роспись с включением мотива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                   «конь» и «птица»;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9264" y="4330461"/>
            <a:ext cx="2114091" cy="2270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0762" y="4345425"/>
            <a:ext cx="2090748" cy="2243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047415" y="1102026"/>
            <a:ext cx="32896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Сюжетная </a:t>
            </a:r>
            <a:r>
              <a:rPr lang="ru-RU" sz="2800" b="1" dirty="0" smtClean="0">
                <a:solidFill>
                  <a:srgbClr val="0070C0"/>
                </a:solidFill>
              </a:rPr>
              <a:t>роспись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97282" name="Picture 2" descr="http://festival.1september.ru/articles/650334/Image62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-701316" y="3065694"/>
            <a:ext cx="4728758" cy="2202721"/>
          </a:xfrm>
          <a:prstGeom prst="rect">
            <a:avLst/>
          </a:prstGeom>
          <a:noFill/>
        </p:spPr>
      </p:pic>
      <p:pic>
        <p:nvPicPr>
          <p:cNvPr id="97288" name="Picture 8" descr="http://www.veter-stran.ru/shop_image/product/_________________4b55f613db1c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08335" y="1711235"/>
            <a:ext cx="3221861" cy="4558939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993367" y="1943488"/>
            <a:ext cx="577969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Городецкая птица воплощает семейное счастье и благополучие, а конь – богатство. Мотивы «петух» или «конь» трактуется как вестник солнца, пожелание счастья, удачи, успеха. Парное изображение «петуха» и «курочки» символизирует семейное благополучие, пожелание семье счастья и множества детей. </a:t>
            </a:r>
          </a:p>
          <a:p>
            <a:r>
              <a:rPr lang="ru-RU" dirty="0" smtClean="0"/>
              <a:t> 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1488058" y="625415"/>
            <a:ext cx="612475" cy="483079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5660368" y="677173"/>
            <a:ext cx="416943" cy="5753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9716221" y="615351"/>
            <a:ext cx="514707" cy="506083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90" t="751" r="6257" b="2841"/>
          <a:stretch/>
        </p:blipFill>
        <p:spPr>
          <a:xfrm rot="10800000">
            <a:off x="280363" y="729000"/>
            <a:ext cx="3770444" cy="5400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02988" y="353778"/>
            <a:ext cx="739283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Важной особенностью городецкой росписи было наличие своеобразных видов цветов — розана и купавки. У розана сердцевина в центре, а у купавки смещена.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23757" y="2543967"/>
            <a:ext cx="7030529" cy="39703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ГОРОДЕЦКИХ ПТИЦ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так же богат и неисчерпаем, как и мир городецких цветов. Здесь есть и горделивые черные петухи с огненными гребнями и хлопотливые "курочки Рябы", черные скворцы и белые лебеди, величавые павушки, чинно выступающие среди цветов и трав, и еще великое множество необычных, сказочных птиц.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kopilkaurokov.ru/uploads/user_file_544fb0ffaab97/user_file_544fb0ffaab97_0_15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1209" y="2613663"/>
            <a:ext cx="4120243" cy="3578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5.stat01.com/2/157/101569151/afacdb/doska-beroz-fanera-bol-s-ruch-22h4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28254" y="705394"/>
            <a:ext cx="3213473" cy="5531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56770" y="692458"/>
            <a:ext cx="37446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Шаблоны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886" y="321662"/>
            <a:ext cx="114691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Сборка цветов.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Приклеить крупные цветы.                              2. Затем маленькие цветы.  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7" t="5740" r="11111" b="12408"/>
          <a:stretch/>
        </p:blipFill>
        <p:spPr>
          <a:xfrm rot="16200000">
            <a:off x="-66224" y="2219315"/>
            <a:ext cx="5046360" cy="35517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39" t="11481" b="1482"/>
          <a:stretch/>
        </p:blipFill>
        <p:spPr>
          <a:xfrm rot="5400000">
            <a:off x="6579109" y="2292543"/>
            <a:ext cx="5068388" cy="348776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</TotalTime>
  <Words>194</Words>
  <Application>Microsoft Office PowerPoint</Application>
  <PresentationFormat>Произвольный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Image&amp;Matros ®</dc:creator>
  <cp:lastModifiedBy>1</cp:lastModifiedBy>
  <cp:revision>43</cp:revision>
  <dcterms:created xsi:type="dcterms:W3CDTF">2014-07-07T17:09:06Z</dcterms:created>
  <dcterms:modified xsi:type="dcterms:W3CDTF">2022-11-10T20:52:34Z</dcterms:modified>
</cp:coreProperties>
</file>