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73" r:id="rId3"/>
    <p:sldId id="274" r:id="rId4"/>
    <p:sldId id="277" r:id="rId5"/>
    <p:sldId id="258" r:id="rId6"/>
    <p:sldId id="282" r:id="rId7"/>
    <p:sldId id="283" r:id="rId8"/>
    <p:sldId id="284" r:id="rId9"/>
    <p:sldId id="285" r:id="rId10"/>
    <p:sldId id="286" r:id="rId11"/>
    <p:sldId id="267" r:id="rId12"/>
    <p:sldId id="268" r:id="rId13"/>
    <p:sldId id="272" r:id="rId14"/>
    <p:sldId id="296" r:id="rId15"/>
    <p:sldId id="297" r:id="rId16"/>
    <p:sldId id="280" r:id="rId17"/>
    <p:sldId id="281" r:id="rId18"/>
    <p:sldId id="289" r:id="rId19"/>
    <p:sldId id="290" r:id="rId20"/>
    <p:sldId id="292" r:id="rId21"/>
    <p:sldId id="293" r:id="rId22"/>
    <p:sldId id="294" r:id="rId23"/>
    <p:sldId id="271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93" autoAdjust="0"/>
  </p:normalViewPr>
  <p:slideViewPr>
    <p:cSldViewPr>
      <p:cViewPr varScale="1">
        <p:scale>
          <a:sx n="79" d="100"/>
          <a:sy n="79" d="100"/>
        </p:scale>
        <p:origin x="157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viewProps" Target="viewProps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presProps" Target="presProps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tableStyles" Target="tableStyles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theme" Target="theme/theme1.xml" 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 /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для шаблонов\луг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50"/>
            <a:ext cx="9126538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Documents and Settings\Admin\Рабочий стол\угадай\Синий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50" y="6429375"/>
            <a:ext cx="1214438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54346-CED5-4017-8452-17A32764A64C}" type="datetimeFigureOut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0B66B-EB6E-4E94-96E4-0078CBB37E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9D1CA-B58C-4451-B079-B0AC15EB3983}" type="datetimeFigureOut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69FBF-E036-4BAC-BB1B-CFB708F7E9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031C6-27C9-4D41-9366-AA9102F304DB}" type="datetimeFigureOut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6CF22-20BD-4AC1-837E-FA371B4771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1DD8A-88A2-4EF4-AC09-D9B04012AE01}" type="datetimeFigureOut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058CB-7422-4955-B4EF-B8F58A1645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E9219-3CC1-4817-A133-9D0DBA522BEF}" type="datetimeFigureOut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75238-AA29-4BCB-9945-A0FF743091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ADC9B-19AD-4812-91A6-1B8065587D54}" type="datetimeFigureOut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F3882-E263-4C75-B46F-988DB3AF2B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3600F-68FF-4A18-9256-62B8E2FD47CD}" type="datetimeFigureOut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2EAE0-423B-4D32-801E-8C9F822FFB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ECFE7-8977-4541-AE55-A553A995E90C}" type="datetimeFigureOut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66644-69FE-4907-AA02-0C4B23E31B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AFA3F-49B6-44C7-AF12-47CAC19F4651}" type="datetimeFigureOut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A5CB9-52F0-4E96-B478-324CD8DEE9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DB21F-D235-46EA-AC5A-BCBAB456AB58}" type="datetimeFigureOut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19AFF-3304-4833-8E7F-CC85C06CEB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image" Target="../media/image1.gif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image" Target="../media/image2.png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C:\Documents and Settings\Admin\Рабочий стол\для шаблонов\Копия луг.gif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840E04-5B8B-4A6E-B28B-A715277F5D91}" type="datetimeFigureOut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04F2746-256B-4ECE-AA0E-CC3F4886E6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 /><Relationship Id="rId1" Type="http://schemas.openxmlformats.org/officeDocument/2006/relationships/slideLayout" Target="../slideLayouts/slideLayout2.xml" 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 /><Relationship Id="rId7" Type="http://schemas.openxmlformats.org/officeDocument/2006/relationships/image" Target="../media/image21.jpeg" /><Relationship Id="rId2" Type="http://schemas.openxmlformats.org/officeDocument/2006/relationships/image" Target="../media/image16.jpeg" /><Relationship Id="rId1" Type="http://schemas.openxmlformats.org/officeDocument/2006/relationships/slideLayout" Target="../slideLayouts/slideLayout4.xml" /><Relationship Id="rId6" Type="http://schemas.openxmlformats.org/officeDocument/2006/relationships/image" Target="../media/image20.jpeg" /><Relationship Id="rId5" Type="http://schemas.openxmlformats.org/officeDocument/2006/relationships/image" Target="../media/image19.jpeg" /><Relationship Id="rId4" Type="http://schemas.openxmlformats.org/officeDocument/2006/relationships/image" Target="../media/image18.jpeg" 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 /><Relationship Id="rId2" Type="http://schemas.openxmlformats.org/officeDocument/2006/relationships/image" Target="../media/image22.jpeg" /><Relationship Id="rId1" Type="http://schemas.openxmlformats.org/officeDocument/2006/relationships/slideLayout" Target="../slideLayouts/slideLayout4.xml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 /><Relationship Id="rId2" Type="http://schemas.openxmlformats.org/officeDocument/2006/relationships/image" Target="../media/image24.jpeg" /><Relationship Id="rId1" Type="http://schemas.openxmlformats.org/officeDocument/2006/relationships/slideLayout" Target="../slideLayouts/slideLayout4.xml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 /><Relationship Id="rId2" Type="http://schemas.openxmlformats.org/officeDocument/2006/relationships/image" Target="../media/image26.jpeg" /><Relationship Id="rId1" Type="http://schemas.openxmlformats.org/officeDocument/2006/relationships/slideLayout" Target="../slideLayouts/slideLayout4.xml" /><Relationship Id="rId6" Type="http://schemas.openxmlformats.org/officeDocument/2006/relationships/image" Target="../media/image30.gif" /><Relationship Id="rId5" Type="http://schemas.openxmlformats.org/officeDocument/2006/relationships/image" Target="../media/image29.jpeg" /><Relationship Id="rId4" Type="http://schemas.openxmlformats.org/officeDocument/2006/relationships/image" Target="../media/image28.jpeg" 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 /><Relationship Id="rId2" Type="http://schemas.openxmlformats.org/officeDocument/2006/relationships/image" Target="../media/image31.jpeg" /><Relationship Id="rId1" Type="http://schemas.openxmlformats.org/officeDocument/2006/relationships/slideLayout" Target="../slideLayouts/slideLayout4.xml" 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 /><Relationship Id="rId2" Type="http://schemas.openxmlformats.org/officeDocument/2006/relationships/image" Target="../media/image33.jpeg" /><Relationship Id="rId1" Type="http://schemas.openxmlformats.org/officeDocument/2006/relationships/slideLayout" Target="../slideLayouts/slideLayout4.xml" /><Relationship Id="rId4" Type="http://schemas.openxmlformats.org/officeDocument/2006/relationships/image" Target="../media/image35.jpeg" 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 /><Relationship Id="rId2" Type="http://schemas.openxmlformats.org/officeDocument/2006/relationships/image" Target="../media/image36.jpeg" /><Relationship Id="rId1" Type="http://schemas.openxmlformats.org/officeDocument/2006/relationships/slideLayout" Target="../slideLayouts/slideLayout4.xml" 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 /><Relationship Id="rId2" Type="http://schemas.openxmlformats.org/officeDocument/2006/relationships/image" Target="../media/image38.jpeg" /><Relationship Id="rId1" Type="http://schemas.openxmlformats.org/officeDocument/2006/relationships/slideLayout" Target="../slideLayouts/slideLayout4.xml" /><Relationship Id="rId4" Type="http://schemas.openxmlformats.org/officeDocument/2006/relationships/image" Target="../media/image40.jpeg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2.xml" 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 /><Relationship Id="rId2" Type="http://schemas.openxmlformats.org/officeDocument/2006/relationships/image" Target="../media/image41.jpeg" /><Relationship Id="rId1" Type="http://schemas.openxmlformats.org/officeDocument/2006/relationships/slideLayout" Target="../slideLayouts/slideLayout4.xml" /><Relationship Id="rId5" Type="http://schemas.openxmlformats.org/officeDocument/2006/relationships/image" Target="../media/image44.jpeg" /><Relationship Id="rId4" Type="http://schemas.openxmlformats.org/officeDocument/2006/relationships/image" Target="../media/image43.jpeg" 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 /><Relationship Id="rId7" Type="http://schemas.openxmlformats.org/officeDocument/2006/relationships/image" Target="../media/image50.jpeg" /><Relationship Id="rId2" Type="http://schemas.openxmlformats.org/officeDocument/2006/relationships/image" Target="../media/image45.jpeg" /><Relationship Id="rId1" Type="http://schemas.openxmlformats.org/officeDocument/2006/relationships/slideLayout" Target="../slideLayouts/slideLayout4.xml" /><Relationship Id="rId6" Type="http://schemas.openxmlformats.org/officeDocument/2006/relationships/image" Target="../media/image49.jpeg" /><Relationship Id="rId5" Type="http://schemas.openxmlformats.org/officeDocument/2006/relationships/image" Target="../media/image48.jpeg" /><Relationship Id="rId4" Type="http://schemas.openxmlformats.org/officeDocument/2006/relationships/image" Target="../media/image47.jpeg" 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 /><Relationship Id="rId2" Type="http://schemas.openxmlformats.org/officeDocument/2006/relationships/image" Target="../media/image51.jpeg" /><Relationship Id="rId1" Type="http://schemas.openxmlformats.org/officeDocument/2006/relationships/slideLayout" Target="../slideLayouts/slideLayout4.xml" /><Relationship Id="rId6" Type="http://schemas.openxmlformats.org/officeDocument/2006/relationships/image" Target="../media/image55.jpeg" /><Relationship Id="rId5" Type="http://schemas.openxmlformats.org/officeDocument/2006/relationships/image" Target="../media/image54.jpeg" /><Relationship Id="rId4" Type="http://schemas.openxmlformats.org/officeDocument/2006/relationships/image" Target="../media/image53.jpeg" 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 /><Relationship Id="rId1" Type="http://schemas.openxmlformats.org/officeDocument/2006/relationships/slideLayout" Target="../slideLayouts/slideLayout4.xml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 /><Relationship Id="rId2" Type="http://schemas.openxmlformats.org/officeDocument/2006/relationships/image" Target="../media/image7.jpeg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10.png" /><Relationship Id="rId4" Type="http://schemas.openxmlformats.org/officeDocument/2006/relationships/image" Target="../media/image9.png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 /><Relationship Id="rId2" Type="http://schemas.openxmlformats.org/officeDocument/2006/relationships/image" Target="../media/image12.png" /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736"/>
            <a:ext cx="7772400" cy="1470025"/>
          </a:xfrm>
        </p:spPr>
        <p:txBody>
          <a:bodyPr/>
          <a:lstStyle/>
          <a:p>
            <a:r>
              <a:rPr lang="ru-RU" dirty="0"/>
              <a:t> </a:t>
            </a:r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«Сенсорное развитие детей раннего возраста»</a:t>
            </a:r>
            <a:endParaRPr lang="ru-RU" sz="6000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60032" y="3861048"/>
            <a:ext cx="3969232" cy="1285884"/>
          </a:xfrm>
        </p:spPr>
        <p:txBody>
          <a:bodyPr/>
          <a:lstStyle/>
          <a:p>
            <a:pPr algn="r"/>
            <a:r>
              <a:rPr lang="ru-RU" sz="2400" b="1" dirty="0">
                <a:solidFill>
                  <a:schemeClr val="tx1"/>
                </a:solidFill>
              </a:rPr>
              <a:t>Подготовили воспитатели</a:t>
            </a:r>
          </a:p>
          <a:p>
            <a:pPr algn="r"/>
            <a:r>
              <a:rPr lang="ru-RU" sz="2400" b="1" dirty="0">
                <a:solidFill>
                  <a:schemeClr val="tx1"/>
                </a:solidFill>
              </a:rPr>
              <a:t>      </a:t>
            </a:r>
            <a:r>
              <a:rPr lang="ru-RU" sz="2400" b="1" dirty="0" err="1">
                <a:solidFill>
                  <a:schemeClr val="tx1"/>
                </a:solidFill>
              </a:rPr>
              <a:t>Клестова</a:t>
            </a:r>
            <a:r>
              <a:rPr lang="ru-RU" sz="2400" b="1" dirty="0">
                <a:solidFill>
                  <a:schemeClr val="tx1"/>
                </a:solidFill>
              </a:rPr>
              <a:t> Г.А.</a:t>
            </a:r>
          </a:p>
          <a:p>
            <a:pPr algn="r"/>
            <a:r>
              <a:rPr lang="ru-RU" sz="2400" b="1" dirty="0">
                <a:solidFill>
                  <a:schemeClr val="tx1"/>
                </a:solidFill>
              </a:rPr>
              <a:t>Лаврова О.А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260648"/>
            <a:ext cx="71287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8364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86808" cy="1143000"/>
          </a:xfrm>
        </p:spPr>
        <p:txBody>
          <a:bodyPr/>
          <a:lstStyle/>
          <a:p>
            <a:pPr lvl="0"/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Два температурных определения (тепло, холодно)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3551"/>
          <a:stretch>
            <a:fillRect/>
          </a:stretch>
        </p:blipFill>
        <p:spPr>
          <a:xfrm>
            <a:off x="2285984" y="1857364"/>
            <a:ext cx="4071966" cy="464347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srgbClr val="7030A0"/>
                </a:solidFill>
                <a:latin typeface="Comic Sans MS" pitchFamily="66" charset="0"/>
              </a:rPr>
              <a:t>Требования сенсорного воспитания в 2-3 года</a:t>
            </a:r>
            <a:endParaRPr lang="ru-RU" sz="3600" b="1" dirty="0">
              <a:solidFill>
                <a:srgbClr val="7030A0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757758"/>
          </a:xfrm>
        </p:spPr>
        <p:txBody>
          <a:bodyPr/>
          <a:lstStyle/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Понимание и способность назвать 4 цвета, а также правильно подбирать их по образцу;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Ориентирование в размерах (величинах) предметов(большой, маленький);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Способность разобрать и собрать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трехразмерную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матрешку;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Умение правильно собрать цветную пирамидку из 4-6 колец разного размера;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Способность правильно соотносить конфигурацию объемных фигур с плоскими;</a:t>
            </a:r>
          </a:p>
          <a:p>
            <a:r>
              <a:rPr lang="ru-RU" sz="2400" dirty="0"/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Узнавать геометрические фигуры «круг», «квадрат», «треугольник» находить похожие на них предметы</a:t>
            </a:r>
          </a:p>
          <a:p>
            <a:pPr lvl="0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00042"/>
            <a:ext cx="8143932" cy="1143000"/>
          </a:xfrm>
        </p:spPr>
        <p:txBody>
          <a:bodyPr/>
          <a:lstStyle/>
          <a:p>
            <a:r>
              <a:rPr lang="ru-RU" sz="36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Сенсорное развитие происходит в различных видах детской деятельности. </a:t>
            </a:r>
          </a:p>
        </p:txBody>
      </p:sp>
      <p:pic>
        <p:nvPicPr>
          <p:cNvPr id="5" name="Содержимое 4" descr="142899607844de6ed42d0a7b2e65d35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5719" y="1714488"/>
            <a:ext cx="2549267" cy="1928826"/>
          </a:xfrm>
        </p:spPr>
      </p:pic>
      <p:pic>
        <p:nvPicPr>
          <p:cNvPr id="6" name="Рисунок 5" descr="82e9f583cc2322dce110d6c473.jpg"/>
          <p:cNvPicPr>
            <a:picLocks noChangeAspect="1"/>
          </p:cNvPicPr>
          <p:nvPr/>
        </p:nvPicPr>
        <p:blipFill>
          <a:blip r:embed="rId3" cstate="print"/>
          <a:srcRect l="4613" r="12344"/>
          <a:stretch>
            <a:fillRect/>
          </a:stretch>
        </p:blipFill>
        <p:spPr>
          <a:xfrm>
            <a:off x="3214678" y="1928802"/>
            <a:ext cx="2571768" cy="2571744"/>
          </a:xfrm>
          <a:prstGeom prst="rect">
            <a:avLst/>
          </a:prstGeom>
        </p:spPr>
      </p:pic>
      <p:pic>
        <p:nvPicPr>
          <p:cNvPr id="7" name="Рисунок 6" descr="10923_html_1f310b9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2143116"/>
            <a:ext cx="2485475" cy="1936054"/>
          </a:xfrm>
          <a:prstGeom prst="rect">
            <a:avLst/>
          </a:prstGeom>
        </p:spPr>
      </p:pic>
      <p:pic>
        <p:nvPicPr>
          <p:cNvPr id="8" name="Рисунок 7" descr="blago-vech-fill-190x16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4286256"/>
            <a:ext cx="2500330" cy="2285992"/>
          </a:xfrm>
          <a:prstGeom prst="rect">
            <a:avLst/>
          </a:prstGeom>
        </p:spPr>
      </p:pic>
      <p:pic>
        <p:nvPicPr>
          <p:cNvPr id="9" name="Рисунок 8" descr="opy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00826" y="4286256"/>
            <a:ext cx="2286016" cy="2232983"/>
          </a:xfrm>
          <a:prstGeom prst="rect">
            <a:avLst/>
          </a:prstGeom>
        </p:spPr>
      </p:pic>
      <p:pic>
        <p:nvPicPr>
          <p:cNvPr id="10" name="Рисунок 9" descr="318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86116" y="4714884"/>
            <a:ext cx="285750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Зрительное восприятие</a:t>
            </a:r>
          </a:p>
        </p:txBody>
      </p:sp>
      <p:pic>
        <p:nvPicPr>
          <p:cNvPr id="13" name="Содержимое 12" descr="fc6829e315f02205717fa6fd35db78dc.jpg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285860"/>
            <a:ext cx="4572032" cy="3306502"/>
          </a:xfrm>
        </p:spPr>
      </p:pic>
      <p:pic>
        <p:nvPicPr>
          <p:cNvPr id="14" name="Рисунок 13" descr="54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2928934"/>
            <a:ext cx="4143404" cy="31813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7BC497DA-1771-4838-8CBA-7AD14926183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126792"/>
            <a:ext cx="4427983" cy="356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29891F41-16DF-4DC3-9015-1ADDA67E2E5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7983" y="914649"/>
            <a:ext cx="4716017" cy="39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B96141C-E287-4111-8795-BD689521BC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1266" y="1465736"/>
            <a:ext cx="3382983" cy="2444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84D5EED1-00F3-41EB-B508-CF82AF2F2D1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465735"/>
            <a:ext cx="2771801" cy="246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6224494E-85CD-4536-B51C-A58EF22331C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5656" y="3910318"/>
            <a:ext cx="3382983" cy="2615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BF8B6A7-DDFC-40C8-8E63-972253519A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76057" y="3973326"/>
            <a:ext cx="3744415" cy="2502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Нарисованные дети">
            <a:extLst>
              <a:ext uri="{FF2B5EF4-FFF2-40B4-BE49-F238E27FC236}">
                <a16:creationId xmlns:a16="http://schemas.microsoft.com/office/drawing/2014/main" id="{57377005-B645-4606-80D5-AF978942744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375" y="-161064"/>
            <a:ext cx="1938908" cy="178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Слуховое восприятие</a:t>
            </a:r>
          </a:p>
        </p:txBody>
      </p:sp>
      <p:pic>
        <p:nvPicPr>
          <p:cNvPr id="5" name="Содержимое 4" descr="igruhki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500174"/>
            <a:ext cx="4143404" cy="2891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llust_024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214686"/>
            <a:ext cx="4286280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Осязательное восприятие</a:t>
            </a:r>
          </a:p>
        </p:txBody>
      </p:sp>
      <p:pic>
        <p:nvPicPr>
          <p:cNvPr id="5" name="Содержимое 4" descr="71759_html_mf2df23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500175"/>
            <a:ext cx="3909223" cy="2428892"/>
          </a:xfrm>
        </p:spPr>
      </p:pic>
      <p:pic>
        <p:nvPicPr>
          <p:cNvPr id="6" name="Рисунок 5" descr="7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1571612"/>
            <a:ext cx="3643338" cy="2500330"/>
          </a:xfrm>
          <a:prstGeom prst="rect">
            <a:avLst/>
          </a:prstGeom>
        </p:spPr>
      </p:pic>
      <p:pic>
        <p:nvPicPr>
          <p:cNvPr id="7" name="Рисунок 6" descr="sen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17213" y="4249286"/>
            <a:ext cx="3540738" cy="239442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Сенсорно-познавательная деятельность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901014" cy="4525963"/>
          </a:xfrm>
        </p:spPr>
        <p:txBody>
          <a:bodyPr/>
          <a:lstStyle/>
          <a:p>
            <a:pPr>
              <a:buNone/>
            </a:pP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Крупы, сушёная фасоль, шишки, каштаны.</a:t>
            </a:r>
            <a:r>
              <a:rPr lang="ru-RU" sz="3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игры-на-развитие-органов-чувств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643183"/>
            <a:ext cx="3115342" cy="2071702"/>
          </a:xfrm>
          <a:prstGeom prst="rect">
            <a:avLst/>
          </a:prstGeom>
        </p:spPr>
      </p:pic>
      <p:pic>
        <p:nvPicPr>
          <p:cNvPr id="7" name="Рисунок 6" descr="ShishkiElovie_2_en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3857628"/>
            <a:ext cx="3357586" cy="257175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Дидактические игры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6686568" cy="4525963"/>
          </a:xfrm>
        </p:spPr>
        <p:txBody>
          <a:bodyPr/>
          <a:lstStyle/>
          <a:p>
            <a:r>
              <a:rPr lang="ru-RU" sz="3600" b="1" dirty="0">
                <a:solidFill>
                  <a:srgbClr val="7030A0"/>
                </a:solidFill>
                <a:latin typeface="Comic Sans MS" pitchFamily="66" charset="0"/>
              </a:rPr>
              <a:t>«Мешочек с секретом»</a:t>
            </a:r>
            <a:r>
              <a:rPr lang="ru-RU" sz="3600" dirty="0">
                <a:solidFill>
                  <a:srgbClr val="7030A0"/>
                </a:solidFill>
                <a:latin typeface="Comic Sans MS" pitchFamily="66" charset="0"/>
              </a:rPr>
              <a:t> </a:t>
            </a:r>
          </a:p>
        </p:txBody>
      </p:sp>
      <p:pic>
        <p:nvPicPr>
          <p:cNvPr id="5" name="Рисунок 4" descr="6e359eceba5d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285993"/>
            <a:ext cx="3224439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4855_html_m6d2f89d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2143116"/>
            <a:ext cx="3500430" cy="2332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42909ce9f6bc77b094546d8648f0e18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4000504"/>
            <a:ext cx="2643206" cy="2660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142984"/>
            <a:ext cx="5357850" cy="528641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altLang="ru-RU" sz="2800" b="1" dirty="0">
              <a:solidFill>
                <a:srgbClr val="201F1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altLang="ru-RU" sz="2400" b="1" dirty="0">
                <a:solidFill>
                  <a:srgbClr val="201F10"/>
                </a:solidFill>
              </a:rPr>
              <a:t>      Мир входит в сознание человека                                                лишь через дверь органов внешних                                    чувств. </a:t>
            </a:r>
          </a:p>
          <a:p>
            <a:pPr>
              <a:buFont typeface="Wingdings" pitchFamily="2" charset="2"/>
              <a:buNone/>
            </a:pPr>
            <a:r>
              <a:rPr lang="ru-RU" altLang="ru-RU" sz="2400" b="1" dirty="0">
                <a:solidFill>
                  <a:srgbClr val="201F10"/>
                </a:solidFill>
              </a:rPr>
              <a:t>     Если она закрыта, то он не может                                                   войти в него</a:t>
            </a:r>
            <a:r>
              <a:rPr lang="ru-RU" altLang="ru-RU" sz="2400" b="1" dirty="0">
                <a:solidFill>
                  <a:srgbClr val="201F10"/>
                </a:solidFill>
                <a:latin typeface="Arial" pitchFamily="34" charset="0"/>
              </a:rPr>
              <a:t>, </a:t>
            </a:r>
            <a:r>
              <a:rPr lang="ru-RU" altLang="ru-RU" sz="2400" b="1" dirty="0">
                <a:solidFill>
                  <a:srgbClr val="201F10"/>
                </a:solidFill>
              </a:rPr>
              <a:t>не может вступить с                                                 ним в связь. </a:t>
            </a:r>
          </a:p>
          <a:p>
            <a:pPr>
              <a:buFont typeface="Wingdings" pitchFamily="2" charset="2"/>
              <a:buNone/>
            </a:pPr>
            <a:r>
              <a:rPr lang="ru-RU" altLang="ru-RU" sz="2400" b="1" dirty="0">
                <a:solidFill>
                  <a:srgbClr val="201F10"/>
                </a:solidFill>
              </a:rPr>
              <a:t>     Мир тогда не существует для                                               сознания.</a:t>
            </a:r>
          </a:p>
          <a:p>
            <a:pPr algn="r">
              <a:buFont typeface="Wingdings" pitchFamily="2" charset="2"/>
              <a:buNone/>
            </a:pPr>
            <a:r>
              <a:rPr lang="ru-RU" altLang="ru-RU" sz="2400" b="1" dirty="0">
                <a:solidFill>
                  <a:srgbClr val="201F10"/>
                </a:solidFill>
              </a:rPr>
              <a:t>      </a:t>
            </a:r>
            <a:r>
              <a:rPr lang="ru-RU" altLang="ru-RU" sz="2400" b="1" dirty="0" err="1">
                <a:solidFill>
                  <a:srgbClr val="201F10"/>
                </a:solidFill>
              </a:rPr>
              <a:t>Б.Прейер</a:t>
            </a:r>
            <a:endParaRPr lang="ru-RU" altLang="ru-RU" sz="2400" b="1" dirty="0">
              <a:solidFill>
                <a:srgbClr val="201F10"/>
              </a:solidFill>
            </a:endParaRPr>
          </a:p>
          <a:p>
            <a:pPr>
              <a:spcBef>
                <a:spcPct val="0"/>
              </a:spcBef>
              <a:buNone/>
            </a:pPr>
            <a:br>
              <a:rPr lang="ru-RU" sz="2600" dirty="0">
                <a:latin typeface="Times New Roman" pitchFamily="18" charset="0"/>
                <a:cs typeface="Times New Roman" pitchFamily="18" charset="0"/>
              </a:rPr>
            </a:br>
            <a:endParaRPr lang="ru-RU" sz="2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Katia\Мои документы\Мои рисунки\foto_92084.jpg"/>
          <p:cNvPicPr>
            <a:picLocks noChangeAspect="1" noChangeArrowheads="1"/>
          </p:cNvPicPr>
          <p:nvPr/>
        </p:nvPicPr>
        <p:blipFill>
          <a:blip r:embed="rId2" cstate="print"/>
          <a:srcRect b="11119"/>
          <a:stretch>
            <a:fillRect/>
          </a:stretch>
        </p:blipFill>
        <p:spPr bwMode="auto">
          <a:xfrm>
            <a:off x="5786446" y="2428868"/>
            <a:ext cx="3076575" cy="3387725"/>
          </a:xfrm>
          <a:prstGeom prst="rect">
            <a:avLst/>
          </a:prstGeom>
          <a:noFill/>
          <a:ln w="9525">
            <a:solidFill>
              <a:srgbClr val="FF7C80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539713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1214422"/>
            <a:ext cx="8186766" cy="4525963"/>
          </a:xfrm>
        </p:spPr>
        <p:txBody>
          <a:bodyPr/>
          <a:lstStyle/>
          <a:p>
            <a:r>
              <a:rPr lang="ru-RU" sz="4800" dirty="0">
                <a:solidFill>
                  <a:srgbClr val="7030A0"/>
                </a:solidFill>
                <a:latin typeface="Comic Sans MS" pitchFamily="66" charset="0"/>
              </a:rPr>
              <a:t>Игры с куклами</a:t>
            </a:r>
          </a:p>
          <a:p>
            <a:endParaRPr lang="ru-RU" sz="48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5" name="Рисунок 4" descr="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071678"/>
            <a:ext cx="3071834" cy="2219400"/>
          </a:xfrm>
          <a:prstGeom prst="rect">
            <a:avLst/>
          </a:prstGeom>
        </p:spPr>
      </p:pic>
      <p:pic>
        <p:nvPicPr>
          <p:cNvPr id="6" name="Рисунок 5" descr="gift_for_girl2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4" y="2214554"/>
            <a:ext cx="3121152" cy="2511552"/>
          </a:xfrm>
          <a:prstGeom prst="rect">
            <a:avLst/>
          </a:prstGeom>
        </p:spPr>
      </p:pic>
      <p:pic>
        <p:nvPicPr>
          <p:cNvPr id="7" name="Рисунок 6" descr="nikh-igrat-i-kakie-po.jpg"/>
          <p:cNvPicPr>
            <a:picLocks noChangeAspect="1"/>
          </p:cNvPicPr>
          <p:nvPr/>
        </p:nvPicPr>
        <p:blipFill>
          <a:blip r:embed="rId4" cstate="print"/>
          <a:srcRect l="10911" r="18538"/>
          <a:stretch>
            <a:fillRect/>
          </a:stretch>
        </p:blipFill>
        <p:spPr>
          <a:xfrm>
            <a:off x="2857488" y="3929066"/>
            <a:ext cx="3357586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Картинки анимации девочек">
            <a:extLst>
              <a:ext uri="{FF2B5EF4-FFF2-40B4-BE49-F238E27FC236}">
                <a16:creationId xmlns:a16="http://schemas.microsoft.com/office/drawing/2014/main" id="{81EFA318-F7CC-4407-9A16-965E175C5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97094"/>
            <a:ext cx="1540475" cy="1799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Настольно-печатные игры </a:t>
            </a:r>
            <a:b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6" name="Рисунок 5" descr="217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06968" y="1448520"/>
            <a:ext cx="2393233" cy="1785950"/>
          </a:xfrm>
          <a:prstGeom prst="rect">
            <a:avLst/>
          </a:prstGeom>
        </p:spPr>
      </p:pic>
      <p:pic>
        <p:nvPicPr>
          <p:cNvPr id="7" name="Рисунок 6" descr="4166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3799" y="1398985"/>
            <a:ext cx="2690810" cy="1971859"/>
          </a:xfrm>
          <a:prstGeom prst="rect">
            <a:avLst/>
          </a:prstGeom>
        </p:spPr>
      </p:pic>
      <p:pic>
        <p:nvPicPr>
          <p:cNvPr id="8" name="Рисунок 7" descr="dlya-malyshey-sobiraem-urozhay-art.1103-1-3-le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53890" y="1417638"/>
            <a:ext cx="2942600" cy="202605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E2E9398-8AC5-4507-A2AB-BC14D6BD44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0738" y="3933054"/>
            <a:ext cx="2743262" cy="254698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EF98912-BE2F-4356-B1F0-9D307532BD2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23209" y="3933055"/>
            <a:ext cx="3203962" cy="254698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C3AEA3E-2A87-4C29-8E8E-94F5FABF24B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933055"/>
            <a:ext cx="2886748" cy="254698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06C63CE-D8FE-480E-A068-D12F1ED26D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62253" y="4205063"/>
            <a:ext cx="1859551" cy="2479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0B5DABE-B707-4B6F-9733-A26ED7DA49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83191" y="4205063"/>
            <a:ext cx="1859550" cy="247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E7BBE52-CF8B-4742-B728-495A7BB3DB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8596" y="1918229"/>
            <a:ext cx="2752883" cy="2064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401080" cy="1143000"/>
          </a:xfrm>
        </p:spPr>
        <p:txBody>
          <a:bodyPr/>
          <a:lstStyle/>
          <a:p>
            <a:r>
              <a:rPr lang="ru-RU" sz="36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Природа и окружающий мир как важнейший элемент сенсорного воспитания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809A547-04B5-4776-BFAA-B3209AD508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67867" y="1507646"/>
            <a:ext cx="2164370" cy="2885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BABD4CE-C4D1-4D47-9B9C-352F43C4EB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79262" y="1965087"/>
            <a:ext cx="1607343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85720" y="500042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5400" b="1" dirty="0">
                <a:solidFill>
                  <a:schemeClr val="hlink"/>
                </a:solidFill>
              </a:rPr>
              <a:t>Спасибо за внимание!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E4A1F2A-A933-47CB-9E5D-BFC917DB2F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3030" y="1700808"/>
            <a:ext cx="6597940" cy="49484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85720" y="1357298"/>
            <a:ext cx="8072494" cy="4286280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b="1" dirty="0">
                <a:solidFill>
                  <a:srgbClr val="7030A0"/>
                </a:solidFill>
                <a:latin typeface="Comic Sans MS" pitchFamily="66" charset="0"/>
              </a:rPr>
              <a:t>Сенсорное развитие ребенка </a:t>
            </a:r>
            <a:r>
              <a:rPr lang="ru-RU" dirty="0"/>
              <a:t>– </a:t>
            </a:r>
            <a:r>
              <a:rPr lang="ru-RU" sz="4000" dirty="0"/>
              <a:t>это развитие его восприятия и формирование представлений о внешних свойствах предметов: их форме, цвете, величине, положении в пространстве, а также запахе, вкусе и т. п. </a:t>
            </a:r>
          </a:p>
        </p:txBody>
      </p:sp>
    </p:spTree>
    <p:extLst>
      <p:ext uri="{BB962C8B-B14F-4D97-AF65-F5344CB8AC3E}">
        <p14:creationId xmlns:p14="http://schemas.microsoft.com/office/powerpoint/2010/main" val="2670515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/>
          <a:lstStyle/>
          <a:p>
            <a:br>
              <a:rPr lang="ru-RU" sz="2800" b="1" dirty="0">
                <a:solidFill>
                  <a:schemeClr val="hlink"/>
                </a:solidFill>
              </a:rPr>
            </a:br>
            <a:r>
              <a:rPr lang="ru-RU" sz="4800" b="1" cap="all" dirty="0">
                <a:solidFill>
                  <a:srgbClr val="7030A0"/>
                </a:solidFill>
                <a:latin typeface="Comic Sans MS" pitchFamily="66" charset="0"/>
              </a:rPr>
              <a:t>ВИДЫ СЕНСОРНЫХ ОЩУЩЕНИЙ</a:t>
            </a:r>
            <a:br>
              <a:rPr lang="ru-RU" sz="5400" b="1" dirty="0">
                <a:solidFill>
                  <a:schemeClr val="hlink"/>
                </a:solidFill>
              </a:rPr>
            </a:br>
            <a:endParaRPr lang="ru-RU" sz="54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визуальные (зрительные);</a:t>
            </a:r>
          </a:p>
          <a:p>
            <a:pPr lvl="0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осязательные;</a:t>
            </a:r>
          </a:p>
          <a:p>
            <a:pPr lvl="0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обонятельные;</a:t>
            </a:r>
          </a:p>
          <a:p>
            <a:pPr lvl="0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слуховые;</a:t>
            </a:r>
          </a:p>
          <a:p>
            <a:pPr lvl="0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вкусовые.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5323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85728"/>
            <a:ext cx="7643866" cy="1143008"/>
          </a:xfrm>
        </p:spPr>
        <p:txBody>
          <a:bodyPr/>
          <a:lstStyle/>
          <a:p>
            <a:r>
              <a:rPr lang="ru-RU" sz="4000" b="1" cap="all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ЭТАЛОННАЯ СИСТЕМА ДЛЯ ДЕТЕЙ РАННЕГО ВОЗРАСТА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86766" cy="4525963"/>
          </a:xfrm>
        </p:spPr>
        <p:txBody>
          <a:bodyPr/>
          <a:lstStyle/>
          <a:p>
            <a:pPr lvl="0" algn="ctr">
              <a:buNone/>
            </a:pPr>
            <a:r>
              <a:rPr lang="ru-RU" sz="4400" i="1" dirty="0"/>
              <a:t>Основные цвета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1026" name="Picture 2" descr="C:\Documents and Settings\Кудряшка\Рабочий стол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643182"/>
            <a:ext cx="4683158" cy="2714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329642" cy="1107144"/>
          </a:xfrm>
        </p:spPr>
        <p:txBody>
          <a:bodyPr/>
          <a:lstStyle/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Геометрические формы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(кубик, треугольник, кирпичик, шар)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C8463BAE-F2F5-7FA9-A7D7-4C7CDB47F5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86" y="3493888"/>
            <a:ext cx="1450688" cy="1450688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4C28C98-C7C3-6770-6210-282CD085E5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220" y="3498031"/>
            <a:ext cx="1653195" cy="144654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FB0ED5C-C43B-3806-DA4D-E9E479475D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493888"/>
            <a:ext cx="1741961" cy="167974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42A4425-D196-5E71-38CA-42C48D0E5E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428" y="3463136"/>
            <a:ext cx="2419560" cy="185011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000108"/>
            <a:ext cx="8229600" cy="1143000"/>
          </a:xfrm>
        </p:spPr>
        <p:txBody>
          <a:bodyPr/>
          <a:lstStyle/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 Два размера (величины) предмета: большой, маленький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6114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32967"/>
          <a:stretch>
            <a:fillRect/>
          </a:stretch>
        </p:blipFill>
        <p:spPr>
          <a:xfrm>
            <a:off x="2214546" y="2357430"/>
            <a:ext cx="4357718" cy="3857646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857232"/>
            <a:ext cx="8229600" cy="1939916"/>
          </a:xfrm>
        </p:spPr>
        <p:txBody>
          <a:bodyPr/>
          <a:lstStyle/>
          <a:p>
            <a:pPr lvl="0"/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Музыкальные ноты, звуки родного языка</a:t>
            </a:r>
            <a:br>
              <a:rPr lang="ru-RU" dirty="0"/>
            </a:br>
            <a:endParaRPr lang="ru-RU" dirty="0"/>
          </a:p>
        </p:txBody>
      </p:sp>
      <p:pic>
        <p:nvPicPr>
          <p:cNvPr id="18434" name="Picture 2" descr="https://my3oboz.ru/upload/iblock/3f6/3f68b423d625d73f7b6a9225b3a7c9fb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497"/>
            <a:ext cx="3974746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https://ru7.anyfad.com/items/t1@97188457-cecb-4def-9197-964ee36a4430/Detskie-muzykalnye-instrumenty-fot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857496"/>
            <a:ext cx="3967288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/>
          <a:lstStyle/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Четыре вкуса (сладкий, горький, соленый,    кислый)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slide_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2143116"/>
            <a:ext cx="7358114" cy="428628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Возрастные особенности детей третьего года жизн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Возрастные особенности детей третьего года жизни</Template>
  <TotalTime>4826</TotalTime>
  <Words>313</Words>
  <Application>Microsoft Office PowerPoint</Application>
  <PresentationFormat>Экран (4:3)</PresentationFormat>
  <Paragraphs>43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Возрастные особенности детей третьего года жизни</vt:lpstr>
      <vt:lpstr> «Сенсорное развитие детей раннего возраста»</vt:lpstr>
      <vt:lpstr>Презентация PowerPoint</vt:lpstr>
      <vt:lpstr>Презентация PowerPoint</vt:lpstr>
      <vt:lpstr> ВИДЫ СЕНСОРНЫХ ОЩУЩЕНИЙ </vt:lpstr>
      <vt:lpstr>ЭТАЛОННАЯ СИСТЕМА ДЛЯ ДЕТЕЙ РАННЕГО ВОЗРАСТА</vt:lpstr>
      <vt:lpstr>Геометрические формы (кубик, треугольник, кирпичик, шар) </vt:lpstr>
      <vt:lpstr> Два размера (величины) предмета: большой, маленький </vt:lpstr>
      <vt:lpstr>Музыкальные ноты, звуки родного языка </vt:lpstr>
      <vt:lpstr>Четыре вкуса (сладкий, горький, соленый,    кислый) </vt:lpstr>
      <vt:lpstr>Два температурных определения (тепло, холодно) </vt:lpstr>
      <vt:lpstr>Требования сенсорного воспитания в 2-3 года</vt:lpstr>
      <vt:lpstr>Сенсорное развитие происходит в различных видах детской деятельности. </vt:lpstr>
      <vt:lpstr>Зрительное восприятие</vt:lpstr>
      <vt:lpstr>Презентация PowerPoint</vt:lpstr>
      <vt:lpstr>Презентация PowerPoint</vt:lpstr>
      <vt:lpstr>Слуховое восприятие</vt:lpstr>
      <vt:lpstr>Осязательное восприятие</vt:lpstr>
      <vt:lpstr>Сенсорно-познавательная деятельность</vt:lpstr>
      <vt:lpstr>Дидактические игры </vt:lpstr>
      <vt:lpstr>Презентация PowerPoint</vt:lpstr>
      <vt:lpstr>Настольно-печатные игры  </vt:lpstr>
      <vt:lpstr>Природа и окружающий мир как важнейший элемент сенсорного воспитания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Возрастные особенности детей 2 – 3 лет.</dc:title>
  <dc:creator>Б.П.Г.</dc:creator>
  <cp:lastModifiedBy>79024405171</cp:lastModifiedBy>
  <cp:revision>106</cp:revision>
  <dcterms:created xsi:type="dcterms:W3CDTF">2013-11-18T18:26:32Z</dcterms:created>
  <dcterms:modified xsi:type="dcterms:W3CDTF">2024-01-23T16:51:35Z</dcterms:modified>
</cp:coreProperties>
</file>