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02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9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99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2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48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9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06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29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26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19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3FD98-AAAA-4980-A3BC-D8017B683AB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5C73F-E393-4D3F-806A-C3FAE58D2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35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2.userapi.com/2q6_cR3bqjDIQOjWdppf36EbreVLMoknuMpRlA/cUzIarT6w5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192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7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0080" y="858161"/>
            <a:ext cx="105796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Часто действующее лицо не известно. В таком случае возможно либо активное предложение с безличным местоимением 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либо пассивное предложение (в котором 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никогда не употребляется)</a:t>
            </a:r>
          </a:p>
          <a:p>
            <a:pPr algn="just"/>
            <a:endParaRPr lang="ru-RU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Например:</a:t>
            </a:r>
            <a:endParaRPr lang="ru-RU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baut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hier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ein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neuses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Gebäude</a:t>
            </a:r>
            <a:endParaRPr lang="ru-RU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Hier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wird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ein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neues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Gebäude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gebaut</a:t>
            </a:r>
            <a:endParaRPr lang="ru-RU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На русский язык оба предложения переводятся совершенно одинаково:</a:t>
            </a:r>
            <a:endParaRPr lang="ru-RU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Дополнение в винительном падеже, стоящее в активном предложении, становится подлежащим пассивного предложения. Подлежащее активного предложения (за исключением местоимения 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 может выражаться в пассивном предложении дополнением (в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Dativ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 с предлогом 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von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endParaRPr lang="ru-RU" dirty="0">
              <a:solidFill>
                <a:srgbClr val="3333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ru-RU" dirty="0">
              <a:solidFill>
                <a:srgbClr val="3333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b="1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b="1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Der</a:t>
            </a:r>
            <a:r>
              <a:rPr lang="ru-RU" b="1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Polizeibeamter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befragt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die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Augenzeugen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Autounfalls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— 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Полицейский опрашивает свидетелей аварии</a:t>
            </a:r>
          </a:p>
          <a:p>
            <a:pPr algn="just"/>
            <a:r>
              <a:rPr lang="ru-RU" i="1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Die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Augenzeugen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Autounfalls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befragt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— 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Свидетелей аварии опрашивают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Die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Augenzeugen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Autounfalls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1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von</a:t>
            </a:r>
            <a:r>
              <a:rPr lang="ru-RU" b="1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dem</a:t>
            </a:r>
            <a:r>
              <a:rPr lang="ru-RU" b="1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Polizeibeamten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befragt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— 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Свидетелей аварии опрашиваются полицейским</a:t>
            </a:r>
            <a:endParaRPr lang="ru-RU" b="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5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6696" y="1267427"/>
            <a:ext cx="999439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Но, как правило, если говорящему упоминание действующего лица представляется важным, то предпочтение отдается активному предложению</a:t>
            </a:r>
          </a:p>
          <a:p>
            <a:pPr algn="just"/>
            <a:endParaRPr lang="ru-RU" sz="20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Если активное предложение не содержит дополнения в винительном падеже, то и в пассивном предложении может не быть личного подлежащего. Тогда в пассивном предложении в качестве подлежащего употребляется безличное местоимение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es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которое всегда на первом месте в предложении</a:t>
            </a:r>
          </a:p>
          <a:p>
            <a:pPr algn="just"/>
            <a:endParaRPr lang="ru-RU" sz="20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0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Например:</a:t>
            </a:r>
            <a:endParaRPr lang="ru-RU" sz="20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Die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internationale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Gemeinschaft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0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hilft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den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Opfern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der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Katastrophe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— </a:t>
            </a:r>
            <a:r>
              <a:rPr lang="ru-RU" sz="2000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Международное сообщество помогает жертвам катастрофы</a:t>
            </a:r>
          </a:p>
          <a:p>
            <a:pPr algn="just"/>
            <a:r>
              <a:rPr lang="ru-RU" sz="20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000" b="1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Es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000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wird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den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Opfern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der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Katastrophe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0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geholfen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— </a:t>
            </a:r>
            <a:r>
              <a:rPr lang="ru-RU" sz="2000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Жертвам катастрофы оказывается помощь</a:t>
            </a:r>
            <a:endParaRPr lang="ru-RU" sz="2000" b="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58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gyazo.com/4a5360eede483b7fd5792115838fe19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63" y="663257"/>
            <a:ext cx="10462038" cy="5115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35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3792" y="1036380"/>
            <a:ext cx="89580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Безличные пассивные предложения всегда стоят в единственном числе, даже если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es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выпадает, а другие члены предложения стоят во множественном числе</a:t>
            </a:r>
          </a:p>
          <a:p>
            <a:pPr algn="just"/>
            <a:endParaRPr lang="ru-RU" sz="24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Например:</a:t>
            </a:r>
            <a:endParaRPr lang="ru-RU" sz="24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Sonntags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arbeiten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wir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nicht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[множественное число —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wir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arbeiten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]</a:t>
            </a: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Sonntags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wird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bei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uns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nicht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gearbeitet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[единственное число —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wird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gearbeitet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]</a:t>
            </a:r>
          </a:p>
          <a:p>
            <a:pPr algn="just"/>
            <a:endParaRPr lang="ru-RU" sz="24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На русский язык оба предложения переводятся одинаково: По воскресеньям мы не работаем (речь идет о какой-либо фирме)</a:t>
            </a:r>
            <a:endParaRPr lang="ru-RU" sz="2400" b="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90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3232" y="1171736"/>
            <a:ext cx="107807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В немецком языке можно начать пассивное предложение с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даже если в нем имеется подлежащее. Такое построение употребляется как стилистическое средство, если подлежащее с неопределенным артиклем необходимо поставить как можно дальше от начала предложения (тем самым, делая еще больший упор на подлежащем, поскольку обычная структура предложения нарушается).</a:t>
            </a:r>
          </a:p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Перевод на русский язык таких конструкций не отличается от перевода других форм пассивного предложения, разве что следует интонацией подчеркнуть то, что в русском языке соответствует подлежащему:</a:t>
            </a:r>
          </a:p>
          <a:p>
            <a:pPr algn="just"/>
            <a:endParaRPr lang="ru-RU" b="1" i="1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b="1" i="1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b="1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wurde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ein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anderer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Termin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für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die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Abstimmung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festgelegt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[подлежащее в этом предложении —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ein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anderer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Termin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] Сроки выборов 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перенесены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(интонацией выделяем 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перенесены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algn="just"/>
            <a:r>
              <a:rPr lang="ru-RU" b="1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b="1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wird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hier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ein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neues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Atomkraftwerk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gebaut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! [подлежащее в этом предложении —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ein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neues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Atomkraftwerk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] Здесь строится 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новая атомная электростанция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! (интонацией выделяем 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новая атомная электростанция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ru-RU" b="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18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67256" y="1562946"/>
            <a:ext cx="8253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В пассивных придаточных безличных предложениях </a:t>
            </a:r>
            <a:r>
              <a:rPr lang="ru-RU" sz="24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es</a:t>
            </a:r>
            <a:r>
              <a:rPr lang="ru-RU" sz="24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всегда выпадает, поскольку на первом месте стоят </a:t>
            </a:r>
            <a:r>
              <a:rPr lang="ru-RU" sz="24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сложносочиненные </a:t>
            </a:r>
            <a:r>
              <a:rPr lang="ru-RU" sz="24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союзы</a:t>
            </a:r>
          </a:p>
          <a:p>
            <a:pPr algn="just"/>
            <a:endParaRPr lang="ru-RU" sz="24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Например:</a:t>
            </a:r>
            <a:endParaRPr lang="ru-RU" sz="24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Er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wird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immer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böse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 </a:t>
            </a:r>
            <a:r>
              <a:rPr lang="ru-RU" sz="2400" b="1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wenn</a:t>
            </a:r>
            <a:r>
              <a:rPr lang="ru-RU" sz="2400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ihm</a:t>
            </a:r>
            <a:r>
              <a:rPr lang="ru-RU" sz="2400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gesagt</a:t>
            </a:r>
            <a:r>
              <a:rPr lang="ru-RU" sz="2400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wird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dass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er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unordentlich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ist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 </a:t>
            </a:r>
            <a:r>
              <a:rPr lang="ru-RU" sz="2400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Он всегда злится, если ему говорят, что он </a:t>
            </a:r>
            <a:r>
              <a:rPr lang="ru-RU" sz="2400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неорганизован</a:t>
            </a:r>
            <a:r>
              <a:rPr lang="ru-RU" sz="2400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ru-RU" sz="2400" b="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78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5776" y="1238887"/>
            <a:ext cx="9131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PASSIV И МОДАЛЬНЫЕ ГЛАГОЛЫ</a:t>
            </a:r>
          </a:p>
          <a:p>
            <a:pPr algn="just"/>
            <a:endParaRPr lang="ru-RU" sz="2400" b="1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В пассивных предложениях модальные глаголы употребляются по общим правилам, но вместо инфинитива употребляется инфинитив в пассивной форме (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Partizip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II +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algn="just"/>
            <a:endParaRPr lang="ru-RU" sz="24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Например:</a:t>
            </a:r>
            <a:endParaRPr lang="ru-RU" sz="24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Der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Patient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muß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sofort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operiert</a:t>
            </a:r>
            <a:r>
              <a:rPr lang="ru-RU" sz="24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— Пациента нужно срочно оперировать</a:t>
            </a: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Jeder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Verbrecher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soll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bestraft</a:t>
            </a:r>
            <a:r>
              <a:rPr lang="ru-RU" sz="24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! — Каждый преступник должен быть наказан!</a:t>
            </a:r>
            <a:endParaRPr lang="ru-RU" sz="2400" b="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82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8952" y="889844"/>
            <a:ext cx="9144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PASSIV И ИНФИНИТИВНЫЕ КОНСТРУКЦИИ</a:t>
            </a:r>
          </a:p>
          <a:p>
            <a:endParaRPr lang="ru-RU" sz="2000" b="1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Инфинитивные группы употребляются с пассивным инфинитивом только в том случае, если подлежащее главного и придаточного предложений обозначают одно о тоже лицо или предмет.</a:t>
            </a:r>
          </a:p>
          <a:p>
            <a:pPr algn="just"/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В случае одновременности действий в инфинитивной группе стоит пассивный инфинитив настоящего времени (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Partizip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II +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zu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+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), а если действие, называемое в инфинитивной группе, предшествует действию основного предложения — пассивный инфинитив прошедшего времени (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Partizip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II +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worden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+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zu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+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sein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</a:p>
          <a:p>
            <a:pPr algn="just"/>
            <a:endParaRPr lang="ru-RU" sz="20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0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Например:</a:t>
            </a:r>
            <a:endParaRPr lang="ru-RU" sz="20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 algn="just"/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Er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fürchtet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bald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000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bestraft</a:t>
            </a:r>
            <a:r>
              <a:rPr lang="ru-RU" sz="2000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000" b="1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zu</a:t>
            </a:r>
            <a:r>
              <a:rPr lang="ru-RU" sz="2000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000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— Он боится быть вскоре наказанным</a:t>
            </a:r>
          </a:p>
          <a:p>
            <a:pPr lvl="1" algn="just"/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Der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Spion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behaupted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dort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nicht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000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gesehen</a:t>
            </a:r>
            <a:r>
              <a:rPr lang="ru-RU" sz="2000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0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worden</a:t>
            </a:r>
            <a:r>
              <a:rPr lang="ru-RU" sz="2000" b="0" i="1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000" b="1" i="1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zu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000" b="0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sein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— Шпион утверждает, что его там не видели</a:t>
            </a:r>
            <a:endParaRPr lang="ru-RU" sz="2000" b="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59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6048" y="554427"/>
            <a:ext cx="9204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en-US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PASSIV </a:t>
            </a:r>
            <a:r>
              <a:rPr lang="ru-RU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СОСТОЯНИЯ (</a:t>
            </a:r>
            <a:r>
              <a:rPr lang="en-US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ZUSTANDSPASSIV)</a:t>
            </a:r>
            <a:endParaRPr lang="ru-RU" sz="2800" b="1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en-US" sz="2800" b="1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en-US" sz="28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Passiv</a:t>
            </a:r>
            <a:r>
              <a:rPr lang="en-US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состояния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(</a:t>
            </a:r>
            <a:r>
              <a:rPr lang="en-US" sz="28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Zustandspassiv</a:t>
            </a:r>
            <a:r>
              <a:rPr lang="en-US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ru-RU" sz="2800" dirty="0" smtClean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обозначает </a:t>
            </a:r>
            <a:r>
              <a:rPr lang="ru-RU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завершённость процесса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</a:p>
          <a:p>
            <a:pPr algn="just"/>
            <a:endParaRPr lang="ru-RU" sz="2800" dirty="0">
              <a:solidFill>
                <a:srgbClr val="3333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Он употребляется тогда, когда нужно подчеркнуть завершённость процесса. </a:t>
            </a:r>
            <a:r>
              <a:rPr lang="en-US" sz="28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Passiv</a:t>
            </a:r>
            <a:r>
              <a:rPr lang="en-US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состояния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образуется при помощи глагола </a:t>
            </a:r>
            <a:r>
              <a:rPr lang="en-US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sein</a:t>
            </a:r>
            <a:r>
              <a:rPr lang="en-US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 основного глагола.</a:t>
            </a:r>
          </a:p>
          <a:p>
            <a:pPr algn="just"/>
            <a:endParaRPr lang="ru-RU" sz="2800" b="0" i="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Существует </a:t>
            </a:r>
            <a:r>
              <a:rPr lang="ru-RU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вида </a:t>
            </a:r>
            <a:r>
              <a:rPr lang="en-US" sz="28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Zustandspassiv</a:t>
            </a:r>
            <a:r>
              <a:rPr lang="en-US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: </a:t>
            </a:r>
            <a:r>
              <a:rPr lang="en-US" sz="28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Präsens</a:t>
            </a:r>
            <a:r>
              <a:rPr lang="en-US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8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Zustandspassiv</a:t>
            </a:r>
            <a:r>
              <a:rPr lang="en-US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 </a:t>
            </a:r>
            <a:r>
              <a:rPr lang="en-US" sz="28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Präteritum</a:t>
            </a:r>
            <a:r>
              <a:rPr lang="en-US" sz="2800" b="1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800" b="1" i="0" dirty="0" err="1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Zustandspassiv</a:t>
            </a:r>
            <a:r>
              <a:rPr lang="en-US" sz="2800" b="0" i="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sz="2800" b="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19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6552" y="589663"/>
            <a:ext cx="104851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0" dirty="0" smtClean="0">
                <a:solidFill>
                  <a:srgbClr val="333333"/>
                </a:solidFill>
                <a:effectLst/>
                <a:latin typeface="Open Sans"/>
              </a:rPr>
              <a:t>	Например: </a:t>
            </a:r>
          </a:p>
          <a:p>
            <a:pPr algn="just"/>
            <a:endParaRPr lang="ru-RU" sz="2400" b="1" dirty="0">
              <a:solidFill>
                <a:srgbClr val="333333"/>
              </a:solidFill>
              <a:latin typeface="Open Sans"/>
            </a:endParaRPr>
          </a:p>
          <a:p>
            <a:pPr algn="just"/>
            <a:r>
              <a:rPr lang="ru-RU" sz="2400" b="1" i="0" dirty="0" smtClean="0">
                <a:solidFill>
                  <a:srgbClr val="333333"/>
                </a:solidFill>
                <a:effectLst/>
                <a:latin typeface="Open Sans"/>
              </a:rPr>
              <a:t>	</a:t>
            </a:r>
            <a:r>
              <a:rPr lang="en-US" sz="2400" b="1" i="0" dirty="0" err="1" smtClean="0">
                <a:solidFill>
                  <a:srgbClr val="333333"/>
                </a:solidFill>
                <a:effectLst/>
                <a:latin typeface="Open Sans"/>
              </a:rPr>
              <a:t>Präsens</a:t>
            </a:r>
            <a:r>
              <a:rPr lang="en-US" sz="2400" b="1" i="0" dirty="0" smtClean="0">
                <a:solidFill>
                  <a:srgbClr val="333333"/>
                </a:solidFill>
                <a:effectLst/>
                <a:latin typeface="Open Sans"/>
              </a:rPr>
              <a:t> </a:t>
            </a:r>
            <a:r>
              <a:rPr lang="en-US" sz="2400" b="1" i="0" dirty="0" err="1" smtClean="0">
                <a:solidFill>
                  <a:srgbClr val="333333"/>
                </a:solidFill>
                <a:effectLst/>
                <a:latin typeface="Open Sans"/>
              </a:rPr>
              <a:t>Zustandspassiv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:</a:t>
            </a: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Open Sans"/>
              </a:rPr>
              <a:t>	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Der </a:t>
            </a:r>
            <a:r>
              <a:rPr lang="en-US" sz="2400" b="0" i="0" dirty="0" err="1" smtClean="0">
                <a:solidFill>
                  <a:srgbClr val="333333"/>
                </a:solidFill>
                <a:effectLst/>
                <a:latin typeface="Open Sans"/>
              </a:rPr>
              <a:t>Tisch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 </a:t>
            </a:r>
            <a:r>
              <a:rPr lang="en-US" sz="2400" b="1" i="0" dirty="0" err="1" smtClean="0">
                <a:solidFill>
                  <a:srgbClr val="333333"/>
                </a:solidFill>
                <a:effectLst/>
                <a:latin typeface="Open Sans"/>
              </a:rPr>
              <a:t>ist</a:t>
            </a:r>
            <a:r>
              <a:rPr lang="en-US" sz="2400" b="1" i="0" dirty="0" smtClean="0">
                <a:solidFill>
                  <a:srgbClr val="333333"/>
                </a:solidFill>
                <a:effectLst/>
                <a:latin typeface="Open Sans"/>
              </a:rPr>
              <a:t> </a:t>
            </a:r>
            <a:r>
              <a:rPr lang="en-US" sz="2400" b="1" i="0" dirty="0" err="1" smtClean="0">
                <a:solidFill>
                  <a:srgbClr val="333333"/>
                </a:solidFill>
                <a:effectLst/>
                <a:latin typeface="Open Sans"/>
              </a:rPr>
              <a:t>gedeckt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 – 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Open Sans"/>
              </a:rPr>
              <a:t>стол накрыт (сегодня)</a:t>
            </a: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Open Sans"/>
              </a:rPr>
              <a:t>	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Das Spiel </a:t>
            </a:r>
            <a:r>
              <a:rPr lang="en-US" sz="2400" b="1" i="0" dirty="0" err="1" smtClean="0">
                <a:solidFill>
                  <a:srgbClr val="333333"/>
                </a:solidFill>
                <a:effectLst/>
                <a:latin typeface="Open Sans"/>
              </a:rPr>
              <a:t>ist</a:t>
            </a:r>
            <a:r>
              <a:rPr lang="en-US" sz="2400" b="1" i="0" dirty="0" smtClean="0">
                <a:solidFill>
                  <a:srgbClr val="333333"/>
                </a:solidFill>
                <a:effectLst/>
                <a:latin typeface="Open Sans"/>
              </a:rPr>
              <a:t> </a:t>
            </a:r>
            <a:r>
              <a:rPr lang="en-US" sz="2400" b="1" i="0" dirty="0" err="1" smtClean="0">
                <a:solidFill>
                  <a:srgbClr val="333333"/>
                </a:solidFill>
                <a:effectLst/>
                <a:latin typeface="Open Sans"/>
              </a:rPr>
              <a:t>gespielt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 — 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Open Sans"/>
              </a:rPr>
              <a:t>игра сыграна (сегодня) 	</a:t>
            </a:r>
          </a:p>
          <a:p>
            <a:pPr algn="just"/>
            <a:endParaRPr lang="ru-RU" sz="2400" dirty="0">
              <a:solidFill>
                <a:srgbClr val="333333"/>
              </a:solidFill>
              <a:latin typeface="Open Sans"/>
            </a:endParaRP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Open Sans"/>
              </a:rPr>
              <a:t>	Если собеседник хочет подчеркнуть, что процесс завершён в прошлом, то глагол 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sein 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Open Sans"/>
              </a:rPr>
              <a:t>ставится в форму </a:t>
            </a:r>
            <a:r>
              <a:rPr lang="en-US" sz="2400" b="0" i="0" dirty="0" err="1" smtClean="0">
                <a:solidFill>
                  <a:srgbClr val="333333"/>
                </a:solidFill>
                <a:effectLst/>
                <a:latin typeface="Open Sans"/>
              </a:rPr>
              <a:t>Imperfekt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.</a:t>
            </a:r>
            <a:endParaRPr lang="ru-RU" sz="2400" b="0" i="0" dirty="0" smtClean="0">
              <a:solidFill>
                <a:srgbClr val="333333"/>
              </a:solidFill>
              <a:effectLst/>
              <a:latin typeface="Open Sans"/>
            </a:endParaRPr>
          </a:p>
          <a:p>
            <a:pPr algn="just"/>
            <a:endParaRPr lang="en-US" sz="2400" b="0" i="0" dirty="0" smtClean="0">
              <a:solidFill>
                <a:srgbClr val="333333"/>
              </a:solidFill>
              <a:effectLst/>
              <a:latin typeface="Open Sans"/>
            </a:endParaRPr>
          </a:p>
          <a:p>
            <a:pPr algn="just"/>
            <a:r>
              <a:rPr lang="ru-RU" sz="2400" b="1" i="0" dirty="0" smtClean="0">
                <a:solidFill>
                  <a:srgbClr val="333333"/>
                </a:solidFill>
                <a:effectLst/>
                <a:latin typeface="Open Sans"/>
              </a:rPr>
              <a:t>	Например: </a:t>
            </a:r>
          </a:p>
          <a:p>
            <a:pPr algn="just"/>
            <a:endParaRPr lang="ru-RU" sz="2400" b="1" dirty="0">
              <a:solidFill>
                <a:srgbClr val="333333"/>
              </a:solidFill>
              <a:latin typeface="Open Sans"/>
            </a:endParaRPr>
          </a:p>
          <a:p>
            <a:pPr algn="just"/>
            <a:r>
              <a:rPr lang="ru-RU" sz="2400" b="1" i="0" dirty="0" smtClean="0">
                <a:solidFill>
                  <a:srgbClr val="333333"/>
                </a:solidFill>
                <a:effectLst/>
                <a:latin typeface="Open Sans"/>
              </a:rPr>
              <a:t>	</a:t>
            </a:r>
            <a:r>
              <a:rPr lang="en-US" sz="2400" b="1" i="0" dirty="0" err="1" smtClean="0">
                <a:solidFill>
                  <a:srgbClr val="333333"/>
                </a:solidFill>
                <a:effectLst/>
                <a:latin typeface="Open Sans"/>
              </a:rPr>
              <a:t>Präteritum</a:t>
            </a:r>
            <a:r>
              <a:rPr lang="en-US" sz="2400" b="1" i="0" dirty="0" smtClean="0">
                <a:solidFill>
                  <a:srgbClr val="333333"/>
                </a:solidFill>
                <a:effectLst/>
                <a:latin typeface="Open Sans"/>
              </a:rPr>
              <a:t> </a:t>
            </a:r>
            <a:r>
              <a:rPr lang="en-US" sz="2400" b="1" i="0" dirty="0" err="1" smtClean="0">
                <a:solidFill>
                  <a:srgbClr val="333333"/>
                </a:solidFill>
                <a:effectLst/>
                <a:latin typeface="Open Sans"/>
              </a:rPr>
              <a:t>Zustandspassiv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:</a:t>
            </a: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Open Sans"/>
              </a:rPr>
              <a:t>	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Der </a:t>
            </a:r>
            <a:r>
              <a:rPr lang="en-US" sz="2400" b="0" i="0" dirty="0" err="1" smtClean="0">
                <a:solidFill>
                  <a:srgbClr val="333333"/>
                </a:solidFill>
                <a:effectLst/>
                <a:latin typeface="Open Sans"/>
              </a:rPr>
              <a:t>Tisch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 </a:t>
            </a:r>
            <a:r>
              <a:rPr lang="en-US" sz="2400" b="1" i="0" dirty="0" smtClean="0">
                <a:solidFill>
                  <a:srgbClr val="333333"/>
                </a:solidFill>
                <a:effectLst/>
                <a:latin typeface="Open Sans"/>
              </a:rPr>
              <a:t>war </a:t>
            </a:r>
            <a:r>
              <a:rPr lang="en-US" sz="2400" b="0" i="0" dirty="0" err="1" smtClean="0">
                <a:solidFill>
                  <a:srgbClr val="333333"/>
                </a:solidFill>
                <a:effectLst/>
                <a:latin typeface="Open Sans"/>
              </a:rPr>
              <a:t>gestern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 </a:t>
            </a:r>
            <a:r>
              <a:rPr lang="en-US" sz="2400" b="1" i="0" dirty="0" err="1" smtClean="0">
                <a:solidFill>
                  <a:srgbClr val="333333"/>
                </a:solidFill>
                <a:effectLst/>
                <a:latin typeface="Open Sans"/>
              </a:rPr>
              <a:t>gedeckt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 – 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Open Sans"/>
              </a:rPr>
              <a:t>стол был вчера накрыт</a:t>
            </a:r>
          </a:p>
          <a:p>
            <a:pPr algn="just"/>
            <a:r>
              <a:rPr lang="ru-RU" sz="2400" b="0" i="0" dirty="0" smtClean="0">
                <a:solidFill>
                  <a:srgbClr val="333333"/>
                </a:solidFill>
                <a:effectLst/>
                <a:latin typeface="Open Sans"/>
              </a:rPr>
              <a:t>	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Das Spiel </a:t>
            </a:r>
            <a:r>
              <a:rPr lang="en-US" sz="2400" b="1" i="0" dirty="0" smtClean="0">
                <a:solidFill>
                  <a:srgbClr val="333333"/>
                </a:solidFill>
                <a:effectLst/>
                <a:latin typeface="Open Sans"/>
              </a:rPr>
              <a:t>war </a:t>
            </a:r>
            <a:r>
              <a:rPr lang="en-US" sz="2400" b="0" i="0" dirty="0" err="1" smtClean="0">
                <a:solidFill>
                  <a:srgbClr val="333333"/>
                </a:solidFill>
                <a:effectLst/>
                <a:latin typeface="Open Sans"/>
              </a:rPr>
              <a:t>im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 </a:t>
            </a:r>
            <a:r>
              <a:rPr lang="en-US" sz="2400" b="0" i="0" dirty="0" err="1" smtClean="0">
                <a:solidFill>
                  <a:srgbClr val="333333"/>
                </a:solidFill>
                <a:effectLst/>
                <a:latin typeface="Open Sans"/>
              </a:rPr>
              <a:t>vorigen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 </a:t>
            </a:r>
            <a:r>
              <a:rPr lang="en-US" sz="2400" b="0" i="0" dirty="0" err="1" smtClean="0">
                <a:solidFill>
                  <a:srgbClr val="333333"/>
                </a:solidFill>
                <a:effectLst/>
                <a:latin typeface="Open Sans"/>
              </a:rPr>
              <a:t>Jahr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 </a:t>
            </a:r>
            <a:r>
              <a:rPr lang="en-US" sz="2400" b="1" i="0" dirty="0" err="1" smtClean="0">
                <a:solidFill>
                  <a:srgbClr val="333333"/>
                </a:solidFill>
                <a:effectLst/>
                <a:latin typeface="Open Sans"/>
              </a:rPr>
              <a:t>gespielt</a:t>
            </a:r>
            <a:r>
              <a:rPr lang="en-US" sz="2400" b="0" i="0" dirty="0" smtClean="0">
                <a:solidFill>
                  <a:srgbClr val="333333"/>
                </a:solidFill>
                <a:effectLst/>
                <a:latin typeface="Open Sans"/>
              </a:rPr>
              <a:t> — 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Open Sans"/>
              </a:rPr>
              <a:t>игра была сыграна в прошлом году</a:t>
            </a:r>
            <a:endParaRPr lang="ru-RU" sz="2400" b="0" i="0" dirty="0">
              <a:solidFill>
                <a:srgbClr val="333333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59225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6192" y="1060704"/>
            <a:ext cx="882396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Немецкие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глаголы имеют два залога — Актив (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Aktiv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то есть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действительный залог и Пассив (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Passiv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) — страдательный залог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 algn="just"/>
            <a:endParaRPr lang="ru-RU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Действительный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залог показывает, что подлежащее является действующим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лицом. Страдательный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залог показывает, что подлежащее пассивно и действие исходит не от подлежащего, а направлено на него. Производитель этого действия часто в предложении не указывается. В немецком языке глагол в пассиве употребляется чаще, чем в русском языке.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54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568" y="1189149"/>
            <a:ext cx="8467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de-DE" sz="24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Sagen Sie die Sätze in Passiv</a:t>
            </a:r>
            <a:r>
              <a:rPr lang="ru-RU" sz="24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</a:p>
          <a:p>
            <a:pPr indent="450215" algn="just"/>
            <a:endParaRPr lang="de-DE" sz="2400" b="0" i="0" dirty="0" smtClean="0">
              <a:solidFill>
                <a:srgbClr val="FF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1.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Mein Vater macht Gymnastik jeden Morgen.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2.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Mein Freund holt seine jüngere Schwester ab.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3. 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Die Tante sucht das Buch.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4.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Monika </a:t>
            </a:r>
            <a:r>
              <a:rPr lang="de-DE" sz="2400" b="0" i="0" dirty="0" err="1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fűhrt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unsere Gäste durch den Garten.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5.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Die Großmutter pflanzt die Blumen.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6.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Unsere Großeltern besuchen uns heute.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7.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Ich wische die Tafel ab.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8.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Die Mutter wäscht mein Hemd.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9.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Wir legen die Prüfung in Mathematik ab.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10.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Er grüßt seinen Lehrer.</a:t>
            </a:r>
            <a:endParaRPr lang="de-DE" sz="2400" b="0" i="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93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9744" y="960781"/>
            <a:ext cx="82814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28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de-DE" sz="28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Sagen Sie die Sätze im Passiv</a:t>
            </a:r>
            <a:r>
              <a:rPr lang="ru-RU" sz="28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</a:p>
          <a:p>
            <a:pPr indent="450215" algn="just"/>
            <a:endParaRPr lang="de-DE" sz="2800" b="0" i="0" dirty="0" smtClean="0">
              <a:solidFill>
                <a:srgbClr val="FF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215" algn="just"/>
            <a:r>
              <a:rPr lang="en-US" sz="2800" b="0" i="0" dirty="0" err="1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Beispiel</a:t>
            </a:r>
            <a:r>
              <a:rPr lang="ru-RU" sz="28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 sucht -Es wird gesucht.</a:t>
            </a:r>
            <a:endParaRPr lang="ru-RU" sz="2800" b="0" i="0" dirty="0" smtClean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215" algn="just"/>
            <a:endParaRPr lang="de-DE" sz="2800" b="0" i="0" dirty="0" smtClean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215" algn="just"/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 kauft.</a:t>
            </a:r>
          </a:p>
          <a:p>
            <a:pPr indent="450215" algn="just"/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 liest.               </a:t>
            </a:r>
            <a:endParaRPr lang="ru-RU" sz="2800" b="0" i="0" dirty="0" smtClean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215" algn="just"/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 schreibt.</a:t>
            </a:r>
          </a:p>
          <a:p>
            <a:pPr indent="450215" algn="just"/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 parkt.            </a:t>
            </a:r>
            <a:endParaRPr lang="ru-RU" sz="2800" b="0" i="0" dirty="0" smtClean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215" algn="just"/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 liebt.</a:t>
            </a:r>
          </a:p>
          <a:p>
            <a:pPr indent="450215" algn="just"/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 zählt.               </a:t>
            </a:r>
            <a:endParaRPr lang="ru-RU" sz="2800" b="0" i="0" dirty="0" smtClean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215" algn="just"/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Man tanzt.</a:t>
            </a:r>
            <a:endParaRPr lang="de-DE" sz="2800" b="0" i="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24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8928" y="1835926"/>
            <a:ext cx="89032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24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de-DE" sz="24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Formen Sie die Passivsätze in Aktivsätze</a:t>
            </a:r>
            <a:r>
              <a:rPr lang="ru-RU" sz="24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</a:p>
          <a:p>
            <a:pPr indent="450215" algn="just"/>
            <a:endParaRPr lang="de-DE" sz="2400" b="0" i="0" dirty="0" smtClean="0">
              <a:solidFill>
                <a:srgbClr val="FF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1.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Der Artikel wird vom Journalist geschrieben.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2. 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Der </a:t>
            </a:r>
            <a:r>
              <a:rPr lang="de-DE" sz="2400" b="0" i="0" dirty="0" err="1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Schűler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wird von dem Lehrer gelobt.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3. 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Der Schauspieler wird von den Zuschauern gegrüßt.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4. 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Der Aufsatz wird von den Studenten geschrieben.</a:t>
            </a:r>
          </a:p>
          <a:p>
            <a:pPr indent="450215" algn="just"/>
            <a:r>
              <a:rPr lang="de-DE" sz="2400" b="0" i="0" dirty="0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5. </a:t>
            </a:r>
            <a:r>
              <a:rPr lang="de-DE" sz="24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Saft wird von dem Kind getrunken.</a:t>
            </a:r>
            <a:endParaRPr lang="de-DE" sz="2400" b="0" i="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17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0600" y="2085493"/>
            <a:ext cx="96072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de-DE" sz="28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Bestimmen Sie die Zeitform des Passivs</a:t>
            </a:r>
            <a:r>
              <a:rPr lang="ru-RU" sz="28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</a:p>
          <a:p>
            <a:pPr indent="450215" algn="just"/>
            <a:endParaRPr lang="de-DE" sz="2800" b="0" i="0" dirty="0" smtClean="0">
              <a:solidFill>
                <a:srgbClr val="FF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215" algn="just"/>
            <a:r>
              <a:rPr lang="en-US" sz="2800" b="0" i="0" dirty="0" err="1" smtClean="0">
                <a:solidFill>
                  <a:srgbClr val="00B05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Beispiel</a:t>
            </a:r>
            <a:r>
              <a:rPr lang="ru-RU" sz="2800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 </a:t>
            </a:r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Das Gebäude wird gebaut(Präsens).</a:t>
            </a:r>
            <a:endParaRPr lang="ru-RU" sz="2800" b="0" i="0" dirty="0" smtClean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215" algn="just"/>
            <a:endParaRPr lang="de-DE" sz="2800" b="0" i="0" dirty="0" smtClean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215" algn="just"/>
            <a:r>
              <a:rPr lang="de-DE" sz="2800" b="0" i="0" dirty="0" smtClean="0">
                <a:solidFill>
                  <a:srgbClr val="00B0F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1.</a:t>
            </a:r>
            <a:r>
              <a:rPr lang="ru-RU" sz="2800" b="0" i="0" dirty="0" smtClean="0">
                <a:solidFill>
                  <a:srgbClr val="00B0F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Das Gebäude wurde gebaut(…).</a:t>
            </a:r>
          </a:p>
          <a:p>
            <a:pPr indent="450215" algn="just"/>
            <a:r>
              <a:rPr lang="de-DE" sz="2800" b="0" i="0" dirty="0" smtClean="0">
                <a:solidFill>
                  <a:srgbClr val="00B0F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2.</a:t>
            </a:r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Das Gebäude ist gebaut worden(…).</a:t>
            </a:r>
          </a:p>
          <a:p>
            <a:pPr indent="450215" algn="just"/>
            <a:r>
              <a:rPr lang="de-DE" sz="2800" b="0" i="0" dirty="0" smtClean="0">
                <a:solidFill>
                  <a:srgbClr val="00B0F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3. </a:t>
            </a:r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Das Gebäude war gebaut worden(…).</a:t>
            </a:r>
          </a:p>
          <a:p>
            <a:pPr indent="450215" algn="just"/>
            <a:r>
              <a:rPr lang="de-DE" sz="2800" b="0" i="0" dirty="0" smtClean="0">
                <a:solidFill>
                  <a:srgbClr val="00B0F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4.</a:t>
            </a:r>
            <a:r>
              <a:rPr lang="de-DE" sz="2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Das Gebäude wird gebaut werden(…).</a:t>
            </a:r>
            <a:endParaRPr lang="de-DE" sz="2800" b="0" i="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37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gyazo.com/04bcee79b8758ee6bfd4135f5f39685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127" y="1011618"/>
            <a:ext cx="9848392" cy="441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54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0976" y="1161288"/>
            <a:ext cx="100675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	Производитель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действия, если он указывается, является в предложении дополнением и употребляется с предлогом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von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или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durch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(если дополнение — причина или посредник действия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algn="just"/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Ich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übersetze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diesen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Text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. — Я перевожу этот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текст.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Dieser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Text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wird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von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mir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übersetzt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. — Этот текст переводится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мной.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Ich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wurde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in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der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Nacht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durch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einen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Telefonanruf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geweckt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. — Ночью я был разбужен телефонным звонком (меня разбудил телефонный звонок).</a:t>
            </a: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132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1271016"/>
            <a:ext cx="908913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	ОБРАЗОВАНИЕ </a:t>
            </a:r>
            <a:r>
              <a:rPr lang="ru-RU" sz="2800" b="1" dirty="0">
                <a:latin typeface="Cambria" panose="02040503050406030204" pitchFamily="18" charset="0"/>
                <a:ea typeface="Cambria" panose="02040503050406030204" pitchFamily="18" charset="0"/>
              </a:rPr>
              <a:t>ВРЕМЕННЫХ ФОРМ </a:t>
            </a:r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ПАССИВА</a:t>
            </a:r>
          </a:p>
          <a:p>
            <a:pPr algn="just"/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	Пассив 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образуется, как правило, от переходных глаголов. Он образуется из вспомогательного глагола </a:t>
            </a:r>
            <a:r>
              <a:rPr lang="ru-RU" sz="2800" b="1" dirty="0" err="1"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 в соответствующей временной форме и причастия II смыслового глагола.</a:t>
            </a:r>
          </a:p>
          <a:p>
            <a:pPr algn="just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	Пассив </a:t>
            </a:r>
            <a:r>
              <a:rPr lang="ru-RU" sz="2800" b="1" dirty="0">
                <a:latin typeface="Cambria" panose="02040503050406030204" pitchFamily="18" charset="0"/>
                <a:ea typeface="Cambria" panose="02040503050406030204" pitchFamily="18" charset="0"/>
              </a:rPr>
              <a:t>= </a:t>
            </a:r>
            <a:r>
              <a:rPr lang="ru-RU" sz="2800" b="1" dirty="0" err="1"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ru-RU" sz="2800" b="1" dirty="0">
                <a:latin typeface="Cambria" panose="02040503050406030204" pitchFamily="18" charset="0"/>
                <a:ea typeface="Cambria" panose="02040503050406030204" pitchFamily="18" charset="0"/>
              </a:rPr>
              <a:t> + причастие II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 (в </a:t>
            </a:r>
            <a:r>
              <a:rPr lang="ru-RU" sz="2800" dirty="0" err="1">
                <a:latin typeface="Cambria" panose="02040503050406030204" pitchFamily="18" charset="0"/>
                <a:ea typeface="Cambria" panose="02040503050406030204" pitchFamily="18" charset="0"/>
              </a:rPr>
              <a:t>соот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. времени) смыслового глагола.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92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932688"/>
            <a:ext cx="101315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	Временные 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формы пассива и их перевод на русский язык</a:t>
            </a:r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  <a:p>
            <a:pPr algn="just"/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en-US" sz="2400" b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Präsens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 Der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Abgeordnete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wird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vom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Volk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gewählt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 —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Депутат выбирается народом.</a:t>
            </a:r>
          </a:p>
          <a:p>
            <a:pPr algn="just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en-US" sz="2400" b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Imperfekt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 Der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Abgeordnete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wurde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vom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Volk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gewählt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 —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Депутат избирался (был избран) народом.</a:t>
            </a:r>
          </a:p>
          <a:p>
            <a:pPr algn="just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en-US" sz="2400" b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Perfekt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 Der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Abgeordnete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ist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vom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Volk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gewählt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worden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 —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Депутат был избран народом.</a:t>
            </a:r>
          </a:p>
          <a:p>
            <a:pPr algn="just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en-US" sz="2400" b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Plusquamperfekt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Der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Abgeordnete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war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vom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Volk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gewählt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worden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 —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Депутат был избран народом.</a:t>
            </a:r>
          </a:p>
          <a:p>
            <a:pPr algn="just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en-US" sz="2400" b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Futurum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Der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Abgeordnete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wird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vom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Volk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gewählt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 —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Депутат будет избран народом.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27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6696" y="1152144"/>
            <a:ext cx="980236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	ОБРАЗОВАНИЕ 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И </a:t>
            </a:r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СПРЯЖЕНИЕ</a:t>
            </a:r>
          </a:p>
          <a:p>
            <a:pPr algn="just"/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	Страдательный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залог в немецком языке образуется из вспомогательного глагола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Partizip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II основного глагола</a:t>
            </a:r>
          </a:p>
          <a:p>
            <a:pPr algn="just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	Например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fragen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(спрашивать):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Sie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fragt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mich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— Она спрашивает меня</a:t>
            </a:r>
          </a:p>
          <a:p>
            <a:pPr algn="just"/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gefragt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(быть спрошенным):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Ich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i="1" dirty="0" err="1">
                <a:latin typeface="Cambria" panose="02040503050406030204" pitchFamily="18" charset="0"/>
                <a:ea typeface="Cambria" panose="02040503050406030204" pitchFamily="18" charset="0"/>
              </a:rPr>
              <a:t>werde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gefragt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— Меня спрашивают</a:t>
            </a:r>
          </a:p>
          <a:p>
            <a:pPr algn="just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	При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спряжении глагола в страдательном залоге изменяется только вспомогательный глагол, причастие II формы не меняет: </a:t>
            </a:r>
            <a:r>
              <a:rPr lang="ru-RU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gefragt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werden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20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gyazo.com/3e1337c795ed99faabe0fa669cb2ec9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31" y="1257616"/>
            <a:ext cx="11168516" cy="410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6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47088" y="1399032"/>
            <a:ext cx="86136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	УПОТРЕБЛЕНИЕ</a:t>
            </a:r>
          </a:p>
          <a:p>
            <a:pPr algn="just"/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	В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пассивном предложении на переднем плане находится действие, действующее лицо часто неважно или не представляет интереса для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говорящего:</a:t>
            </a:r>
          </a:p>
          <a:p>
            <a:pPr algn="just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i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Der</a:t>
            </a:r>
            <a:r>
              <a:rPr lang="ru-RU" sz="24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i="1" dirty="0" err="1">
                <a:latin typeface="Cambria" panose="02040503050406030204" pitchFamily="18" charset="0"/>
                <a:ea typeface="Cambria" panose="02040503050406030204" pitchFamily="18" charset="0"/>
              </a:rPr>
              <a:t>Besitzer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schließt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den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Laden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um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5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Uhr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— </a:t>
            </a:r>
            <a:r>
              <a:rPr lang="ru-RU" sz="2400" i="1" dirty="0">
                <a:latin typeface="Cambria" panose="02040503050406030204" pitchFamily="18" charset="0"/>
                <a:ea typeface="Cambria" panose="02040503050406030204" pitchFamily="18" charset="0"/>
              </a:rPr>
              <a:t>Активное предложение: Владелец закрывает магазин в 7 часов.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4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Der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Laden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i="1" dirty="0" err="1">
                <a:latin typeface="Cambria" panose="02040503050406030204" pitchFamily="18" charset="0"/>
                <a:ea typeface="Cambria" panose="02040503050406030204" pitchFamily="18" charset="0"/>
              </a:rPr>
              <a:t>wird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um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7 </a:t>
            </a:r>
            <a:r>
              <a:rPr lang="ru-RU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Uhr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geschlossen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 — </a:t>
            </a:r>
            <a:r>
              <a:rPr lang="ru-RU" sz="2400" i="1" dirty="0">
                <a:latin typeface="Cambria" panose="02040503050406030204" pitchFamily="18" charset="0"/>
                <a:ea typeface="Cambria" panose="02040503050406030204" pitchFamily="18" charset="0"/>
              </a:rPr>
              <a:t>Пассивное предложение: Магазин закрывается в 7 часов.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81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Широкоэкранный</PresentationFormat>
  <Paragraphs>137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</vt:lpstr>
      <vt:lpstr>Open 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8</cp:revision>
  <dcterms:created xsi:type="dcterms:W3CDTF">2021-11-11T13:33:54Z</dcterms:created>
  <dcterms:modified xsi:type="dcterms:W3CDTF">2022-01-05T13:55:09Z</dcterms:modified>
</cp:coreProperties>
</file>