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2" r:id="rId4"/>
    <p:sldId id="257" r:id="rId5"/>
    <p:sldId id="258" r:id="rId6"/>
    <p:sldId id="259" r:id="rId7"/>
    <p:sldId id="260" r:id="rId8"/>
    <p:sldId id="264" r:id="rId9"/>
    <p:sldId id="265" r:id="rId10"/>
    <p:sldId id="266" r:id="rId11"/>
    <p:sldId id="269" r:id="rId12"/>
    <p:sldId id="267" r:id="rId13"/>
    <p:sldId id="268" r:id="rId14"/>
    <p:sldId id="270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9200"/>
    <a:srgbClr val="EE8E00"/>
    <a:srgbClr val="C87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DF2CA-3E37-4F99-8663-EADAF41D66B6}" type="datetimeFigureOut">
              <a:rPr lang="ru-RU" smtClean="0"/>
              <a:t>28.01.2019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9FC02-A7C8-4683-9DBB-8050A2638C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0222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DF2CA-3E37-4F99-8663-EADAF41D66B6}" type="datetimeFigureOut">
              <a:rPr lang="ru-RU" smtClean="0"/>
              <a:t>28.01.2019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9FC02-A7C8-4683-9DBB-8050A2638C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0567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DF2CA-3E37-4F99-8663-EADAF41D66B6}" type="datetimeFigureOut">
              <a:rPr lang="ru-RU" smtClean="0"/>
              <a:t>28.01.2019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9FC02-A7C8-4683-9DBB-8050A2638C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6738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DF2CA-3E37-4F99-8663-EADAF41D66B6}" type="datetimeFigureOut">
              <a:rPr lang="ru-RU" smtClean="0"/>
              <a:t>28.01.2019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9FC02-A7C8-4683-9DBB-8050A2638C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2324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DF2CA-3E37-4F99-8663-EADAF41D66B6}" type="datetimeFigureOut">
              <a:rPr lang="ru-RU" smtClean="0"/>
              <a:t>28.01.2019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9FC02-A7C8-4683-9DBB-8050A2638C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6543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DF2CA-3E37-4F99-8663-EADAF41D66B6}" type="datetimeFigureOut">
              <a:rPr lang="ru-RU" smtClean="0"/>
              <a:t>28.01.2019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9FC02-A7C8-4683-9DBB-8050A2638C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8206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DF2CA-3E37-4F99-8663-EADAF41D66B6}" type="datetimeFigureOut">
              <a:rPr lang="ru-RU" smtClean="0"/>
              <a:t>28.01.2019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9FC02-A7C8-4683-9DBB-8050A2638C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2817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DF2CA-3E37-4F99-8663-EADAF41D66B6}" type="datetimeFigureOut">
              <a:rPr lang="ru-RU" smtClean="0"/>
              <a:t>28.01.2019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9FC02-A7C8-4683-9DBB-8050A2638C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42902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DF2CA-3E37-4F99-8663-EADAF41D66B6}" type="datetimeFigureOut">
              <a:rPr lang="ru-RU" smtClean="0"/>
              <a:t>28.01.2019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9FC02-A7C8-4683-9DBB-8050A2638C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16711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DF2CA-3E37-4F99-8663-EADAF41D66B6}" type="datetimeFigureOut">
              <a:rPr lang="ru-RU" smtClean="0"/>
              <a:t>28.01.2019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9FC02-A7C8-4683-9DBB-8050A2638C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1818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DF2CA-3E37-4F99-8663-EADAF41D66B6}" type="datetimeFigureOut">
              <a:rPr lang="ru-RU" smtClean="0"/>
              <a:t>28.01.2019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9FC02-A7C8-4683-9DBB-8050A2638C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6361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7DF2CA-3E37-4F99-8663-EADAF41D66B6}" type="datetimeFigureOut">
              <a:rPr lang="ru-RU" smtClean="0"/>
              <a:t>28.01.2019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09FC02-A7C8-4683-9DBB-8050A2638C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3720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648" y="0"/>
            <a:ext cx="7416824" cy="6846570"/>
          </a:xfrm>
          <a:prstGeom prst="rect">
            <a:avLst/>
          </a:prstGeom>
          <a:gradFill flip="none" rotWithShape="1">
            <a:gsLst>
              <a:gs pos="0">
                <a:schemeClr val="accent6">
                  <a:shade val="51000"/>
                  <a:satMod val="130000"/>
                </a:schemeClr>
              </a:gs>
              <a:gs pos="80000">
                <a:schemeClr val="accent6">
                  <a:shade val="93000"/>
                  <a:satMod val="130000"/>
                </a:schemeClr>
              </a:gs>
              <a:gs pos="100000">
                <a:schemeClr val="accent6">
                  <a:shade val="94000"/>
                  <a:satMod val="135000"/>
                </a:schemeClr>
              </a:gs>
            </a:gsLst>
            <a:lin ang="16200000" scaled="1"/>
            <a:tileRect/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/>
            </a:r>
            <a:br>
              <a:rPr lang="ru-RU" sz="3200" b="1" dirty="0" smtClean="0">
                <a:solidFill>
                  <a:schemeClr val="tx1"/>
                </a:solidFill>
                <a:latin typeface="Cambria" panose="02040503050406030204" pitchFamily="18" charset="0"/>
              </a:rPr>
            </a:br>
            <a:r>
              <a:rPr lang="ru-RU" sz="3200" b="1" dirty="0">
                <a:solidFill>
                  <a:schemeClr val="tx1"/>
                </a:solidFill>
                <a:latin typeface="Cambria" panose="02040503050406030204" pitchFamily="18" charset="0"/>
              </a:rPr>
              <a:t/>
            </a:r>
            <a:br>
              <a:rPr lang="ru-RU" sz="3200" b="1" dirty="0">
                <a:solidFill>
                  <a:schemeClr val="tx1"/>
                </a:solidFill>
                <a:latin typeface="Cambria" panose="02040503050406030204" pitchFamily="18" charset="0"/>
              </a:rPr>
            </a:br>
            <a:r>
              <a:rPr lang="ru-RU" sz="32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/>
            </a:r>
            <a:br>
              <a:rPr lang="ru-RU" sz="3200" b="1" dirty="0" smtClean="0">
                <a:solidFill>
                  <a:schemeClr val="tx1"/>
                </a:solidFill>
                <a:latin typeface="Cambria" panose="02040503050406030204" pitchFamily="18" charset="0"/>
              </a:rPr>
            </a:br>
            <a:r>
              <a:rPr lang="ru-RU" sz="3200" b="1" dirty="0">
                <a:solidFill>
                  <a:schemeClr val="tx1"/>
                </a:solidFill>
                <a:latin typeface="Cambria" panose="02040503050406030204" pitchFamily="18" charset="0"/>
              </a:rPr>
              <a:t/>
            </a:r>
            <a:br>
              <a:rPr lang="ru-RU" sz="3200" b="1" dirty="0">
                <a:solidFill>
                  <a:schemeClr val="tx1"/>
                </a:solidFill>
                <a:latin typeface="Cambria" panose="02040503050406030204" pitchFamily="18" charset="0"/>
              </a:rPr>
            </a:br>
            <a:r>
              <a:rPr lang="ru-RU" sz="32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/>
            </a:r>
            <a:br>
              <a:rPr lang="ru-RU" sz="3200" b="1" dirty="0" smtClean="0">
                <a:solidFill>
                  <a:schemeClr val="tx1"/>
                </a:solidFill>
                <a:latin typeface="Cambria" panose="02040503050406030204" pitchFamily="18" charset="0"/>
              </a:rPr>
            </a:br>
            <a:r>
              <a:rPr lang="ru-RU" sz="32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БЛОКАДА  ЛЕНИНГРАДА</a:t>
            </a:r>
            <a:br>
              <a:rPr lang="ru-RU" sz="3200" b="1" dirty="0" smtClean="0">
                <a:solidFill>
                  <a:schemeClr val="tx1"/>
                </a:solidFill>
                <a:latin typeface="Cambria" panose="02040503050406030204" pitchFamily="18" charset="0"/>
              </a:rPr>
            </a:br>
            <a:r>
              <a:rPr lang="ru-RU" sz="3200" b="1" dirty="0">
                <a:solidFill>
                  <a:schemeClr val="tx1"/>
                </a:solidFill>
                <a:latin typeface="Cambria" panose="02040503050406030204" pitchFamily="18" charset="0"/>
              </a:rPr>
              <a:t/>
            </a:r>
            <a:br>
              <a:rPr lang="ru-RU" sz="3200" b="1" dirty="0">
                <a:solidFill>
                  <a:schemeClr val="tx1"/>
                </a:solidFill>
                <a:latin typeface="Cambria" panose="02040503050406030204" pitchFamily="18" charset="0"/>
              </a:rPr>
            </a:br>
            <a:r>
              <a:rPr lang="ru-RU" sz="32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/>
            </a:r>
            <a:br>
              <a:rPr lang="ru-RU" sz="3200" b="1" dirty="0" smtClean="0">
                <a:solidFill>
                  <a:schemeClr val="tx1"/>
                </a:solidFill>
                <a:latin typeface="Cambria" panose="02040503050406030204" pitchFamily="18" charset="0"/>
              </a:rPr>
            </a:br>
            <a:r>
              <a:rPr lang="ru-RU" sz="3200" b="1" dirty="0">
                <a:solidFill>
                  <a:schemeClr val="tx1"/>
                </a:solidFill>
                <a:latin typeface="Cambria" panose="02040503050406030204" pitchFamily="18" charset="0"/>
              </a:rPr>
              <a:t/>
            </a:r>
            <a:br>
              <a:rPr lang="ru-RU" sz="3200" b="1" dirty="0">
                <a:solidFill>
                  <a:schemeClr val="tx1"/>
                </a:solidFill>
                <a:latin typeface="Cambria" panose="02040503050406030204" pitchFamily="18" charset="0"/>
              </a:rPr>
            </a:br>
            <a:r>
              <a:rPr lang="ru-RU" sz="32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/>
            </a:r>
            <a:br>
              <a:rPr lang="ru-RU" sz="3200" b="1" dirty="0" smtClean="0">
                <a:solidFill>
                  <a:schemeClr val="tx1"/>
                </a:solidFill>
                <a:latin typeface="Cambria" panose="02040503050406030204" pitchFamily="18" charset="0"/>
              </a:rPr>
            </a:br>
            <a:r>
              <a:rPr lang="ru-RU" sz="16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ГБОУ РК «БАХЧИСАРАЙСКАЯ СПЕЦИАЛЬНАЯ ШКОЛА – ИНТЕРНАТ»</a:t>
            </a:r>
            <a:br>
              <a:rPr lang="ru-RU" sz="1600" b="1" dirty="0" smtClean="0">
                <a:solidFill>
                  <a:schemeClr val="tx1"/>
                </a:solidFill>
                <a:latin typeface="Cambria" panose="02040503050406030204" pitchFamily="18" charset="0"/>
              </a:rPr>
            </a:br>
            <a:r>
              <a:rPr lang="ru-RU" sz="16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УЧИТЕЛЬ:  МУЛЛОЯРОВА ИННА АНАТОЛЬЕВНА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/>
            </a:r>
            <a:b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</a:br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/>
            </a:r>
            <a:b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</a:b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4" name="Picture 3" descr="C:\Users\Aipril\Desktop\Победа\5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8056" b="96389" l="1250" r="9645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5016" r="3499"/>
          <a:stretch/>
        </p:blipFill>
        <p:spPr bwMode="auto">
          <a:xfrm>
            <a:off x="2051720" y="5438338"/>
            <a:ext cx="6192688" cy="1700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7307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xit" presetSubtype="3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upRight)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8" presetClass="exit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upRight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920880" cy="850106"/>
          </a:xfrm>
        </p:spPr>
        <p:txBody>
          <a:bodyPr>
            <a:normAutofit/>
          </a:bodyPr>
          <a:lstStyle/>
          <a:p>
            <a:r>
              <a:rPr lang="ru-RU" sz="1800" b="1" dirty="0" smtClean="0"/>
              <a:t>НЕПОКОРЁННЫЙ ЛЕНИНГРАД ПРОДОЛЖАЛ ЖИТЬ, НЕСМОТРЯ НА УЖАСНЫЕ УСЛОВИЯ И ПОСТОЯННЫЕ БОМБЁЖКИ</a:t>
            </a:r>
            <a:endParaRPr lang="ru-RU" sz="1800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052736"/>
            <a:ext cx="3321630" cy="23930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3573016"/>
            <a:ext cx="3334152" cy="29672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368221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907704" y="188640"/>
            <a:ext cx="3312368" cy="1224135"/>
          </a:xfrm>
        </p:spPr>
        <p:txBody>
          <a:bodyPr>
            <a:normAutofit/>
          </a:bodyPr>
          <a:lstStyle/>
          <a:p>
            <a:pPr algn="ctr"/>
            <a:r>
              <a:rPr lang="ru-RU" sz="1600" dirty="0" smtClean="0"/>
              <a:t>ОЛЬГА БЕРГГОЛЬЦ ЧИТАЛА СВОИ СТИХИ ПО РАДИО, ПОДДЕРЖИВАЯ ЖИТЕЛЕЙ ГОРОДА</a:t>
            </a:r>
            <a:endParaRPr lang="ru-RU" sz="16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916832"/>
            <a:ext cx="2659520" cy="403244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508104" y="260648"/>
            <a:ext cx="3384376" cy="1296144"/>
          </a:xfrm>
        </p:spPr>
        <p:txBody>
          <a:bodyPr>
            <a:normAutofit fontScale="92500"/>
          </a:bodyPr>
          <a:lstStyle/>
          <a:p>
            <a:pPr algn="ctr"/>
            <a:r>
              <a:rPr lang="ru-RU" sz="1600" dirty="0" smtClean="0"/>
              <a:t>ДМИТРИЙ ШОСТАКОВИЧ НАПИСАЛ СВОЮ ЗНАМЕНИТУЮ СЕДЬМУЮ(ЛЕНИНГРАДСКУЮ) СИМФОНИЮ, КОТОРУЮ УСЛЫШАЛ ВЕСЬ МИР ИЗ ОСАЖДЁННОГО ГОРОДА</a:t>
            </a:r>
            <a:endParaRPr lang="ru-RU" sz="1600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2204864"/>
            <a:ext cx="3498315" cy="363326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9595649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715200" cy="778098"/>
          </a:xfrm>
        </p:spPr>
        <p:txBody>
          <a:bodyPr>
            <a:normAutofit/>
          </a:bodyPr>
          <a:lstStyle/>
          <a:p>
            <a:r>
              <a:rPr lang="ru-RU" sz="1800" b="1" dirty="0" smtClean="0"/>
              <a:t>ЗА ГОДЫ БЛОКАДЫ В ЛЕНИНГРАДЕ ПОГИБЛО ОКОЛО 1,5 МИЛЛИОНОВ ЧЕЛОВЕК</a:t>
            </a:r>
            <a:endParaRPr lang="ru-RU" sz="1800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268760"/>
            <a:ext cx="4038600" cy="2684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221088"/>
            <a:ext cx="4038600" cy="22732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0497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715200" cy="778098"/>
          </a:xfrm>
        </p:spPr>
        <p:txBody>
          <a:bodyPr>
            <a:normAutofit fontScale="90000"/>
          </a:bodyPr>
          <a:lstStyle/>
          <a:p>
            <a:r>
              <a:rPr lang="ru-RU" sz="1800" b="1" dirty="0" smtClean="0"/>
              <a:t>18 ЯНВАРЯ 1943 г. НАЧАЛАСЬ НАСТУПАТЕЛЬНАЯ ОПЕРАЦИЯ ЛЕНИНГРАДСКОГО И ВОЛХОВСКОГО ФРОНТОВ ПРИ ПОДДЕРЖКЕ БАЛТИЙСКОГО ФЛОТА, В РЕЗУЛЬТАТЕ КОТОРОЙ БЫЛО ПРОРВАНО КОЛЬЦО БЛОКАДЫ.</a:t>
            </a:r>
            <a:endParaRPr lang="ru-RU" sz="18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1628800"/>
            <a:ext cx="5741469" cy="37681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91356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16632"/>
            <a:ext cx="7211144" cy="864096"/>
          </a:xfrm>
        </p:spPr>
        <p:txBody>
          <a:bodyPr>
            <a:normAutofit/>
          </a:bodyPr>
          <a:lstStyle/>
          <a:p>
            <a:r>
              <a:rPr lang="ru-RU" sz="1800" b="1" dirty="0" smtClean="0"/>
              <a:t>27 ЯНВАРЯ 1944 ГОДА ГОРОД ЛЕНИНГРАД БЫЛ ПОЛНОСТЬЮ ОСВОБОЖДЁН ОТ ФАШИСТСКОЙ БЛОКАДЫ</a:t>
            </a:r>
            <a:endParaRPr lang="ru-RU" sz="1800" b="1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908720"/>
            <a:ext cx="4585804" cy="30572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066473"/>
            <a:ext cx="4124436" cy="2654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32141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715200" cy="994122"/>
          </a:xfrm>
        </p:spPr>
        <p:txBody>
          <a:bodyPr>
            <a:normAutofit/>
          </a:bodyPr>
          <a:lstStyle/>
          <a:p>
            <a:r>
              <a:rPr lang="ru-RU" sz="1800" b="1" dirty="0" smtClean="0"/>
              <a:t>ПИСКАРЁВСКОЕ КЛАДБИЩЕ площадью 26 гектаров – место массовых захоронений жертв блокады  и воинов  Ленинградского фронта. На нём захоронено более 520 тысяч человек.</a:t>
            </a:r>
            <a:endParaRPr lang="ru-RU" sz="18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1333" y="1340768"/>
            <a:ext cx="3825471" cy="25515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4149080"/>
            <a:ext cx="4305672" cy="24219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950011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2"/>
          <p:cNvSpPr txBox="1">
            <a:spLocks/>
          </p:cNvSpPr>
          <p:nvPr/>
        </p:nvSpPr>
        <p:spPr>
          <a:xfrm>
            <a:off x="2411760" y="1196752"/>
            <a:ext cx="6552728" cy="4421087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F69200">
                  <a:shade val="30000"/>
                  <a:satMod val="115000"/>
                </a:srgbClr>
              </a:gs>
              <a:gs pos="50000">
                <a:srgbClr val="F69200">
                  <a:shade val="67500"/>
                  <a:satMod val="115000"/>
                </a:srgbClr>
              </a:gs>
              <a:gs pos="100000">
                <a:srgbClr val="F6920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800" b="1" u="sng" dirty="0" smtClean="0">
              <a:solidFill>
                <a:schemeClr val="tx1"/>
              </a:solidFill>
            </a:endParaRPr>
          </a:p>
          <a:p>
            <a:endParaRPr lang="ru-RU" sz="1800" b="1" u="sng" dirty="0">
              <a:solidFill>
                <a:schemeClr val="tx1"/>
              </a:solidFill>
            </a:endParaRPr>
          </a:p>
          <a:p>
            <a:r>
              <a:rPr lang="ru-RU" sz="1800" b="1" u="sng" dirty="0" smtClean="0">
                <a:solidFill>
                  <a:schemeClr val="tx1"/>
                </a:solidFill>
              </a:rPr>
              <a:t>БЛОКАДА</a:t>
            </a:r>
            <a:r>
              <a:rPr lang="ru-RU" sz="1800" b="1" dirty="0" smtClean="0">
                <a:solidFill>
                  <a:schemeClr val="tx1"/>
                </a:solidFill>
              </a:rPr>
              <a:t> – КОЛЬЦО ОКРУЖЕНИЯ ГОРОДА ВОЕННОЙ ГРУППИРОВКОЙ ПРОТИВНИКА.</a:t>
            </a:r>
          </a:p>
          <a:p>
            <a:endParaRPr lang="ru-RU" sz="1800" b="1" u="sng" dirty="0">
              <a:solidFill>
                <a:schemeClr val="tx1"/>
              </a:solidFill>
            </a:endParaRPr>
          </a:p>
          <a:p>
            <a:r>
              <a:rPr lang="ru-RU" sz="1800" b="1" dirty="0" smtClean="0">
                <a:solidFill>
                  <a:schemeClr val="tx1"/>
                </a:solidFill>
              </a:rPr>
              <a:t>8 СЕНТЯБРЯ 1941 г.- 18 ЯНВАРЯ 1943 г.- ДЛИЛАСЬ БЛОКАДА ЛЕНИНГРАДА.</a:t>
            </a:r>
          </a:p>
          <a:p>
            <a:endParaRPr lang="ru-RU" sz="1800" b="1" dirty="0">
              <a:solidFill>
                <a:schemeClr val="tx1"/>
              </a:solidFill>
            </a:endParaRPr>
          </a:p>
          <a:p>
            <a:r>
              <a:rPr lang="ru-RU" sz="1800" b="1" dirty="0" smtClean="0">
                <a:solidFill>
                  <a:schemeClr val="tx1"/>
                </a:solidFill>
              </a:rPr>
              <a:t>27 ЯНВАРЯ  1944 г. – ПОЛНОЕ ОСВОБОЖДЕНИЕ ГОРОДА ОТ БЛОКАДНОГО КОЛЬЦА.</a:t>
            </a:r>
            <a:endParaRPr lang="ru-RU" sz="1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41756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4221088"/>
            <a:ext cx="6480720" cy="1872208"/>
          </a:xfrm>
        </p:spPr>
        <p:txBody>
          <a:bodyPr>
            <a:normAutofit/>
          </a:bodyPr>
          <a:lstStyle/>
          <a:p>
            <a:pPr algn="ctr"/>
            <a:r>
              <a:rPr lang="ru-RU" sz="1800" dirty="0" smtClean="0"/>
              <a:t>ЛЕНИНГРАД – крупный советский морской порт. Несколько веков Ленинград был столицей Российского  государства. Там находится огромное количество архитектурных памятников. В городе работали крупнейшие советские военные предприятия.</a:t>
            </a:r>
            <a:endParaRPr lang="ru-RU" sz="1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476672"/>
            <a:ext cx="5688632" cy="3096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220923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8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2132856"/>
            <a:ext cx="6095239" cy="342857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967083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9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332656"/>
            <a:ext cx="6624736" cy="1296144"/>
          </a:xfrm>
        </p:spPr>
        <p:txBody>
          <a:bodyPr>
            <a:normAutofit fontScale="90000"/>
          </a:bodyPr>
          <a:lstStyle/>
          <a:p>
            <a:r>
              <a:rPr lang="ru-RU" sz="1800" b="1" dirty="0" smtClean="0"/>
              <a:t>НЕПОКОРЁННЫЕ ЛЕНИНГРАДЦЫ СТРОИЛИ ОБОРОНИТЕЛЬНЫЕ СООРУЖЕНИЯ: РЫЛИ ОКОПЫ, ОБНОСИЛИ ИХ КОЛЮЧЕЙ ПРОВОЛОКОЙ, УСТАНАВЛИВАЛИ ПРОТИВОТАНКОВЫЕ ЕЖИ. МАСКИРОВОЧНЫМИ СЕТКАМИ И МЕШКАМИ С ПЕСКОМ ЗАКРЫВАЛИ СКУЛЬПТУРЫ, ПРЯТАЛИ В ПОДВАЛЫ ПРОИЗВЕДЕНИЯ ИСКУССТВА. ПРОДОЛЖАЛИ РАБОТАТЬ ВОЕННЫЕ ПРЕДПРИЯТИЯ.</a:t>
            </a:r>
            <a:endParaRPr lang="ru-RU" sz="1800" b="1" dirty="0"/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4509120"/>
            <a:ext cx="3094565" cy="21131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844824"/>
            <a:ext cx="3960440" cy="24752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13214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48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88640"/>
            <a:ext cx="7571184" cy="720080"/>
          </a:xfrm>
        </p:spPr>
        <p:txBody>
          <a:bodyPr>
            <a:normAutofit/>
          </a:bodyPr>
          <a:lstStyle/>
          <a:p>
            <a:r>
              <a:rPr lang="ru-RU" sz="1800" b="1" dirty="0" smtClean="0"/>
              <a:t>В ДОМАХ ПРЕКРАТИЛАСЬ ПОДАЧА ТЕПЛА, ВОДЫ, ЭЛЕКТРИЧЕСТВА.</a:t>
            </a:r>
            <a:br>
              <a:rPr lang="ru-RU" sz="1800" b="1" dirty="0" smtClean="0"/>
            </a:br>
            <a:r>
              <a:rPr lang="ru-RU" sz="1800" b="1" dirty="0" smtClean="0"/>
              <a:t>ЛЮДИ ИСПОЛЬЗОВАЛИ БУРЖУЙКИ, КЕРОСИНОВЫЕ ЛАМПЫ.</a:t>
            </a:r>
            <a:endParaRPr lang="ru-RU" sz="1800" b="1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059833" y="1535113"/>
            <a:ext cx="5626968" cy="639762"/>
          </a:xfrm>
        </p:spPr>
        <p:txBody>
          <a:bodyPr/>
          <a:lstStyle/>
          <a:p>
            <a:endParaRPr lang="ru-RU"/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1124744"/>
            <a:ext cx="3140255" cy="20882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793" y="1575129"/>
            <a:ext cx="3017515" cy="44278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3501008"/>
            <a:ext cx="2221967" cy="29626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34149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643192" cy="1138138"/>
          </a:xfrm>
        </p:spPr>
        <p:txBody>
          <a:bodyPr>
            <a:normAutofit/>
          </a:bodyPr>
          <a:lstStyle/>
          <a:p>
            <a:r>
              <a:rPr lang="ru-RU" sz="1800" b="1" dirty="0" smtClean="0"/>
              <a:t>СУТОЧНАЯ НОРМА ХЛЕБА ДЛЯ РАБОТАЮЩИХ СОСТАВЛЯЛА – 300 г,</a:t>
            </a:r>
            <a:br>
              <a:rPr lang="ru-RU" sz="1800" b="1" dirty="0" smtClean="0"/>
            </a:br>
            <a:r>
              <a:rPr lang="ru-RU" sz="1800" b="1" dirty="0" smtClean="0"/>
              <a:t>ДЛЯ НЕРАБОТАЮЩИХ – 125 г</a:t>
            </a:r>
            <a:endParaRPr lang="ru-RU" sz="18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916832"/>
            <a:ext cx="6492214" cy="3651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857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715200" cy="634082"/>
          </a:xfrm>
        </p:spPr>
        <p:txBody>
          <a:bodyPr>
            <a:normAutofit/>
          </a:bodyPr>
          <a:lstStyle/>
          <a:p>
            <a:r>
              <a:rPr lang="ru-RU" sz="1800" b="1" dirty="0" smtClean="0"/>
              <a:t>С КАЖДЫМ ДНЁМ БЛОКАДЫ ОТ ИСТОЩЕНИЯ И БОМБЁЖЕК ГИБЛИ ДЕТИ</a:t>
            </a:r>
            <a:endParaRPr lang="ru-RU" sz="1800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980728"/>
            <a:ext cx="4011806" cy="2664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861048"/>
            <a:ext cx="4038600" cy="26818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23942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7715200" cy="360040"/>
          </a:xfrm>
        </p:spPr>
        <p:txBody>
          <a:bodyPr>
            <a:normAutofit fontScale="90000"/>
          </a:bodyPr>
          <a:lstStyle/>
          <a:p>
            <a:r>
              <a:rPr lang="ru-RU" sz="1800" b="1" dirty="0" smtClean="0"/>
              <a:t>«ДОРОГА ЖИЗНИ»</a:t>
            </a:r>
            <a:endParaRPr lang="ru-RU" sz="1800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764704"/>
            <a:ext cx="4038600" cy="40386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4365104"/>
            <a:ext cx="3281976" cy="21864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009744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Победа 5 с АНИМАЦ ТИТУЛЬНОГО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Победа 5 с АНИМАЦ ТИТУЛЬНОГО</Template>
  <TotalTime>144</TotalTime>
  <Words>248</Words>
  <Application>Microsoft Office PowerPoint</Application>
  <PresentationFormat>Экран (4:3)</PresentationFormat>
  <Paragraphs>21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Шаблон Победа 5 с АНИМАЦ ТИТУЛЬНОГО</vt:lpstr>
      <vt:lpstr>     БЛОКАДА  ЛЕНИНГРАДА     ГБОУ РК «БАХЧИСАРАЙСКАЯ СПЕЦИАЛЬНАЯ ШКОЛА – ИНТЕРНАТ» УЧИТЕЛЬ:  МУЛЛОЯРОВА ИННА АНАТОЛЬЕВНА  </vt:lpstr>
      <vt:lpstr>Презентация PowerPoint</vt:lpstr>
      <vt:lpstr>ЛЕНИНГРАД – крупный советский морской порт. Несколько веков Ленинград был столицей Российского  государства. Там находится огромное количество архитектурных памятников. В городе работали крупнейшие советские военные предприятия.</vt:lpstr>
      <vt:lpstr>Презентация PowerPoint</vt:lpstr>
      <vt:lpstr>НЕПОКОРЁННЫЕ ЛЕНИНГРАДЦЫ СТРОИЛИ ОБОРОНИТЕЛЬНЫЕ СООРУЖЕНИЯ: РЫЛИ ОКОПЫ, ОБНОСИЛИ ИХ КОЛЮЧЕЙ ПРОВОЛОКОЙ, УСТАНАВЛИВАЛИ ПРОТИВОТАНКОВЫЕ ЕЖИ. МАСКИРОВОЧНЫМИ СЕТКАМИ И МЕШКАМИ С ПЕСКОМ ЗАКРЫВАЛИ СКУЛЬПТУРЫ, ПРЯТАЛИ В ПОДВАЛЫ ПРОИЗВЕДЕНИЯ ИСКУССТВА. ПРОДОЛЖАЛИ РАБОТАТЬ ВОЕННЫЕ ПРЕДПРИЯТИЯ.</vt:lpstr>
      <vt:lpstr>В ДОМАХ ПРЕКРАТИЛАСЬ ПОДАЧА ТЕПЛА, ВОДЫ, ЭЛЕКТРИЧЕСТВА. ЛЮДИ ИСПОЛЬЗОВАЛИ БУРЖУЙКИ, КЕРОСИНОВЫЕ ЛАМПЫ.</vt:lpstr>
      <vt:lpstr>СУТОЧНАЯ НОРМА ХЛЕБА ДЛЯ РАБОТАЮЩИХ СОСТАВЛЯЛА – 300 г, ДЛЯ НЕРАБОТАЮЩИХ – 125 г</vt:lpstr>
      <vt:lpstr>С КАЖДЫМ ДНЁМ БЛОКАДЫ ОТ ИСТОЩЕНИЯ И БОМБЁЖЕК ГИБЛИ ДЕТИ</vt:lpstr>
      <vt:lpstr>«ДОРОГА ЖИЗНИ»</vt:lpstr>
      <vt:lpstr>НЕПОКОРЁННЫЙ ЛЕНИНГРАД ПРОДОЛЖАЛ ЖИТЬ, НЕСМОТРЯ НА УЖАСНЫЕ УСЛОВИЯ И ПОСТОЯННЫЕ БОМБЁЖКИ</vt:lpstr>
      <vt:lpstr>Презентация PowerPoint</vt:lpstr>
      <vt:lpstr>ЗА ГОДЫ БЛОКАДЫ В ЛЕНИНГРАДЕ ПОГИБЛО ОКОЛО 1,5 МИЛЛИОНОВ ЧЕЛОВЕК</vt:lpstr>
      <vt:lpstr>18 ЯНВАРЯ 1943 г. НАЧАЛАСЬ НАСТУПАТЕЛЬНАЯ ОПЕРАЦИЯ ЛЕНИНГРАДСКОГО И ВОЛХОВСКОГО ФРОНТОВ ПРИ ПОДДЕРЖКЕ БАЛТИЙСКОГО ФЛОТА, В РЕЗУЛЬТАТЕ КОТОРОЙ БЫЛО ПРОРВАНО КОЛЬЦО БЛОКАДЫ.</vt:lpstr>
      <vt:lpstr>27 ЯНВАРЯ 1944 ГОДА ГОРОД ЛЕНИНГРАД БЫЛ ПОЛНОСТЬЮ ОСВОБОЖДЁН ОТ ФАШИСТСКОЙ БЛОКАДЫ</vt:lpstr>
      <vt:lpstr>ПИСКАРЁВСКОЕ КЛАДБИЩЕ площадью 26 гектаров – место массовых захоронений жертв блокады  и воинов  Ленинградского фронта. На нём захоронено более 520 тысяч человек.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Апрельская</dc:creator>
  <cp:lastModifiedBy>Лерочка</cp:lastModifiedBy>
  <cp:revision>17</cp:revision>
  <dcterms:created xsi:type="dcterms:W3CDTF">2015-04-21T12:25:41Z</dcterms:created>
  <dcterms:modified xsi:type="dcterms:W3CDTF">2019-01-28T17:28:34Z</dcterms:modified>
</cp:coreProperties>
</file>