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7" r:id="rId2"/>
    <p:sldId id="266" r:id="rId3"/>
    <p:sldId id="283" r:id="rId4"/>
    <p:sldId id="278" r:id="rId5"/>
    <p:sldId id="265" r:id="rId6"/>
    <p:sldId id="264" r:id="rId7"/>
    <p:sldId id="285" r:id="rId8"/>
    <p:sldId id="270" r:id="rId9"/>
    <p:sldId id="274" r:id="rId10"/>
    <p:sldId id="276" r:id="rId11"/>
    <p:sldId id="28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CD79"/>
    <a:srgbClr val="F6F96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16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5AEFE-BBAB-4DF5-929C-D81351EE7217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40A0D-FFEE-4C19-ADF9-7AE5A8850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Чтобы  правильно выбрать конверт с заданиями, вы должны посчитать слоги в слове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определить ударение.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40A0D-FFEE-4C19-ADF9-7AE5A885057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Прочитайте слог с мягким согласным звуком. Какая буква указывает на мягкость согласного? Прочитайте слоги с твёрдыми согласными звуками.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40A0D-FFEE-4C19-ADF9-7AE5A885057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Какое слово лишнее? Почему?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40A0D-FFEE-4C19-ADF9-7AE5A885057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40A0D-FFEE-4C19-ADF9-7AE5A885057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Пока двигается шторка, постарайтесь прочитать и запомнить слова, называющие профессии на букву П. </a:t>
            </a:r>
            <a:r>
              <a:rPr lang="ru-RU" baseline="0" dirty="0" smtClean="0"/>
              <a:t> Какие слова запомнили?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40A0D-FFEE-4C19-ADF9-7AE5A885057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tsvetofor.ru/images/img_konvert_C6.png" TargetMode="External"/><Relationship Id="rId3" Type="http://schemas.openxmlformats.org/officeDocument/2006/relationships/hyperlink" Target="http://pictures.ucoz.ru/_ph/3/2/380081283.png" TargetMode="External"/><Relationship Id="rId7" Type="http://schemas.openxmlformats.org/officeDocument/2006/relationships/hyperlink" Target="http://img-fotki.yandex.ru/get/6445/130884706.5b/0_98fa1_7a592caf_XXL.png" TargetMode="External"/><Relationship Id="rId2" Type="http://schemas.openxmlformats.org/officeDocument/2006/relationships/hyperlink" Target="http://planetadetstva.net/wp-content/uploads/2013/09/%D0%BC%D0%B8%D0%BD%D0%B8%D0%B0%D1%82%D1%8E%D1%80%D0%B0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6427/130884706.5b/0_98fa0_edac99bb_XXL.png" TargetMode="External"/><Relationship Id="rId11" Type="http://schemas.openxmlformats.org/officeDocument/2006/relationships/hyperlink" Target="http://s018.radikal.ru/i504/1209/f2/5ba2afd0eec4.jpg" TargetMode="External"/><Relationship Id="rId5" Type="http://schemas.openxmlformats.org/officeDocument/2006/relationships/hyperlink" Target="http://1.bp.blogspot.com/-qvkB78YbjOU/VPDGBb18E7I/AAAAAAADkc0/B4seMHQ4Xyw/s1600/COCINEROS+(33).png" TargetMode="External"/><Relationship Id="rId10" Type="http://schemas.openxmlformats.org/officeDocument/2006/relationships/hyperlink" Target="http://bdy-nn.ru/imgs/plotnik.png" TargetMode="External"/><Relationship Id="rId4" Type="http://schemas.openxmlformats.org/officeDocument/2006/relationships/hyperlink" Target="http://img-fotki.yandex.ru/get/4138/130884706.5b/0_98fa8_80c56d35_XXL.png" TargetMode="External"/><Relationship Id="rId9" Type="http://schemas.openxmlformats.org/officeDocument/2006/relationships/hyperlink" Target="http://dicklang.com.au/wp-content/uploads/2013/11/dickdc3-300x210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785794"/>
            <a:ext cx="7286676" cy="189865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prstTxWarp prst="textPlain">
              <a:avLst/>
            </a:prstTxWarp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  <a:latin typeface="Arial Black" pitchFamily="34" charset="0"/>
              </a:rPr>
              <a:t>Обучение грамоте</a:t>
            </a:r>
            <a:r>
              <a:rPr lang="ru-RU" b="1" dirty="0" smtClean="0">
                <a:solidFill>
                  <a:srgbClr val="C00000"/>
                </a:solidFill>
                <a:latin typeface="BeeskneesCTT" pitchFamily="2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BeeskneesCTT" pitchFamily="2" charset="0"/>
              </a:rPr>
            </a:br>
            <a:endParaRPr lang="ru-RU" dirty="0">
              <a:ln w="28575">
                <a:solidFill>
                  <a:srgbClr val="C00000"/>
                </a:solidFill>
              </a:ln>
              <a:solidFill>
                <a:srgbClr val="FFC000"/>
              </a:solidFill>
              <a:latin typeface="BeeskneesCT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643446"/>
            <a:ext cx="5786478" cy="1428760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Microstar\Desktop\5ba2afd0eec4.jpg">
            <a:hlinkClick r:id="" action="ppaction://hlinkshowjump?jump=lastslide"/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000636"/>
            <a:ext cx="2214578" cy="1553511"/>
          </a:xfrm>
          <a:prstGeom prst="rect">
            <a:avLst/>
          </a:prstGeom>
          <a:noFill/>
        </p:spPr>
      </p:pic>
      <p:pic>
        <p:nvPicPr>
          <p:cNvPr id="5" name="Picture 2" descr="C:\Users\Microstar\Desktop\0_98fa8_80c56d35_X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4038546"/>
            <a:ext cx="2517922" cy="2387138"/>
          </a:xfrm>
          <a:prstGeom prst="rect">
            <a:avLst/>
          </a:prstGeom>
          <a:noFill/>
        </p:spPr>
      </p:pic>
      <p:sp>
        <p:nvSpPr>
          <p:cNvPr id="6" name="Подзаголовок 5"/>
          <p:cNvSpPr txBox="1">
            <a:spLocks/>
          </p:cNvSpPr>
          <p:nvPr/>
        </p:nvSpPr>
        <p:spPr>
          <a:xfrm>
            <a:off x="1142976" y="2214554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Arial Black" pitchFamily="34" charset="0"/>
              </a:rPr>
              <a:t>Буква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</a:rPr>
              <a:t>  П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  <a:effectLst/>
                <a:uLnTx/>
                <a:uFillTx/>
                <a:latin typeface="Arial Black" pitchFamily="34" charset="0"/>
              </a:rPr>
              <a:t>Звуки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</a:rPr>
              <a:t> [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</a:rPr>
              <a:t>п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</a:rPr>
              <a:t>] [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</a:rPr>
              <a:t>п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</a:rPr>
              <a:t>']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48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Профессии</a:t>
            </a:r>
            <a:r>
              <a:rPr lang="ru-RU" sz="4800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ru-RU" sz="4800" dirty="0" smtClean="0">
                <a:latin typeface="Arial Black" pitchFamily="34" charset="0"/>
                <a:cs typeface="Arial" pitchFamily="34" charset="0"/>
              </a:rPr>
            </a:br>
            <a:endParaRPr lang="ru-RU" sz="48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2214554"/>
            <a:ext cx="2714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П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е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д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а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г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о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г</a:t>
            </a:r>
            <a:endParaRPr lang="ru-RU" sz="36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Пр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о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д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а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в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е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ц</a:t>
            </a:r>
            <a:endParaRPr lang="ru-RU" sz="36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П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а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р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и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км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а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х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е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р</a:t>
            </a:r>
            <a:endParaRPr lang="ru-RU" sz="36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П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о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чт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а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ль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о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н</a:t>
            </a:r>
            <a:endParaRPr lang="ru-RU" sz="36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Пр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о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к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у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р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о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р</a:t>
            </a:r>
            <a:endParaRPr lang="ru-RU" sz="36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П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и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с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а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т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е</a:t>
            </a:r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ль</a:t>
            </a:r>
            <a:endParaRPr lang="ru-RU" sz="3600" dirty="0" smtClean="0">
              <a:cs typeface="Arial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2857488" y="-3929114"/>
            <a:ext cx="3357586" cy="9786934"/>
            <a:chOff x="3143240" y="-3571852"/>
            <a:chExt cx="3357586" cy="9786934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143240" y="1714488"/>
              <a:ext cx="3357586" cy="4500594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143240" y="-3571852"/>
              <a:ext cx="3357586" cy="3929090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Стрелка вправо 13">
            <a:hlinkClick r:id="" action="ppaction://hlinkshowjump?jump=nextslide"/>
          </p:cNvPr>
          <p:cNvSpPr/>
          <p:nvPr/>
        </p:nvSpPr>
        <p:spPr>
          <a:xfrm>
            <a:off x="7643834" y="5929330"/>
            <a:ext cx="764094" cy="48463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 descr="C:\Users\Microstar\Desktop\5ba2afd0eec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929198"/>
            <a:ext cx="2214578" cy="155351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14954 L -0.00382 0.83843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иллюстраций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200" dirty="0" smtClean="0">
                <a:hlinkClick r:id="rId2"/>
              </a:rPr>
              <a:t>http://planetadetstva.net/wp-content/uploads/2013/09/%D0%BC%D0%B8%D0%BD%D0%B8%D0%B0%D1%82%D1%8E%D1%80%D0%B0.gif</a:t>
            </a:r>
            <a:r>
              <a:rPr lang="ru-RU" sz="2200" dirty="0" smtClean="0"/>
              <a:t> буква </a:t>
            </a:r>
            <a:r>
              <a:rPr lang="ru-RU" sz="2200" dirty="0" err="1" smtClean="0"/>
              <a:t>п</a:t>
            </a:r>
            <a:endParaRPr lang="ru-RU" sz="2200" dirty="0" smtClean="0"/>
          </a:p>
          <a:p>
            <a:r>
              <a:rPr lang="en-US" sz="2200" dirty="0" smtClean="0">
                <a:hlinkClick r:id="rId3"/>
              </a:rPr>
              <a:t>http://pictures.ucoz.ru/_ph/3/2/380081283.png</a:t>
            </a:r>
            <a:r>
              <a:rPr lang="ru-RU" sz="2200" dirty="0" smtClean="0"/>
              <a:t> Шарик</a:t>
            </a:r>
          </a:p>
          <a:p>
            <a:r>
              <a:rPr lang="en-US" sz="2200" dirty="0" smtClean="0">
                <a:hlinkClick r:id="rId4"/>
              </a:rPr>
              <a:t>http://img-fotki.yandex.ru/get/4138/130884706.5b/0_98fa8_80c56d35_XXL.png</a:t>
            </a:r>
            <a:r>
              <a:rPr lang="ru-RU" sz="2200" dirty="0" smtClean="0"/>
              <a:t> почтальон Печкин</a:t>
            </a:r>
          </a:p>
          <a:p>
            <a:r>
              <a:rPr lang="en-US" sz="2200" dirty="0" smtClean="0">
                <a:hlinkClick r:id="rId5"/>
              </a:rPr>
              <a:t>http://1.bp.blogspot.com/-qvkB78YbjOU/VPDGBb18E7I/AAAAAAADkc0/B4seMHQ4Xyw/s1600/COCINEROS%2B(33).png</a:t>
            </a:r>
            <a:r>
              <a:rPr lang="ru-RU" sz="2200" dirty="0" smtClean="0"/>
              <a:t> повар</a:t>
            </a:r>
          </a:p>
          <a:p>
            <a:r>
              <a:rPr lang="en-US" sz="2200" dirty="0" smtClean="0">
                <a:hlinkClick r:id="rId6"/>
              </a:rPr>
              <a:t>http://img-fotki.yandex.ru/get/6427/130884706.5b/0_98fa0_edac99bb_XXL.png</a:t>
            </a:r>
            <a:r>
              <a:rPr lang="ru-RU" sz="2200" dirty="0" smtClean="0"/>
              <a:t> дядя Фёдор</a:t>
            </a:r>
          </a:p>
          <a:p>
            <a:r>
              <a:rPr lang="en-US" sz="2400" dirty="0" smtClean="0">
                <a:hlinkClick r:id="rId7"/>
              </a:rPr>
              <a:t>http://img-fotki.yandex.ru/get/6445/130884706.5b/0_98fa1_7a592caf_XXL.png</a:t>
            </a:r>
            <a:r>
              <a:rPr lang="ru-RU" sz="2400" dirty="0" smtClean="0"/>
              <a:t> кот </a:t>
            </a:r>
            <a:r>
              <a:rPr lang="ru-RU" sz="2400" dirty="0" err="1" smtClean="0"/>
              <a:t>Матроскин</a:t>
            </a:r>
            <a:endParaRPr lang="ru-RU" sz="2400" dirty="0" smtClean="0"/>
          </a:p>
          <a:p>
            <a:r>
              <a:rPr lang="en-US" sz="2400" dirty="0" smtClean="0">
                <a:hlinkClick r:id="rId8"/>
              </a:rPr>
              <a:t>http://tsvetofor.ru/images/img_konvert_C6.png</a:t>
            </a:r>
            <a:r>
              <a:rPr lang="ru-RU" sz="2400" dirty="0" smtClean="0"/>
              <a:t> конверт</a:t>
            </a:r>
          </a:p>
          <a:p>
            <a:r>
              <a:rPr lang="en-US" sz="2300" dirty="0" smtClean="0">
                <a:hlinkClick r:id="rId9"/>
              </a:rPr>
              <a:t>http://dicklang.com.au/wp-content/uploads/2013/11/dickdc3-300x210.jpg</a:t>
            </a:r>
            <a:r>
              <a:rPr lang="ru-RU" sz="2300" dirty="0" smtClean="0"/>
              <a:t> пилот</a:t>
            </a:r>
          </a:p>
          <a:p>
            <a:r>
              <a:rPr lang="en-US" sz="2300" dirty="0" smtClean="0">
                <a:hlinkClick r:id="rId10"/>
              </a:rPr>
              <a:t>http://bdy-nn.ru/imgs/plotnik.png</a:t>
            </a:r>
            <a:r>
              <a:rPr lang="ru-RU" sz="2300" dirty="0" smtClean="0"/>
              <a:t> плотник</a:t>
            </a:r>
          </a:p>
          <a:p>
            <a:r>
              <a:rPr lang="en-US" sz="2300" dirty="0" smtClean="0">
                <a:hlinkClick r:id="rId11"/>
              </a:rPr>
              <a:t>http://s018.radikal.ru/i504/1209/f2/5ba2afd0eec4.jpg</a:t>
            </a:r>
            <a:r>
              <a:rPr lang="ru-RU" sz="2300" smtClean="0"/>
              <a:t>  дети </a:t>
            </a:r>
            <a:r>
              <a:rPr lang="ru-RU" sz="2300" dirty="0" smtClean="0"/>
              <a:t>читают</a:t>
            </a:r>
          </a:p>
          <a:p>
            <a:endParaRPr lang="ru-RU" sz="2300" dirty="0" smtClean="0"/>
          </a:p>
          <a:p>
            <a:endParaRPr lang="ru-RU" sz="2300" dirty="0" smtClean="0"/>
          </a:p>
          <a:p>
            <a:endParaRPr lang="ru-RU" sz="2300" dirty="0" smtClean="0"/>
          </a:p>
          <a:p>
            <a:endParaRPr lang="ru-RU" sz="2200" dirty="0" smtClean="0"/>
          </a:p>
          <a:p>
            <a:endParaRPr lang="ru-RU" sz="22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7786710" y="6143644"/>
            <a:ext cx="1042416" cy="470936"/>
          </a:xfrm>
          <a:prstGeom prst="actionButtonBeginning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:\Users\Microstar\Desktop\0_98fa8_80c56d35_X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1075257"/>
            <a:ext cx="3160864" cy="2996685"/>
          </a:xfrm>
          <a:prstGeom prst="rect">
            <a:avLst/>
          </a:prstGeom>
          <a:noFill/>
        </p:spPr>
      </p:pic>
      <p:pic>
        <p:nvPicPr>
          <p:cNvPr id="12" name="Picture 2" descr="C:\Users\Microstar\Desktop\5ba2afd0eec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000636"/>
            <a:ext cx="2214578" cy="155351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5643570" y="4500570"/>
            <a:ext cx="2786082" cy="1857388"/>
            <a:chOff x="2071670" y="1714488"/>
            <a:chExt cx="4705384" cy="3161132"/>
          </a:xfrm>
        </p:grpSpPr>
        <p:pic>
          <p:nvPicPr>
            <p:cNvPr id="3" name="Picture 3" descr="C:\Users\Microstar\Desktop\581_kysm5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71670" y="1714488"/>
              <a:ext cx="2786082" cy="3161132"/>
            </a:xfrm>
            <a:prstGeom prst="rect">
              <a:avLst/>
            </a:prstGeom>
            <a:noFill/>
          </p:spPr>
        </p:pic>
        <p:pic>
          <p:nvPicPr>
            <p:cNvPr id="4" name="Picture 3" descr="C:\Users\Microstar\Desktop\581_kysm5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57752" y="2643182"/>
              <a:ext cx="1919302" cy="2177670"/>
            </a:xfrm>
            <a:prstGeom prst="rect">
              <a:avLst/>
            </a:prstGeom>
            <a:noFill/>
          </p:spPr>
        </p:pic>
      </p:grp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Тема урока</a:t>
            </a:r>
            <a:endParaRPr lang="ru-RU" sz="80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Arial Black" pitchFamily="34" charset="0"/>
              </a:rPr>
              <a:t>Буквы</a:t>
            </a:r>
            <a:r>
              <a:rPr lang="ru-RU" sz="4400" b="1" dirty="0" smtClean="0">
                <a:solidFill>
                  <a:srgbClr val="C00000"/>
                </a:solidFill>
                <a:latin typeface="Arial Black" pitchFamily="34" charset="0"/>
              </a:rPr>
              <a:t>  П , </a:t>
            </a:r>
            <a:r>
              <a:rPr lang="ru-RU" sz="4400" b="1" dirty="0" err="1" smtClean="0">
                <a:solidFill>
                  <a:srgbClr val="C00000"/>
                </a:solidFill>
                <a:latin typeface="Arial Black" pitchFamily="34" charset="0"/>
              </a:rPr>
              <a:t>п</a:t>
            </a:r>
            <a:r>
              <a:rPr lang="ru-RU" sz="4400" b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Arial Black" pitchFamily="34" charset="0"/>
              </a:rPr>
              <a:t>Звуки</a:t>
            </a:r>
            <a:r>
              <a:rPr lang="ru-RU" sz="4400" b="1" dirty="0" smtClean="0">
                <a:solidFill>
                  <a:srgbClr val="C00000"/>
                </a:solidFill>
                <a:latin typeface="Arial Black" pitchFamily="34" charset="0"/>
              </a:rPr>
              <a:t> [</a:t>
            </a:r>
            <a:r>
              <a:rPr lang="ru-RU" sz="4400" b="1" dirty="0" err="1" smtClean="0">
                <a:solidFill>
                  <a:srgbClr val="C00000"/>
                </a:solidFill>
                <a:latin typeface="Arial Black" pitchFamily="34" charset="0"/>
              </a:rPr>
              <a:t>п</a:t>
            </a:r>
            <a:r>
              <a:rPr lang="ru-RU" sz="4400" b="1" dirty="0" smtClean="0">
                <a:solidFill>
                  <a:srgbClr val="C00000"/>
                </a:solidFill>
                <a:latin typeface="Arial Black" pitchFamily="34" charset="0"/>
              </a:rPr>
              <a:t>] [</a:t>
            </a:r>
            <a:r>
              <a:rPr lang="ru-RU" sz="4400" b="1" dirty="0" err="1" smtClean="0">
                <a:solidFill>
                  <a:srgbClr val="C00000"/>
                </a:solidFill>
                <a:latin typeface="Arial Black" pitchFamily="34" charset="0"/>
              </a:rPr>
              <a:t>п</a:t>
            </a:r>
            <a:r>
              <a:rPr lang="ru-RU" sz="4400" b="1" dirty="0" smtClean="0">
                <a:solidFill>
                  <a:srgbClr val="C00000"/>
                </a:solidFill>
                <a:latin typeface="Arial Black" pitchFamily="34" charset="0"/>
              </a:rPr>
              <a:t>']</a:t>
            </a:r>
            <a:endParaRPr lang="ru-RU" sz="4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7" name="Picture 2" descr="C:\Users\Microstar\Desktop\5ba2afd0eec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5072074"/>
            <a:ext cx="2214578" cy="155351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2500298" y="0"/>
            <a:ext cx="41434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 Black" pitchFamily="34" charset="0"/>
              </a:rPr>
              <a:t>задания</a:t>
            </a:r>
            <a:endParaRPr lang="ru-RU" sz="6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2267744" y="1772816"/>
            <a:ext cx="5040560" cy="4032448"/>
            <a:chOff x="4071934" y="1142984"/>
            <a:chExt cx="4722758" cy="3187920"/>
          </a:xfrm>
        </p:grpSpPr>
        <p:grpSp>
          <p:nvGrpSpPr>
            <p:cNvPr id="7" name="Группа 34"/>
            <p:cNvGrpSpPr/>
            <p:nvPr/>
          </p:nvGrpSpPr>
          <p:grpSpPr>
            <a:xfrm>
              <a:off x="4071934" y="1142984"/>
              <a:ext cx="4722758" cy="3187920"/>
              <a:chOff x="4071934" y="1142984"/>
              <a:chExt cx="4722758" cy="3187920"/>
            </a:xfrm>
          </p:grpSpPr>
          <p:grpSp>
            <p:nvGrpSpPr>
              <p:cNvPr id="10" name="Группа 22"/>
              <p:cNvGrpSpPr/>
              <p:nvPr/>
            </p:nvGrpSpPr>
            <p:grpSpPr>
              <a:xfrm>
                <a:off x="4214810" y="1142984"/>
                <a:ext cx="4579882" cy="3187920"/>
                <a:chOff x="214282" y="3116460"/>
                <a:chExt cx="4579882" cy="3187920"/>
              </a:xfrm>
            </p:grpSpPr>
            <p:pic>
              <p:nvPicPr>
                <p:cNvPr id="24" name="Picture 2" descr="C:\Users\Microstar\Desktop\img_konvert_C6.png"/>
                <p:cNvPicPr>
                  <a:picLocks noChangeAspect="1" noChangeArrowheads="1"/>
                </p:cNvPicPr>
                <p:nvPr/>
              </p:nvPicPr>
              <p:blipFill>
                <a:blip r:embed="rId4" cstate="email"/>
                <a:srcRect/>
                <a:stretch>
                  <a:fillRect/>
                </a:stretch>
              </p:blipFill>
              <p:spPr bwMode="auto">
                <a:xfrm>
                  <a:off x="214282" y="3116460"/>
                  <a:ext cx="4500594" cy="3187920"/>
                </a:xfrm>
                <a:prstGeom prst="rect">
                  <a:avLst/>
                </a:prstGeom>
                <a:noFill/>
              </p:spPr>
            </p:pic>
            <p:sp>
              <p:nvSpPr>
                <p:cNvPr id="25" name="TextBox 24"/>
                <p:cNvSpPr txBox="1"/>
                <p:nvPr/>
              </p:nvSpPr>
              <p:spPr>
                <a:xfrm>
                  <a:off x="857224" y="3143248"/>
                  <a:ext cx="25010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dirty="0" smtClean="0">
                      <a:solidFill>
                        <a:srgbClr val="FF0000"/>
                      </a:solidFill>
                    </a:rPr>
                    <a:t>от почтальона Печкина</a:t>
                  </a:r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2786050" y="4500570"/>
                  <a:ext cx="20081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dirty="0" smtClean="0">
                      <a:solidFill>
                        <a:srgbClr val="FF0000"/>
                      </a:solidFill>
                    </a:rPr>
                    <a:t>ученикам 1 класса</a:t>
                  </a:r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1" name="Группа 26"/>
              <p:cNvGrpSpPr/>
              <p:nvPr/>
            </p:nvGrpSpPr>
            <p:grpSpPr>
              <a:xfrm>
                <a:off x="4071934" y="2428868"/>
                <a:ext cx="2181974" cy="761578"/>
                <a:chOff x="5929322" y="3337778"/>
                <a:chExt cx="2181974" cy="761578"/>
              </a:xfrm>
            </p:grpSpPr>
            <p:cxnSp>
              <p:nvCxnSpPr>
                <p:cNvPr id="28" name="Прямая соединительная линия 27"/>
                <p:cNvCxnSpPr/>
                <p:nvPr/>
              </p:nvCxnSpPr>
              <p:spPr>
                <a:xfrm rot="5400000">
                  <a:off x="7023723" y="3673961"/>
                  <a:ext cx="204301" cy="148087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2" name="Группа 17"/>
                <p:cNvGrpSpPr/>
                <p:nvPr/>
              </p:nvGrpSpPr>
              <p:grpSpPr>
                <a:xfrm>
                  <a:off x="5929322" y="3337778"/>
                  <a:ext cx="2181974" cy="761578"/>
                  <a:chOff x="5929322" y="3337778"/>
                  <a:chExt cx="2181974" cy="761578"/>
                </a:xfrm>
              </p:grpSpPr>
              <p:sp>
                <p:nvSpPr>
                  <p:cNvPr id="30" name="Дуга 29"/>
                  <p:cNvSpPr/>
                  <p:nvPr/>
                </p:nvSpPr>
                <p:spPr>
                  <a:xfrm rot="7260067">
                    <a:off x="5995938" y="3290946"/>
                    <a:ext cx="741794" cy="875026"/>
                  </a:xfrm>
                  <a:prstGeom prst="arc">
                    <a:avLst>
                      <a:gd name="adj1" fmla="val 16200000"/>
                      <a:gd name="adj2" fmla="val 653699"/>
                    </a:avLst>
                  </a:prstGeom>
                  <a:ln w="76200"/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1" name="Дуга 30"/>
                  <p:cNvSpPr/>
                  <p:nvPr/>
                </p:nvSpPr>
                <p:spPr>
                  <a:xfrm rot="7119132">
                    <a:off x="6603100" y="3210612"/>
                    <a:ext cx="748129" cy="1002462"/>
                  </a:xfrm>
                  <a:prstGeom prst="arc">
                    <a:avLst>
                      <a:gd name="adj1" fmla="val 16200000"/>
                      <a:gd name="adj2" fmla="val 653699"/>
                    </a:avLst>
                  </a:prstGeom>
                  <a:ln w="76200"/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2" name="Дуга 31"/>
                  <p:cNvSpPr/>
                  <p:nvPr/>
                </p:nvSpPr>
                <p:spPr>
                  <a:xfrm rot="7109437">
                    <a:off x="7237384" y="3217061"/>
                    <a:ext cx="727508" cy="1020317"/>
                  </a:xfrm>
                  <a:prstGeom prst="arc">
                    <a:avLst>
                      <a:gd name="adj1" fmla="val 16200000"/>
                      <a:gd name="adj2" fmla="val 653699"/>
                    </a:avLst>
                  </a:prstGeom>
                  <a:ln w="76200"/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</p:grpSp>
        <p:pic>
          <p:nvPicPr>
            <p:cNvPr id="18" name="Picture 2" descr="C:\Users\Microstar\Desktop\Pechkin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500958" y="1142984"/>
              <a:ext cx="1168731" cy="870705"/>
            </a:xfrm>
            <a:prstGeom prst="rect">
              <a:avLst/>
            </a:prstGeom>
            <a:noFill/>
          </p:spPr>
        </p:pic>
      </p:grpSp>
      <p:pic>
        <p:nvPicPr>
          <p:cNvPr id="38" name="Picture 2" descr="C:\Users\Microstar\Desktop\0_98fa8_80c56d35_X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2500362" y="4071942"/>
            <a:ext cx="2057628" cy="1961042"/>
          </a:xfrm>
          <a:prstGeom prst="rect">
            <a:avLst/>
          </a:prstGeom>
          <a:noFill/>
        </p:spPr>
      </p:pic>
      <p:sp>
        <p:nvSpPr>
          <p:cNvPr id="39" name="Стрелка вправо 38">
            <a:hlinkClick r:id="" action="ppaction://hlinkshowjump?jump=nextslide"/>
          </p:cNvPr>
          <p:cNvSpPr/>
          <p:nvPr/>
        </p:nvSpPr>
        <p:spPr>
          <a:xfrm>
            <a:off x="7715272" y="6215082"/>
            <a:ext cx="764094" cy="48463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0.93663 0.01551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" y="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это я, Печки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icrostar\Desktop\миниатюра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8072494" cy="4660887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Найди слова,  где есть звуки [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п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,] [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п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']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/>
              <a:t>Па-па-па – на столе крупа.</a:t>
            </a:r>
            <a:endParaRPr lang="ru-RU" sz="3600" dirty="0" smtClean="0"/>
          </a:p>
          <a:p>
            <a:pPr>
              <a:buNone/>
            </a:pPr>
            <a:r>
              <a:rPr lang="ru-RU" sz="3600" b="1" dirty="0" err="1" smtClean="0"/>
              <a:t>Пы-пы-пы</a:t>
            </a:r>
            <a:r>
              <a:rPr lang="ru-RU" sz="3600" b="1" dirty="0" smtClean="0"/>
              <a:t> - варю кашу из крупы.</a:t>
            </a:r>
            <a:endParaRPr lang="ru-RU" sz="3600" dirty="0" smtClean="0"/>
          </a:p>
          <a:p>
            <a:pPr>
              <a:buNone/>
            </a:pPr>
            <a:r>
              <a:rPr lang="ru-RU" sz="3600" b="1" dirty="0" smtClean="0"/>
              <a:t>Оп-оп-оп – все в ладоши хлоп.</a:t>
            </a:r>
            <a:endParaRPr lang="ru-RU" sz="3600" dirty="0" smtClean="0"/>
          </a:p>
          <a:p>
            <a:pPr>
              <a:buNone/>
            </a:pPr>
            <a:r>
              <a:rPr lang="ru-RU" sz="3600" b="1" dirty="0" err="1" smtClean="0"/>
              <a:t>Уп-уп-уп</a:t>
            </a:r>
            <a:r>
              <a:rPr lang="ru-RU" sz="3600" b="1" dirty="0" smtClean="0"/>
              <a:t> - варю вкусный суп.</a:t>
            </a:r>
            <a:endParaRPr lang="ru-RU" sz="3600" dirty="0" smtClean="0"/>
          </a:p>
          <a:p>
            <a:pPr>
              <a:buNone/>
            </a:pPr>
            <a:r>
              <a:rPr lang="ru-RU" sz="3600" b="1" dirty="0" smtClean="0"/>
              <a:t>Пи-пи-пи – пирожок купи.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Users\Microstar\Desktop\5ba2afd0eec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5072074"/>
            <a:ext cx="2214578" cy="155351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ятно 1 16"/>
          <p:cNvSpPr/>
          <p:nvPr/>
        </p:nvSpPr>
        <p:spPr>
          <a:xfrm>
            <a:off x="571472" y="500042"/>
            <a:ext cx="1500198" cy="1628780"/>
          </a:xfrm>
          <a:prstGeom prst="irregularSeal1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па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8" name="Пятно 1 17"/>
          <p:cNvSpPr/>
          <p:nvPr/>
        </p:nvSpPr>
        <p:spPr>
          <a:xfrm>
            <a:off x="2071670" y="500042"/>
            <a:ext cx="1500198" cy="1628780"/>
          </a:xfrm>
          <a:prstGeom prst="irregularSeal1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по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9" name="Пятно 1 18"/>
          <p:cNvSpPr/>
          <p:nvPr/>
        </p:nvSpPr>
        <p:spPr>
          <a:xfrm>
            <a:off x="5214942" y="500042"/>
            <a:ext cx="1500198" cy="1628780"/>
          </a:xfrm>
          <a:prstGeom prst="irregularSeal1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</a:rPr>
              <a:t>пу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1" name="Пятно 1 20"/>
          <p:cNvSpPr/>
          <p:nvPr/>
        </p:nvSpPr>
        <p:spPr>
          <a:xfrm>
            <a:off x="6786578" y="500042"/>
            <a:ext cx="1785950" cy="1628780"/>
          </a:xfrm>
          <a:prstGeom prst="irregularSeal1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</a:rPr>
              <a:t>пы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2" name="Пятно 1 21"/>
          <p:cNvSpPr/>
          <p:nvPr/>
        </p:nvSpPr>
        <p:spPr>
          <a:xfrm>
            <a:off x="3571868" y="500042"/>
            <a:ext cx="1571636" cy="1628780"/>
          </a:xfrm>
          <a:prstGeom prst="irregularSeal1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пи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3" name="Пятно 1 22"/>
          <p:cNvSpPr/>
          <p:nvPr/>
        </p:nvSpPr>
        <p:spPr>
          <a:xfrm>
            <a:off x="1857356" y="2714620"/>
            <a:ext cx="2071702" cy="1628780"/>
          </a:xfrm>
          <a:prstGeom prst="irregularSeal1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вар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5" name="Пятно 1 24"/>
          <p:cNvSpPr/>
          <p:nvPr/>
        </p:nvSpPr>
        <p:spPr>
          <a:xfrm>
            <a:off x="6357950" y="2643182"/>
            <a:ext cx="2071702" cy="1628780"/>
          </a:xfrm>
          <a:prstGeom prst="irregularSeal1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лот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6" name="Стрелка вправо 25">
            <a:hlinkClick r:id="" action="ppaction://hlinkshowjump?jump=nextslide"/>
          </p:cNvPr>
          <p:cNvSpPr/>
          <p:nvPr/>
        </p:nvSpPr>
        <p:spPr>
          <a:xfrm>
            <a:off x="7643834" y="5929330"/>
            <a:ext cx="764094" cy="48463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750067" y="642918"/>
            <a:ext cx="7643866" cy="11562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6087E-6 L -0.17084 0.32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91329E-6 L 0.17309 0.339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17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 animBg="1"/>
      <p:bldP spid="22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214290"/>
            <a:ext cx="7429552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Буква потерялась.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3429000"/>
            <a:ext cx="27860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.ИЛОТ</a:t>
            </a:r>
            <a:endParaRPr lang="ru-RU" sz="4400" b="1" dirty="0" smtClean="0"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.ЛОТНИК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.ОВАР</a:t>
            </a:r>
            <a:endParaRPr lang="ru-RU" sz="4400" b="1" dirty="0" smtClean="0"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500430" y="5429264"/>
            <a:ext cx="5405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0430" y="4071942"/>
            <a:ext cx="5405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6182" y="4786322"/>
            <a:ext cx="642942" cy="78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0430" y="3429000"/>
            <a:ext cx="500066" cy="78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10241" name="Picture 1" descr="C:\Users\Microstar\Desktop\COCINEROS (33)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16" y="714356"/>
            <a:ext cx="1674909" cy="2476760"/>
          </a:xfrm>
          <a:prstGeom prst="rect">
            <a:avLst/>
          </a:prstGeom>
          <a:noFill/>
        </p:spPr>
      </p:pic>
      <p:pic>
        <p:nvPicPr>
          <p:cNvPr id="10242" name="Picture 2" descr="C:\Users\Microstar\Desktop\dickdc3-300x2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1142984"/>
            <a:ext cx="2857500" cy="200025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000496" y="4786322"/>
            <a:ext cx="13981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.ИЛА</a:t>
            </a:r>
            <a:endParaRPr lang="ru-RU" sz="4400" b="1" dirty="0" smtClean="0">
              <a:cs typeface="Arial" pitchFamily="34" charset="0"/>
            </a:endParaRPr>
          </a:p>
        </p:txBody>
      </p:sp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7643834" y="5929330"/>
            <a:ext cx="764094" cy="48463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Microstar\Desktop\plotni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214422"/>
            <a:ext cx="2817274" cy="2000264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428860" y="5929330"/>
            <a:ext cx="464319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Какое слово лишнее?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6" grpId="1"/>
      <p:bldP spid="17" grpId="0"/>
      <p:bldP spid="12" grpId="0"/>
      <p:bldP spid="13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4179099"/>
            <a:ext cx="18573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Пилот</a:t>
            </a:r>
          </a:p>
          <a:p>
            <a:r>
              <a:rPr lang="ru-RU" sz="3600" dirty="0" smtClean="0"/>
              <a:t>Плотник</a:t>
            </a:r>
          </a:p>
          <a:p>
            <a:r>
              <a:rPr lang="ru-RU" sz="3600" dirty="0" smtClean="0"/>
              <a:t>Повар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86116" y="4179099"/>
            <a:ext cx="15716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пилит</a:t>
            </a:r>
          </a:p>
          <a:p>
            <a:r>
              <a:rPr lang="ru-RU" sz="3600" dirty="0" smtClean="0"/>
              <a:t>варит</a:t>
            </a:r>
          </a:p>
          <a:p>
            <a:r>
              <a:rPr lang="ru-RU" sz="3600" dirty="0" smtClean="0"/>
              <a:t>летает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5008" y="4286256"/>
            <a:ext cx="258917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на самолёте</a:t>
            </a:r>
          </a:p>
          <a:p>
            <a:r>
              <a:rPr lang="ru-RU" sz="3600" dirty="0" smtClean="0"/>
              <a:t>пилой</a:t>
            </a:r>
          </a:p>
          <a:p>
            <a:r>
              <a:rPr lang="ru-RU" sz="3600" dirty="0" smtClean="0"/>
              <a:t>на плите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2071678"/>
            <a:ext cx="579165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Пилот  летает   на самолёте.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Плотник пилит пилой.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Повар варит на плите.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14678" y="6000768"/>
            <a:ext cx="2000264" cy="571504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проверка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643834" y="6000768"/>
            <a:ext cx="764094" cy="48463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Составь предложения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из слов.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1881</TotalTime>
  <Words>263</Words>
  <Application>Microsoft Office PowerPoint</Application>
  <PresentationFormat>Экран (4:3)</PresentationFormat>
  <Paragraphs>86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Обучение грамоте </vt:lpstr>
      <vt:lpstr>Слайд 2</vt:lpstr>
      <vt:lpstr>Тема урока</vt:lpstr>
      <vt:lpstr>Слайд 4</vt:lpstr>
      <vt:lpstr>Найди слова,  где есть звуки [п,] [п']</vt:lpstr>
      <vt:lpstr>Слайд 6</vt:lpstr>
      <vt:lpstr>Слайд 7</vt:lpstr>
      <vt:lpstr> Буква потерялась. </vt:lpstr>
      <vt:lpstr>Составь предложения  из слов.</vt:lpstr>
      <vt:lpstr>Профессии </vt:lpstr>
      <vt:lpstr>Источники иллюстраций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Microstar</dc:creator>
  <cp:lastModifiedBy>асус</cp:lastModifiedBy>
  <cp:revision>205</cp:revision>
  <dcterms:created xsi:type="dcterms:W3CDTF">2015-10-08T16:23:42Z</dcterms:created>
  <dcterms:modified xsi:type="dcterms:W3CDTF">2022-10-24T18:16:13Z</dcterms:modified>
</cp:coreProperties>
</file>