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04" r:id="rId2"/>
  </p:sldMasterIdLst>
  <p:notesMasterIdLst>
    <p:notesMasterId r:id="rId28"/>
  </p:notesMasterIdLst>
  <p:sldIdLst>
    <p:sldId id="256" r:id="rId3"/>
    <p:sldId id="306" r:id="rId4"/>
    <p:sldId id="258" r:id="rId5"/>
    <p:sldId id="265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07" r:id="rId17"/>
    <p:sldId id="322" r:id="rId18"/>
    <p:sldId id="305" r:id="rId19"/>
    <p:sldId id="304" r:id="rId20"/>
    <p:sldId id="318" r:id="rId21"/>
    <p:sldId id="319" r:id="rId22"/>
    <p:sldId id="320" r:id="rId23"/>
    <p:sldId id="321" r:id="rId24"/>
    <p:sldId id="277" r:id="rId25"/>
    <p:sldId id="299" r:id="rId26"/>
    <p:sldId id="30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33FA7-969B-4CE5-967C-B42CE048AB76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A7AF8-DAB4-4622-BD6F-4A40B9024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9271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EF6A-4F68-4E7A-AFB3-3B54BC219EFB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074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70325EC-85C7-4233-A9A2-B31CB588BC4F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649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BA135-F2F5-4921-A7EC-6ADE6489881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59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88E141-F181-43C9-8740-F605ADA686DD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052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08301C-00B2-4065-9779-39960F8D10AC}" type="datetimeFigureOut">
              <a:rPr lang="ru-RU"/>
              <a:pPr/>
              <a:t>11.03.2023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26E369-6A5A-403D-8545-271002F2E4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168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1460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62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369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2786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10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6409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07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F4E7ED"/>
                </a:solidFill>
              </a:rPr>
              <a:pPr/>
              <a:t>11.03.2023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957504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223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96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>
                <a:solidFill>
                  <a:srgbClr val="B13F9A"/>
                </a:solidFill>
              </a:rPr>
              <a:pPr/>
              <a:t>11.03.2023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6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age.su/audiopics/002108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img12.nnm.ru/5/2/f/c/b/2b9f57da572c3fa6d146973c6ee.jpg" TargetMode="Externa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img2.labirint.ru/books/269592/big.jpg" TargetMode="External"/><Relationship Id="rId7" Type="http://schemas.openxmlformats.org/officeDocument/2006/relationships/hyperlink" Target="http://img.4pk.ru/300x10000/images/90/2454290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img2.labirint.ru/books/317818/big.jpg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15.nnm.ru/e/9/2/8/8/59a55ca482c245da4f81e7741d2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vkvartireremont.ru/xml_my_shop_new/img/83321.jpg" TargetMode="Externa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lib.rus.ec/files/12357213904718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ian.ru/photolents/20100810/263340343_3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an.ru/photolents/20100810/263340343_4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40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docs.google.com/?url=http%3A%2F%2Fnsportal.ru%2Fsites%2Fdefault%2Ffiles%2F2013%2F2%2Fstrana_detstva1.pptx&amp;docid=1b3c1d2921ad1d30faa70528c1375810&amp;a=bi&amp;pagenumber=1&amp;w=5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742638"/>
            <a:ext cx="7753661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1913 г. поступил на юридический факультет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Петербургского университета.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1915 г., во время Первой мировой войны, прервав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учебу в университете, Зощенко ушел на фронт.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29701" name="Picture 5" descr="http://reportage.su/audiopics/00210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564904"/>
            <a:ext cx="3214437" cy="4149080"/>
          </a:xfrm>
          <a:prstGeom prst="rect">
            <a:avLst/>
          </a:prstGeom>
          <a:noFill/>
        </p:spPr>
      </p:pic>
      <p:pic>
        <p:nvPicPr>
          <p:cNvPr id="8" name="Picture 5" descr="Зощенко Михаил - Полное собрание сочинений">
            <a:hlinkClick r:id="rId5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852936"/>
            <a:ext cx="3779912" cy="4005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168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4-tub-ru.yandex.net/i?id=330554334-1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89648"/>
            <a:ext cx="2069990" cy="3168352"/>
          </a:xfrm>
          <a:prstGeom prst="rect">
            <a:avLst/>
          </a:prstGeom>
          <a:noFill/>
        </p:spPr>
      </p:pic>
      <p:pic>
        <p:nvPicPr>
          <p:cNvPr id="4102" name="Picture 6" descr="http://img2.labirint.ru/books/269592/bi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0870" b="10870"/>
          <a:stretch>
            <a:fillRect/>
          </a:stretch>
        </p:blipFill>
        <p:spPr bwMode="auto">
          <a:xfrm>
            <a:off x="4211960" y="1124744"/>
            <a:ext cx="2143296" cy="2592288"/>
          </a:xfrm>
          <a:prstGeom prst="rect">
            <a:avLst/>
          </a:prstGeom>
          <a:noFill/>
        </p:spPr>
      </p:pic>
      <p:pic>
        <p:nvPicPr>
          <p:cNvPr id="4104" name="Picture 8" descr="http://img2.labirint.ru/books/317818/bi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11321" b="11321"/>
          <a:stretch>
            <a:fillRect/>
          </a:stretch>
        </p:blipFill>
        <p:spPr bwMode="auto">
          <a:xfrm>
            <a:off x="251520" y="980728"/>
            <a:ext cx="2469450" cy="2952328"/>
          </a:xfrm>
          <a:prstGeom prst="rect">
            <a:avLst/>
          </a:prstGeom>
          <a:noFill/>
        </p:spPr>
      </p:pic>
      <p:pic>
        <p:nvPicPr>
          <p:cNvPr id="4106" name="Picture 10" descr="http://img.4pk.ru/300x10000/images/90/245429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15120" t="11890" r="16841" b="12511"/>
          <a:stretch>
            <a:fillRect/>
          </a:stretch>
        </p:blipFill>
        <p:spPr bwMode="auto">
          <a:xfrm>
            <a:off x="6156176" y="3789040"/>
            <a:ext cx="1944216" cy="288032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-33010"/>
            <a:ext cx="7125861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1920—1921 гг. появились его рассказы.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6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379677"/>
            <a:ext cx="3923928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Умер 22 июля 1958 г., от сердечной недостаточности. 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41991" name="Picture 7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392488" cy="59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83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0320" y="836712"/>
            <a:ext cx="4693445" cy="5904656"/>
          </a:xfrm>
        </p:spPr>
      </p:pic>
    </p:spTree>
    <p:extLst>
      <p:ext uri="{BB962C8B-B14F-4D97-AF65-F5344CB8AC3E}">
        <p14:creationId xmlns:p14="http://schemas.microsoft.com/office/powerpoint/2010/main" xmlns="" val="375163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071934" y="714356"/>
            <a:ext cx="3071812" cy="7858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>
                <a:solidFill>
                  <a:srgbClr val="002060"/>
                </a:solidFill>
              </a:rPr>
              <a:t>Тема  урока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85926"/>
            <a:ext cx="2643187" cy="5715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Цель    </a:t>
            </a:r>
            <a:r>
              <a:rPr lang="ru-RU" sz="2000" b="1" dirty="0">
                <a:solidFill>
                  <a:srgbClr val="002060"/>
                </a:solidFill>
              </a:rPr>
              <a:t>урока: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25" y="2571750"/>
            <a:ext cx="4905375" cy="12144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Продолжить работу над произведением М.М.Зощенко «Золотые слова», закрепить полученные знания.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4" name="AutoShape 13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6155" name="AutoShape 15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6156" name="AutoShape 17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6157" name="AutoShape 19" descr="Картинки по запросу Картинка анимация И.а.Крылов портрет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49080"/>
            <a:ext cx="1411454" cy="21642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4" descr="C:\Users\Еленга\Desktop\М.Зощенко.jpg"/>
          <p:cNvPicPr>
            <a:picLocks noChangeAspect="1" noChangeArrowheads="1"/>
          </p:cNvPicPr>
          <p:nvPr/>
        </p:nvPicPr>
        <p:blipFill>
          <a:blip r:embed="rId4" cstate="print"/>
          <a:srcRect l="24219" t="18750" r="32812" b="5208"/>
          <a:stretch>
            <a:fillRect/>
          </a:stretch>
        </p:blipFill>
        <p:spPr bwMode="auto">
          <a:xfrm>
            <a:off x="857224" y="1785926"/>
            <a:ext cx="2045280" cy="2714644"/>
          </a:xfrm>
          <a:prstGeom prst="rect">
            <a:avLst/>
          </a:prstGeom>
          <a:noFill/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2357438" y="714375"/>
            <a:ext cx="5857875" cy="9096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00CC"/>
                </a:solidFill>
                <a:latin typeface="Monotype Corsiva" pitchFamily="66" charset="0"/>
              </a:rPr>
              <a:t>Михаил Михайлович Зощенко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«Золотые слова»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8" descr="boo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143000"/>
            <a:ext cx="8286750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Прямоугольник 9"/>
          <p:cNvSpPr>
            <a:spLocks noChangeArrowheads="1"/>
          </p:cNvSpPr>
          <p:nvPr/>
        </p:nvSpPr>
        <p:spPr bwMode="auto">
          <a:xfrm>
            <a:off x="428625" y="428625"/>
            <a:ext cx="8497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C00000"/>
                </a:solidFill>
                <a:latin typeface="Garamond" panose="02020404030301010803" pitchFamily="18" charset="0"/>
              </a:rPr>
              <a:t>Проверка домашнего задания</a:t>
            </a:r>
          </a:p>
        </p:txBody>
      </p:sp>
      <p:sp>
        <p:nvSpPr>
          <p:cNvPr id="4101" name="Прямоугольник 6"/>
          <p:cNvSpPr>
            <a:spLocks noChangeArrowheads="1"/>
          </p:cNvSpPr>
          <p:nvPr/>
        </p:nvSpPr>
        <p:spPr bwMode="auto">
          <a:xfrm>
            <a:off x="2286000" y="1557338"/>
            <a:ext cx="457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2" name="Прямоугольник 7"/>
          <p:cNvSpPr>
            <a:spLocks noChangeArrowheads="1"/>
          </p:cNvSpPr>
          <p:nvPr/>
        </p:nvSpPr>
        <p:spPr bwMode="auto">
          <a:xfrm>
            <a:off x="2286000" y="-5859463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4103" name="Рисунок 6" descr="post-149122-125293296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929063"/>
            <a:ext cx="27908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Прямоугольник 11"/>
          <p:cNvSpPr>
            <a:spLocks noChangeArrowheads="1"/>
          </p:cNvSpPr>
          <p:nvPr/>
        </p:nvSpPr>
        <p:spPr bwMode="auto">
          <a:xfrm>
            <a:off x="3059113" y="1628775"/>
            <a:ext cx="4033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62200" y="1752600"/>
            <a:ext cx="46482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chemeClr val="accent4">
                  <a:lumMod val="10000"/>
                </a:schemeClr>
              </a:solidFill>
              <a:latin typeface="Arial" charset="0"/>
              <a:cs typeface="+mn-cs"/>
            </a:endParaRPr>
          </a:p>
        </p:txBody>
      </p:sp>
      <p:sp>
        <p:nvSpPr>
          <p:cNvPr id="4106" name="Прямоугольник 10"/>
          <p:cNvSpPr>
            <a:spLocks noChangeArrowheads="1"/>
          </p:cNvSpPr>
          <p:nvPr/>
        </p:nvSpPr>
        <p:spPr bwMode="auto">
          <a:xfrm>
            <a:off x="2286000" y="21336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latin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6375" y="2420938"/>
            <a:ext cx="43195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kern="0" dirty="0">
                <a:solidFill>
                  <a:schemeClr val="tx2"/>
                </a:solidFill>
                <a:latin typeface="Segoe Script" pitchFamily="34" charset="0"/>
                <a:cs typeface="+mn-cs"/>
              </a:rPr>
              <a:t> </a:t>
            </a:r>
            <a:endParaRPr lang="ru-RU" sz="2800" b="1" kern="0" dirty="0">
              <a:solidFill>
                <a:srgbClr val="C00000"/>
              </a:solidFill>
              <a:latin typeface="Segoe Script" pitchFamily="34" charset="0"/>
              <a:cs typeface="+mn-cs"/>
            </a:endParaRPr>
          </a:p>
        </p:txBody>
      </p:sp>
      <p:sp>
        <p:nvSpPr>
          <p:cNvPr id="18" name="Прямоугольник 10"/>
          <p:cNvSpPr>
            <a:spLocks noChangeArrowheads="1"/>
          </p:cNvSpPr>
          <p:nvPr/>
        </p:nvSpPr>
        <p:spPr bwMode="auto">
          <a:xfrm>
            <a:off x="4786313" y="2133600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endParaRPr lang="ru-RU" sz="2000" b="1" dirty="0">
              <a:solidFill>
                <a:schemeClr val="bg1">
                  <a:lumMod val="10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4480" y="714356"/>
            <a:ext cx="3882749" cy="604541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Физминутка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2532" name="Прямоугольник 6"/>
          <p:cNvSpPr>
            <a:spLocks noChangeArrowheads="1"/>
          </p:cNvSpPr>
          <p:nvPr/>
        </p:nvSpPr>
        <p:spPr bwMode="auto">
          <a:xfrm>
            <a:off x="928688" y="1357313"/>
            <a:ext cx="4572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Наклонились, ну-ка, ну-ка!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Распрямились, потянулись,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А теперь назад прогнулись.</a:t>
            </a:r>
            <a:r>
              <a:rPr lang="ru-RU" altLang="ru-RU" sz="1800">
                <a:latin typeface="Arial" panose="020B0604020202020204" pitchFamily="34" charset="0"/>
              </a:rPr>
              <a:t> </a:t>
            </a:r>
            <a:r>
              <a:rPr lang="ru-RU" altLang="ru-RU" sz="1800" i="1">
                <a:latin typeface="Arial" panose="020B0604020202020204" pitchFamily="34" charset="0"/>
              </a:rPr>
              <a:t>(Наклоны вперёд и назад.)</a:t>
            </a: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Разминаем руки, плечи,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Чтоб сидеть нам было легче,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Чтоб читать и рассуждать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И совсем не уставать. </a:t>
            </a:r>
            <a:r>
              <a:rPr lang="ru-RU" altLang="ru-RU" sz="1800" i="1">
                <a:latin typeface="Arial" panose="020B0604020202020204" pitchFamily="34" charset="0"/>
              </a:rPr>
              <a:t>(Рывки руками перед грудью.)</a:t>
            </a: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Голова устала тоже.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Так давайте ей поможем!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Вправо-влево, раз и два.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Думай, думай, голова. </a:t>
            </a:r>
            <a:r>
              <a:rPr lang="ru-RU" altLang="ru-RU" sz="1800" b="1" i="1">
                <a:latin typeface="Arial" panose="020B0604020202020204" pitchFamily="34" charset="0"/>
              </a:rPr>
              <a:t>(</a:t>
            </a:r>
            <a:r>
              <a:rPr lang="ru-RU" altLang="ru-RU" sz="1800" i="1">
                <a:latin typeface="Arial" panose="020B0604020202020204" pitchFamily="34" charset="0"/>
              </a:rPr>
              <a:t>Вращение головой.)</a:t>
            </a: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Хоть зарядка коротка,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Отдохнули мы слегка. </a:t>
            </a:r>
            <a:r>
              <a:rPr lang="ru-RU" altLang="ru-RU" sz="1800" b="1" i="1">
                <a:latin typeface="Arial" panose="020B0604020202020204" pitchFamily="34" charset="0"/>
              </a:rPr>
              <a:t>(</a:t>
            </a:r>
            <a:r>
              <a:rPr lang="ru-RU" altLang="ru-RU" sz="1800" i="1">
                <a:latin typeface="Arial" panose="020B0604020202020204" pitchFamily="34" charset="0"/>
              </a:rPr>
              <a:t>Дети садятся за парты.)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2533" name="Picture 2" descr="Картинки по запросу рисунок дети делают зарядк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286125"/>
            <a:ext cx="35242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68257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Зощенко  «Золотые слова»</a:t>
            </a:r>
          </a:p>
          <a:p>
            <a:pPr lvl="0"/>
            <a:endParaRPr lang="ru-RU" altLang="ru-RU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99874532"/>
              </p:ext>
            </p:extLst>
          </p:nvPr>
        </p:nvGraphicFramePr>
        <p:xfrm>
          <a:off x="179512" y="1268760"/>
          <a:ext cx="3600400" cy="4176465"/>
        </p:xfrm>
        <a:graphic>
          <a:graphicData uri="http://schemas.openxmlformats.org/drawingml/2006/table">
            <a:tbl>
              <a:tblPr firstRow="1" firstCol="1" bandRow="1"/>
              <a:tblGrid>
                <a:gridCol w="225025">
                  <a:extLst>
                    <a:ext uri="{9D8B030D-6E8A-4147-A177-3AD203B41FA5}">
                      <a16:colId xmlns:a16="http://schemas.microsoft.com/office/drawing/2014/main" xmlns="" val="724174977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517669756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2999866997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3284893565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4164457242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645050609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1781082874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3197517827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1293126854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698580448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1576159972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2994029407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1194538341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2303173599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2410759024"/>
                    </a:ext>
                  </a:extLst>
                </a:gridCol>
                <a:gridCol w="225025">
                  <a:extLst>
                    <a:ext uri="{9D8B030D-6E8A-4147-A177-3AD203B41FA5}">
                      <a16:colId xmlns:a16="http://schemas.microsoft.com/office/drawing/2014/main" xmlns="" val="768484730"/>
                    </a:ext>
                  </a:extLst>
                </a:gridCol>
              </a:tblGrid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6145304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476259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431824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5770561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08097901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3223535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09613548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86199966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3234513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82768202"/>
                  </a:ext>
                </a:extLst>
              </a:tr>
              <a:tr h="43246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30666439"/>
                  </a:ext>
                </a:extLst>
              </a:tr>
              <a:tr h="229849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60121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99792" y="3861048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/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Лёля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  ….   в разговоры.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Во-вторых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взрослые всякий раз рассказывали   … факты из  жизни.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Они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буквально пикнуть не дают – всё время  …  глупыми замечаниями.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раз мы сидим тихо и ….  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  моё  …   неожиданно соскользнуло с ножа и упало прямо в чай.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Всё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делать с   … изменившейся обстановки.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Ну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за  ….  наказывать  не полагается.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134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8452" y="2001552"/>
          <a:ext cx="3427095" cy="3662934"/>
        </p:xfrm>
        <a:graphic>
          <a:graphicData uri="http://schemas.openxmlformats.org/drawingml/2006/table">
            <a:tbl>
              <a:tblPr firstRow="1" firstCol="1" bandRow="1"/>
              <a:tblGrid>
                <a:gridCol w="217805">
                  <a:extLst>
                    <a:ext uri="{9D8B030D-6E8A-4147-A177-3AD203B41FA5}">
                      <a16:colId xmlns:a16="http://schemas.microsoft.com/office/drawing/2014/main" xmlns="" val="2675895402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1939102991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xmlns="" val="2537869777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3232376658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xmlns="" val="651774659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288631836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3746469236"/>
                    </a:ext>
                  </a:extLst>
                </a:gridCol>
                <a:gridCol w="201295">
                  <a:extLst>
                    <a:ext uri="{9D8B030D-6E8A-4147-A177-3AD203B41FA5}">
                      <a16:colId xmlns:a16="http://schemas.microsoft.com/office/drawing/2014/main" xmlns="" val="1154195225"/>
                    </a:ext>
                  </a:extLst>
                </a:gridCol>
                <a:gridCol w="193040">
                  <a:extLst>
                    <a:ext uri="{9D8B030D-6E8A-4147-A177-3AD203B41FA5}">
                      <a16:colId xmlns:a16="http://schemas.microsoft.com/office/drawing/2014/main" xmlns="" val="386002224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xmlns="" val="4140386014"/>
                    </a:ext>
                  </a:extLst>
                </a:gridCol>
                <a:gridCol w="201295">
                  <a:extLst>
                    <a:ext uri="{9D8B030D-6E8A-4147-A177-3AD203B41FA5}">
                      <a16:colId xmlns:a16="http://schemas.microsoft.com/office/drawing/2014/main" xmlns="" val="3084782227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710905956"/>
                    </a:ext>
                  </a:extLst>
                </a:gridCol>
                <a:gridCol w="217805">
                  <a:extLst>
                    <a:ext uri="{9D8B030D-6E8A-4147-A177-3AD203B41FA5}">
                      <a16:colId xmlns:a16="http://schemas.microsoft.com/office/drawing/2014/main" xmlns="" val="1372056224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xmlns="" val="3657699633"/>
                    </a:ext>
                  </a:extLst>
                </a:gridCol>
                <a:gridCol w="209550">
                  <a:extLst>
                    <a:ext uri="{9D8B030D-6E8A-4147-A177-3AD203B41FA5}">
                      <a16:colId xmlns:a16="http://schemas.microsoft.com/office/drawing/2014/main" xmlns="" val="1063323295"/>
                    </a:ext>
                  </a:extLst>
                </a:gridCol>
                <a:gridCol w="193040">
                  <a:extLst>
                    <a:ext uri="{9D8B030D-6E8A-4147-A177-3AD203B41FA5}">
                      <a16:colId xmlns:a16="http://schemas.microsoft.com/office/drawing/2014/main" xmlns="" val="3197953691"/>
                    </a:ext>
                  </a:extLst>
                </a:gridCol>
              </a:tblGrid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24619263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55016315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9578132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095377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3765909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58575436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4985195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6527371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074992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3583154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52960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7006773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6179" y="876351"/>
            <a:ext cx="1771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09442" y="1807361"/>
            <a:ext cx="7450989" cy="478999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0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39142"/>
            <a:ext cx="831641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536" y="229871"/>
            <a:ext cx="824440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Восстановите правильный порядок событий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</a:rPr>
              <a:t>                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: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67544" y="1556792"/>
            <a:ext cx="586814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 Помилование и папины условия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552" y="2276872"/>
            <a:ext cx="583264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Comic Sans MS" pitchFamily="66" charset="0"/>
              </a:rPr>
              <a:t>*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Папин совет или Золотые слова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39552" y="2996952"/>
            <a:ext cx="54006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 Ужин со взрослыми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67544" y="3573016"/>
            <a:ext cx="84249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 Плохое воспитание или История о пожарном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39552" y="4293096"/>
            <a:ext cx="43204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 Наказание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39552" y="4869160"/>
            <a:ext cx="763284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Заключение или Золотые слова жизни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5589240"/>
            <a:ext cx="885698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*Главное преступление или Случай с маслом в чае.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764704"/>
            <a:ext cx="2182562" cy="28344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1852 L -0.00468 -0.2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199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-2.77778E-7 -0.199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-0.00232 L -0.00122 0.310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-3.61111E-6 -0.179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0.00156 0.3861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 L 0.00625 0.09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«Делай добро и жди добра.»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563786"/>
            <a:ext cx="842968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Выбери правильное </a:t>
            </a: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скобок.</a:t>
            </a: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67544" y="1628800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«… Между тем нож согрелся над чаем .   Масло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 rot="10800000" flipV="1">
            <a:off x="2267744" y="2276872"/>
            <a:ext cx="20162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растаяло,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851920" y="2276872"/>
            <a:ext cx="413995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подтаяло).   Я хотел его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 rot="10800000" flipV="1">
            <a:off x="467544" y="2852936"/>
            <a:ext cx="21237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смазать,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835696" y="2852936"/>
            <a:ext cx="59766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намазать) на булку и уже стал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588224" y="2852936"/>
            <a:ext cx="230425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(отводить,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67544" y="3429000"/>
            <a:ext cx="21602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уводить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691680" y="3429000"/>
            <a:ext cx="907300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руку от стакана . Но тут моё масло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699792" y="4077072"/>
            <a:ext cx="237626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ежданно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214810" y="4071942"/>
            <a:ext cx="43204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соскользнуло с ножа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653136"/>
            <a:ext cx="2592288" cy="17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395536" y="4077072"/>
            <a:ext cx="24424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(неожиданно, 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95536" y="4725144"/>
            <a:ext cx="2677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упало в чай …»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67544" y="2276872"/>
            <a:ext cx="2100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немножко  (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0648"/>
            <a:ext cx="1944216" cy="194421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2420888"/>
            <a:ext cx="4167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 … Она стала смеяться, (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420888"/>
            <a:ext cx="2163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оглядываясь,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96952"/>
            <a:ext cx="5076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на меня , то на стакан с чаем.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64502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она ещё больше (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3645024"/>
            <a:ext cx="2025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посмеялась,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645024"/>
            <a:ext cx="2961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засмеялась) когда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869160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кой (помешивать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4869160"/>
            <a:ext cx="2102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смешивать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4869160"/>
            <a:ext cx="1106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чай .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544522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мешал долго ,так что всё масло ( растаяло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81155" y="5445224"/>
            <a:ext cx="1842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,подтаяло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6021288"/>
            <a:ext cx="2079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остатка .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6021288"/>
            <a:ext cx="6196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чай стал похож на куриный бульон .»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28184" y="2420888"/>
            <a:ext cx="215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поглядывая) 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4221088"/>
            <a:ext cx="8025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папин начальник, что -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то рассказывая,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стал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ложеч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749340" y="5445224"/>
            <a:ext cx="394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00042"/>
            <a:ext cx="477560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Золотые слова</a:t>
            </a:r>
          </a:p>
        </p:txBody>
      </p:sp>
      <p:pic>
        <p:nvPicPr>
          <p:cNvPr id="44034" name="Picture 2" descr="Лёля и Минька: Золотые сл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571625"/>
            <a:ext cx="3819525" cy="422433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6" name="Picture 4" descr="Лёля и Минька: Золотые сло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1285875"/>
            <a:ext cx="3282950" cy="503555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3" name="Picture 7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http://www.vkvartireremont.ru/xml_my_shop_new/img/8332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104456" cy="63003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0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Зощенко как добрый волшебник сопровождает ребят, напутствуя и направляя на пути к истине, добру, справедливости. Таков по тематике и рассказ «Золотые слова».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8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468313" y="2205038"/>
            <a:ext cx="66960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panose="020B0604020202020204" pitchFamily="34" charset="0"/>
              </a:rPr>
              <a:t>-Закончите урок одним из предложений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panose="020B0604020202020204" pitchFamily="34" charset="0"/>
              </a:rPr>
              <a:t>-Урок привлек меня тем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panose="020B0604020202020204" pitchFamily="34" charset="0"/>
              </a:rPr>
              <a:t>- Я задумался о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Arial" panose="020B0604020202020204" pitchFamily="34" charset="0"/>
              </a:rPr>
              <a:t>- Хотелось бы поблагодарить …</a:t>
            </a:r>
          </a:p>
        </p:txBody>
      </p:sp>
      <p:pic>
        <p:nvPicPr>
          <p:cNvPr id="29699" name="Picture 7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19675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669674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endParaRPr lang="ru-RU" dirty="0" smtClean="0"/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ответить на вопрос № 9 с.119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5"/>
            <a:ext cx="9144000" cy="41044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Три сороки-тараторки тараторили на горке.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005064"/>
            <a:ext cx="28575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88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75724"/>
            <a:ext cx="9036496" cy="5633596"/>
          </a:xfrm>
        </p:spPr>
        <p:txBody>
          <a:bodyPr/>
          <a:lstStyle/>
          <a:p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Спасибо! 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Доброе </a:t>
            </a: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утро! 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Присаживайтесь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пожалуйста.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52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75724"/>
            <a:ext cx="8856984" cy="9244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Расшифруйте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полное имя писателя</a:t>
            </a:r>
            <a:r>
              <a:rPr lang="ru-RU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07361"/>
            <a:ext cx="8640959" cy="4051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ЛИАХИМ ЧИВОЛЙАХИМ ОКНЕЩОЗ</a:t>
            </a:r>
          </a:p>
        </p:txBody>
      </p:sp>
    </p:spTree>
    <p:extLst>
      <p:ext uri="{BB962C8B-B14F-4D97-AF65-F5344CB8AC3E}">
        <p14:creationId xmlns:p14="http://schemas.microsoft.com/office/powerpoint/2010/main" xmlns="" val="389244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b.rus.ec/files/123572139047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9011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4048" y="476672"/>
            <a:ext cx="3600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Михаил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Михайлович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Зощенко</a:t>
            </a:r>
          </a:p>
          <a:p>
            <a:pPr algn="ctr"/>
            <a:r>
              <a:rPr lang="ru-RU" sz="3600" b="1" dirty="0" smtClean="0"/>
              <a:t>(1895-1958)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8498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chnosti.net/photos/2263/12830707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2709857" cy="4061094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3857625" y="1214438"/>
            <a:ext cx="4572000" cy="3232150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7030A0"/>
                </a:solidFill>
              </a:rPr>
              <a:t> </a:t>
            </a:r>
            <a:r>
              <a:rPr lang="ru-RU" sz="20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Михаил Зощенко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родился в небогатой многодетной дворянской семье в Петербурге. Отец — Михаил Иванович Зощенко (1857-1907), художник, входил в Товарищество передвижных художественных выставок. Он участвовал в изготовлении мозаичных панно на фасаде Суворовского музея.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7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857250" y="571500"/>
            <a:ext cx="7715250" cy="1477963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Мать — Елена Осиповна (Иосифовна) Зощенко, урожденная Сурина (1875-1920) - играла в любительском театре, писала небольшие рассказы. Всего в семье было 8 детей (один из них умер в младенчестве).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               На фото: Михаил Зощенко с сестрами.</a:t>
            </a:r>
          </a:p>
        </p:txBody>
      </p:sp>
      <p:pic>
        <p:nvPicPr>
          <p:cNvPr id="4099" name="Picture 4" descr="Михиал Зощенко с сестрам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8890" t="8763" r="15653" b="10613"/>
          <a:stretch>
            <a:fillRect/>
          </a:stretch>
        </p:blipFill>
        <p:spPr bwMode="auto">
          <a:xfrm>
            <a:off x="2786050" y="2357430"/>
            <a:ext cx="2943778" cy="3857652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1" name="Picture 5" descr="Иллюстрация № 8 к книге &quot;Рассказы для детей&quot;, фотография, изображение, картинка"/>
          <p:cNvPicPr>
            <a:picLocks noChangeAspect="1" noChangeArrowheads="1"/>
          </p:cNvPicPr>
          <p:nvPr/>
        </p:nvPicPr>
        <p:blipFill>
          <a:blip r:embed="rId4" cstate="print"/>
          <a:srcRect l="8673" t="9450" r="7076" b="4320"/>
          <a:stretch>
            <a:fillRect/>
          </a:stretch>
        </p:blipFill>
        <p:spPr bwMode="auto">
          <a:xfrm>
            <a:off x="1071538" y="3214686"/>
            <a:ext cx="1779942" cy="242889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03" name="Picture 7" descr="Иллюстрация № 11 к книге &quot;Рассказы для детей&quot;, фотография, изображение, картинка"/>
          <p:cNvPicPr>
            <a:picLocks noChangeAspect="1" noChangeArrowheads="1"/>
          </p:cNvPicPr>
          <p:nvPr/>
        </p:nvPicPr>
        <p:blipFill>
          <a:blip r:embed="rId5" cstate="print"/>
          <a:srcRect l="5906"/>
          <a:stretch>
            <a:fillRect/>
          </a:stretch>
        </p:blipFill>
        <p:spPr bwMode="auto">
          <a:xfrm>
            <a:off x="5857884" y="2357430"/>
            <a:ext cx="2330442" cy="185738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198" name="Picture 7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er.myshared.ru/70196/data/images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285992"/>
            <a:ext cx="2752024" cy="3665195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123" name="Picture 4" descr=" Михаил Зощенко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5541" t="3803" r="9190" b="16061"/>
          <a:stretch>
            <a:fillRect/>
          </a:stretch>
        </p:blipFill>
        <p:spPr bwMode="auto">
          <a:xfrm>
            <a:off x="857224" y="1285860"/>
            <a:ext cx="3269954" cy="447841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4572000" y="714375"/>
            <a:ext cx="3857625" cy="13239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Зощенко три года.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Смерть отца в декабре 1907 г. поставила многодетную семью на грань нищеты.</a:t>
            </a:r>
          </a:p>
        </p:txBody>
      </p:sp>
      <p:pic>
        <p:nvPicPr>
          <p:cNvPr id="9221" name="Picture 7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pring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428</TotalTime>
  <Words>584</Words>
  <Application>Microsoft Office PowerPoint</Application>
  <PresentationFormat>Экран (4:3)</PresentationFormat>
  <Paragraphs>167</Paragraphs>
  <Slides>25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Spring</vt:lpstr>
      <vt:lpstr>8_Изящная</vt:lpstr>
      <vt:lpstr>Слайд 1</vt:lpstr>
      <vt:lpstr>Слайд 2</vt:lpstr>
      <vt:lpstr>Слайд 3</vt:lpstr>
      <vt:lpstr>Спасибо!  Доброе утро!  Присаживайтесь, пожалуйста.</vt:lpstr>
      <vt:lpstr>Расшифруйте полное имя писателя.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Михаил Зощенко  «Золотые слова» </vt:lpstr>
      <vt:lpstr>ОТВЕТЫ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асус</cp:lastModifiedBy>
  <cp:revision>34</cp:revision>
  <dcterms:created xsi:type="dcterms:W3CDTF">2019-04-07T13:47:16Z</dcterms:created>
  <dcterms:modified xsi:type="dcterms:W3CDTF">2023-03-11T09:28:24Z</dcterms:modified>
</cp:coreProperties>
</file>