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2" r:id="rId3"/>
    <p:sldId id="257" r:id="rId4"/>
    <p:sldId id="258" r:id="rId5"/>
    <p:sldId id="263" r:id="rId6"/>
    <p:sldId id="265" r:id="rId7"/>
    <p:sldId id="264" r:id="rId8"/>
    <p:sldId id="259" r:id="rId9"/>
    <p:sldId id="260" r:id="rId10"/>
    <p:sldId id="266" r:id="rId11"/>
    <p:sldId id="267" r:id="rId12"/>
    <p:sldId id="268" r:id="rId13"/>
    <p:sldId id="270" r:id="rId14"/>
    <p:sldId id="269" r:id="rId15"/>
    <p:sldId id="26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90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8/5/22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C67AB-91AB-6D43-964E-6F20D49E01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Социальные нормы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408A1E-BFC5-AD4C-B5D5-89287E411E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260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1E99D8-96BF-2A28-16BD-0E79D056D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Обычаи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55F986-671E-096C-9DA6-40D131380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3110" y="2400300"/>
            <a:ext cx="7937754" cy="39547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/>
              <a:t>Обычай</a:t>
            </a:r>
            <a:r>
              <a:rPr lang="ru-RU" sz="2400" dirty="0"/>
              <a:t> — унаследованный стереотипный способ поведения, который воспроизводится в определённом обществе или социальной группе и является привычным для их членов. </a:t>
            </a:r>
          </a:p>
          <a:p>
            <a:pPr marL="0" indent="0" algn="ctr">
              <a:buNone/>
            </a:pPr>
            <a:r>
              <a:rPr lang="ru-RU" sz="2400" b="1" dirty="0"/>
              <a:t>Обычай</a:t>
            </a:r>
            <a:r>
              <a:rPr lang="ru-RU" sz="2400" dirty="0"/>
              <a:t> – это вид социальных норм, </a:t>
            </a:r>
            <a:r>
              <a:rPr lang="ru-RU" sz="2400" dirty="0" err="1"/>
              <a:t>унаследуемый</a:t>
            </a:r>
            <a:r>
              <a:rPr lang="ru-RU" sz="2400" dirty="0"/>
              <a:t> из прошлого  и вошедший в наш оборот  в силу его многократного применения.</a:t>
            </a:r>
          </a:p>
          <a:p>
            <a:pPr marL="0" indent="0" algn="ctr">
              <a:buNone/>
            </a:pPr>
            <a:r>
              <a:rPr lang="ru-RU" sz="2400" b="1" dirty="0"/>
              <a:t>Обычай </a:t>
            </a:r>
            <a:r>
              <a:rPr lang="ru-RU" sz="2400" dirty="0"/>
              <a:t>– общепринятое правило поведения в определенных жизненных ситуациях, повторяющихся на протяжении нескольких поколений.</a:t>
            </a:r>
          </a:p>
        </p:txBody>
      </p:sp>
    </p:spTree>
    <p:extLst>
      <p:ext uri="{BB962C8B-B14F-4D97-AF65-F5344CB8AC3E}">
        <p14:creationId xmlns:p14="http://schemas.microsoft.com/office/powerpoint/2010/main" val="2627397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3064B-D494-0037-A32E-0372A7447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традиции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33F2F8-1A69-52AC-450C-A901249BA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/>
              <a:t>В отличие от обычаев, традиции не являются наследием прошлых поколений (хотя вполне могут так передаваться). Они формируются спонтанно и становятся частью культуры. Традиция может существовать даже внутри небольшой компании (например, традиция женщины после вступления в брак брать фамилию мужа).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4768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F7925-230E-74D3-9E5E-1B8B7E7F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мораль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90E0BB-2EE9-B830-9250-271AB604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Cambria" panose="02040503050406030204" pitchFamily="18" charset="0"/>
              </a:rPr>
              <a:t>Мораль</a:t>
            </a:r>
            <a:r>
              <a:rPr lang="ru-RU" sz="2800" dirty="0">
                <a:latin typeface="Cambria" panose="02040503050406030204" pitchFamily="18" charset="0"/>
              </a:rPr>
              <a:t> –вид социальных норм, установленный и поддерживаемый обществом, регулирующий отношения между людьми на основе представлений о добре и зле, чести и бесчестии, справедливости и несправедливости.</a:t>
            </a:r>
          </a:p>
        </p:txBody>
      </p:sp>
    </p:spTree>
    <p:extLst>
      <p:ext uri="{BB962C8B-B14F-4D97-AF65-F5344CB8AC3E}">
        <p14:creationId xmlns:p14="http://schemas.microsoft.com/office/powerpoint/2010/main" val="3827333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DC27C8-355C-218C-7E61-EC22AFC47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Корпоративные нормы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CD99D4-89BC-6518-593E-9723FE6D0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Корпоративные нормы </a:t>
            </a:r>
            <a:r>
              <a:rPr lang="ru-RU" sz="2800" dirty="0"/>
              <a:t>– это правила поведения, установленные в организации и являющиеся обязательными для членов этой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3435764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7FC46-898C-B1C5-B174-58AA2C2FA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B228D-1D6B-BB12-0FF0-3CAB5F362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2800" b="1" dirty="0"/>
              <a:t>Право</a:t>
            </a:r>
            <a:r>
              <a:rPr lang="ru-RU" sz="2800" dirty="0"/>
              <a:t> – вид социальных норм, общеобязательные правила, установленных и поддерживаемых государством, за нарушение которых предусмотрена юридическая ответственность.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1532618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7894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1C2A4A-2917-6A49-A486-3BC706727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344" y="1586484"/>
            <a:ext cx="3685032" cy="368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2300" b="1" dirty="0" err="1">
                <a:solidFill>
                  <a:srgbClr val="FFFFFF"/>
                </a:solidFill>
              </a:rPr>
              <a:t>Функции</a:t>
            </a:r>
            <a:r>
              <a:rPr lang="en-US" sz="2300" b="1" dirty="0">
                <a:solidFill>
                  <a:srgbClr val="FFFFFF"/>
                </a:solidFill>
              </a:rPr>
              <a:t> </a:t>
            </a:r>
            <a:r>
              <a:rPr lang="en-US" sz="2300" b="1" dirty="0" err="1">
                <a:solidFill>
                  <a:srgbClr val="FFFFFF"/>
                </a:solidFill>
              </a:rPr>
              <a:t>социальных</a:t>
            </a:r>
            <a:r>
              <a:rPr lang="en-US" sz="2300" b="1" dirty="0">
                <a:solidFill>
                  <a:srgbClr val="FFFFFF"/>
                </a:solidFill>
              </a:rPr>
              <a:t> </a:t>
            </a:r>
            <a:r>
              <a:rPr lang="en-US" sz="2300" b="1" dirty="0" err="1">
                <a:solidFill>
                  <a:srgbClr val="FFFFFF"/>
                </a:solidFill>
              </a:rPr>
              <a:t>норм</a:t>
            </a:r>
            <a:r>
              <a:rPr lang="ru-RU" sz="23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5436DB-4E8B-43A5-AE55-1C527B62E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8743" y="797433"/>
            <a:ext cx="5934456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83335" y="960120"/>
            <a:ext cx="5605272" cy="493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2D687-8383-5C49-A5C2-6E05C5B41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3336" y="960121"/>
            <a:ext cx="5605272" cy="4937760"/>
          </a:xfrm>
        </p:spPr>
        <p:txBody>
          <a:bodyPr anchor="ctr">
            <a:normAutofit fontScale="92500"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Регулируют</a:t>
            </a:r>
            <a:r>
              <a:rPr lang="ru-RU" sz="2400" dirty="0">
                <a:solidFill>
                  <a:srgbClr val="404040"/>
                </a:solidFill>
                <a:latin typeface="Cambria" panose="02040503050406030204" pitchFamily="18" charset="0"/>
              </a:rPr>
              <a:t> общественные отношения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24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Служат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образцами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,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эталонами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соответствующего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поведения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24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Определяют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границы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допустимого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поведения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людей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24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>
                <a:solidFill>
                  <a:srgbClr val="404040"/>
                </a:solidFill>
                <a:latin typeface="Cambria" panose="02040503050406030204" pitchFamily="18" charset="0"/>
              </a:rPr>
              <a:t>Прогностическая функция : Ставят в известность о предполагаемых последствиях различных действий человека и его возможной ответственности. </a:t>
            </a:r>
          </a:p>
          <a:p>
            <a:pPr algn="ctr">
              <a:lnSpc>
                <a:spcPct val="90000"/>
              </a:lnSpc>
            </a:pP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Контролируют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отклоняющееся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2400" dirty="0" err="1">
                <a:solidFill>
                  <a:srgbClr val="404040"/>
                </a:solidFill>
                <a:latin typeface="Cambria" panose="02040503050406030204" pitchFamily="18" charset="0"/>
              </a:rPr>
              <a:t>поведение</a:t>
            </a:r>
            <a:r>
              <a:rPr lang="en-US" sz="24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24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>
                <a:solidFill>
                  <a:srgbClr val="404040"/>
                </a:solidFill>
                <a:latin typeface="Cambria" panose="02040503050406030204" pitchFamily="18" charset="0"/>
              </a:rPr>
              <a:t>Способствуют поддержанию порядка в обществе</a:t>
            </a:r>
          </a:p>
          <a:p>
            <a:pPr>
              <a:lnSpc>
                <a:spcPct val="90000"/>
              </a:lnSpc>
            </a:pPr>
            <a:endParaRPr lang="ru-RU" sz="17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27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1D64A-7DEA-4C4E-B4D1-423321A44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76122"/>
            <a:ext cx="7729728" cy="1188720"/>
          </a:xfrm>
        </p:spPr>
        <p:txBody>
          <a:bodyPr/>
          <a:lstStyle/>
          <a:p>
            <a:r>
              <a:rPr lang="ru-RU" dirty="0"/>
              <a:t>Понятие социальных норм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60FF57-271D-CE49-BBD3-18E240843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b="1" dirty="0">
                <a:latin typeface="Cambria" panose="02040503050406030204" pitchFamily="18" charset="0"/>
              </a:rPr>
              <a:t>Социальная норма</a:t>
            </a:r>
            <a:r>
              <a:rPr lang="ru-RU" sz="2400" dirty="0">
                <a:latin typeface="Cambria" panose="02040503050406030204" pitchFamily="18" charset="0"/>
              </a:rPr>
              <a:t> (от лат. </a:t>
            </a:r>
            <a:r>
              <a:rPr lang="en-US" sz="2400" dirty="0" err="1">
                <a:latin typeface="Cambria" panose="02040503050406030204" pitchFamily="18" charset="0"/>
              </a:rPr>
              <a:t>norma</a:t>
            </a:r>
            <a:r>
              <a:rPr lang="ru-RU" sz="2400" dirty="0">
                <a:latin typeface="Cambria" panose="02040503050406030204" pitchFamily="18" charset="0"/>
              </a:rPr>
              <a:t> — правило, образец, мерило) — установленное в обществе и одобряемое им,  правило поведения, регулирующее отношения между людьми, общественную жизнь, с целью поддержания в обществе стабильности и порядка.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68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7894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A91A6-3EC9-9A47-94EC-FB9C94C2B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344" y="1586484"/>
            <a:ext cx="3685032" cy="368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2300">
                <a:solidFill>
                  <a:srgbClr val="FFFFFF"/>
                </a:solidFill>
              </a:rPr>
              <a:t>Признаки социальных норм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5436DB-4E8B-43A5-AE55-1C527B62E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8743" y="797433"/>
            <a:ext cx="5934456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65299F-028F-4AFC-B46A-8DB33E20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83335" y="960120"/>
            <a:ext cx="5605272" cy="493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01E2E3-1048-3D4E-B9B2-C661BE321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7880" y="1200150"/>
            <a:ext cx="5316226" cy="4583430"/>
          </a:xfrm>
        </p:spPr>
        <p:txBody>
          <a:bodyPr anchor="ctr">
            <a:normAutofit fontScale="77500" lnSpcReduction="20000"/>
          </a:bodyPr>
          <a:lstStyle/>
          <a:p>
            <a:pPr algn="ctr"/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Не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имеют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конкретного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адресата</a:t>
            </a:r>
            <a:r>
              <a:rPr lang="ru-RU" sz="3100" dirty="0">
                <a:solidFill>
                  <a:srgbClr val="404040"/>
                </a:solidFill>
                <a:latin typeface="Cambria" panose="02040503050406030204" pitchFamily="18" charset="0"/>
              </a:rPr>
              <a:t>, я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вляются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общими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правилами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для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членов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общества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31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/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Направлены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на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регулирование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общественных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отношений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31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3100" dirty="0">
                <a:solidFill>
                  <a:srgbClr val="404040"/>
                </a:solidFill>
                <a:latin typeface="Cambria" panose="02040503050406030204" pitchFamily="18" charset="0"/>
              </a:rPr>
              <a:t>Являются результатом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волевой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,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сознательной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деятельностью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людей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31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pPr algn="ctr"/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Возникают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в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процессе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исторического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развития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,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в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дальнейшем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совершенствуются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,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существуют</a:t>
            </a:r>
            <a:r>
              <a:rPr lang="ru-RU" sz="3100" dirty="0">
                <a:solidFill>
                  <a:srgbClr val="404040"/>
                </a:solidFill>
                <a:latin typeface="Cambria" panose="02040503050406030204" pitchFamily="18" charset="0"/>
              </a:rPr>
              <a:t>,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изменяются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вместе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с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общественным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 </a:t>
            </a:r>
            <a:r>
              <a:rPr lang="en-US" sz="3100" dirty="0" err="1">
                <a:solidFill>
                  <a:srgbClr val="404040"/>
                </a:solidFill>
                <a:latin typeface="Cambria" panose="02040503050406030204" pitchFamily="18" charset="0"/>
              </a:rPr>
              <a:t>прогрессом</a:t>
            </a:r>
            <a:r>
              <a:rPr lang="en-US" sz="3100" dirty="0">
                <a:solidFill>
                  <a:srgbClr val="404040"/>
                </a:solidFill>
                <a:latin typeface="Cambria" panose="02040503050406030204" pitchFamily="18" charset="0"/>
              </a:rPr>
              <a:t>.</a:t>
            </a:r>
            <a:endParaRPr lang="ru-RU" sz="3100" dirty="0">
              <a:solidFill>
                <a:srgbClr val="404040"/>
              </a:solidFill>
              <a:latin typeface="Cambria" panose="02040503050406030204" pitchFamily="18" charset="0"/>
            </a:endParaRPr>
          </a:p>
          <a:p>
            <a:endParaRPr lang="ru-RU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8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563A8-3507-9048-9483-5C984A5AD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социальных норм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7CB0A3-1DB7-D446-B463-D2FA1CCB5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49474"/>
            <a:ext cx="7729728" cy="310198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/>
              <a:t>По характеру содержащихся в них предписаний:</a:t>
            </a:r>
          </a:p>
          <a:p>
            <a:pPr marL="0" indent="0" algn="ctr">
              <a:buNone/>
            </a:pPr>
            <a:r>
              <a:rPr lang="en-US" sz="2400" b="1" dirty="0"/>
              <a:t> </a:t>
            </a:r>
            <a:r>
              <a:rPr lang="ru-RU" sz="2400" dirty="0"/>
              <a:t>1) </a:t>
            </a:r>
            <a:r>
              <a:rPr lang="en-US" sz="2400" dirty="0" err="1"/>
              <a:t>Дозволение</a:t>
            </a:r>
            <a:r>
              <a:rPr lang="en-US" sz="2400" dirty="0"/>
              <a:t> — </a:t>
            </a:r>
            <a:r>
              <a:rPr lang="en-US" sz="2400" dirty="0" err="1"/>
              <a:t>указание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варианты</a:t>
            </a:r>
            <a:r>
              <a:rPr lang="en-US" sz="2400" dirty="0"/>
              <a:t> </a:t>
            </a:r>
            <a:r>
              <a:rPr lang="en-US" sz="2400" dirty="0" err="1"/>
              <a:t>поведения</a:t>
            </a:r>
            <a:r>
              <a:rPr lang="en-US" sz="2400" dirty="0"/>
              <a:t>, </a:t>
            </a:r>
            <a:r>
              <a:rPr lang="en-US" sz="2400" dirty="0" err="1"/>
              <a:t>которые</a:t>
            </a:r>
            <a:r>
              <a:rPr lang="en-US" sz="2400" dirty="0"/>
              <a:t> </a:t>
            </a:r>
            <a:r>
              <a:rPr lang="en-US" sz="2400" dirty="0" err="1"/>
              <a:t>желательны</a:t>
            </a:r>
            <a:r>
              <a:rPr lang="en-US" sz="2400" dirty="0"/>
              <a:t>, </a:t>
            </a:r>
            <a:r>
              <a:rPr lang="en-US" sz="2400" dirty="0" err="1"/>
              <a:t>но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обязательны</a:t>
            </a:r>
            <a:r>
              <a:rPr lang="en-US" sz="2400" dirty="0"/>
              <a:t>.</a:t>
            </a:r>
            <a:endParaRPr lang="ru-RU" sz="2400" dirty="0"/>
          </a:p>
          <a:p>
            <a:r>
              <a:rPr lang="en-US" sz="2400" dirty="0"/>
              <a:t>2) </a:t>
            </a:r>
            <a:r>
              <a:rPr lang="en-US" sz="2400" dirty="0" err="1"/>
              <a:t>Предписание</a:t>
            </a:r>
            <a:r>
              <a:rPr lang="en-US" sz="2400" dirty="0"/>
              <a:t> — </a:t>
            </a:r>
            <a:r>
              <a:rPr lang="en-US" sz="2400" dirty="0" err="1"/>
              <a:t>указание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требуемое</a:t>
            </a:r>
            <a:r>
              <a:rPr lang="en-US" sz="2400" dirty="0"/>
              <a:t> </a:t>
            </a:r>
            <a:r>
              <a:rPr lang="en-US" sz="2400" dirty="0" err="1"/>
              <a:t>действие</a:t>
            </a:r>
            <a:r>
              <a:rPr lang="en-US" sz="2400" dirty="0"/>
              <a:t>.</a:t>
            </a:r>
            <a:endParaRPr lang="ru-RU" sz="2400" dirty="0"/>
          </a:p>
          <a:p>
            <a:r>
              <a:rPr lang="en-US" sz="2400" dirty="0"/>
              <a:t>3) </a:t>
            </a:r>
            <a:r>
              <a:rPr lang="en-US" sz="2400" dirty="0" err="1"/>
              <a:t>Запрет</a:t>
            </a:r>
            <a:r>
              <a:rPr lang="en-US" sz="2400" dirty="0"/>
              <a:t> — </a:t>
            </a:r>
            <a:r>
              <a:rPr lang="en-US" sz="2400" dirty="0" err="1"/>
              <a:t>указание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действия</a:t>
            </a:r>
            <a:r>
              <a:rPr lang="en-US" sz="2400" dirty="0"/>
              <a:t>, </a:t>
            </a:r>
            <a:r>
              <a:rPr lang="en-US" sz="2400" dirty="0" err="1"/>
              <a:t>которые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следует</a:t>
            </a:r>
            <a:r>
              <a:rPr lang="en-US" sz="2400" dirty="0"/>
              <a:t> </a:t>
            </a:r>
            <a:r>
              <a:rPr lang="en-US" sz="2400" dirty="0" err="1"/>
              <a:t>совершать</a:t>
            </a:r>
            <a:r>
              <a:rPr lang="en-US" sz="2400" dirty="0"/>
              <a:t>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655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98BE0-AD36-D920-63F4-EE09E773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Нормы дозволения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9EF06E-6269-A634-DAE5-9D6ED7158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latin typeface="Cambria" panose="02040503050406030204" pitchFamily="18" charset="0"/>
                <a:cs typeface="Gill Sans Nova Light" panose="020F0302020204030204" pitchFamily="34" charset="0"/>
              </a:rPr>
              <a:t>Статья 32 Конституции Российской Федерации говорит о том, что граждане нашего государства обладают правом избирать и быть избранными в органы государственной власти и органы местного самоуправления и участвовать в референдуме.</a:t>
            </a:r>
          </a:p>
        </p:txBody>
      </p:sp>
    </p:spTree>
    <p:extLst>
      <p:ext uri="{BB962C8B-B14F-4D97-AF65-F5344CB8AC3E}">
        <p14:creationId xmlns:p14="http://schemas.microsoft.com/office/powerpoint/2010/main" val="2683837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C84D2-9E41-E89D-B897-860E94F0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0090" y="1865621"/>
            <a:ext cx="3044952" cy="2166883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/>
              <a:t>Нормы запрета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A935BE-0D23-C580-5054-086E233FA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8505" y="4352544"/>
            <a:ext cx="2668122" cy="123989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2C5A14-1953-477D-BF65-FC0358753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48863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 descr="Изображение выглядит как текст, знак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ED4CCC37-31A5-27D2-9794-51F06FD29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92" y="321732"/>
            <a:ext cx="3567321" cy="351398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B3B02C1-D6A5-4FA5-A35E-210AF310F6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321731"/>
            <a:ext cx="2773764" cy="2065869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C684D5-3BE6-4567-A7F4-8FAC8B548F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4157447"/>
            <a:ext cx="4111054" cy="2378820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E842411-0921-E39B-F770-A4529A334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108" y="3160539"/>
            <a:ext cx="2763656" cy="276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33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82167-5B7C-B4F7-8E6A-9EB1EB5DC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Обязывающие нормы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4723B7-BBD4-1EF8-3BD0-F03853D82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810" y="2638044"/>
            <a:ext cx="8618220" cy="36255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Cambria" panose="02040503050406030204" pitchFamily="18" charset="0"/>
              </a:rPr>
              <a:t>Ст.38 Конституции РФ</a:t>
            </a:r>
            <a:r>
              <a:rPr lang="ru-RU" sz="2400" dirty="0">
                <a:latin typeface="Cambria" panose="02040503050406030204" pitchFamily="18" charset="0"/>
              </a:rPr>
              <a:t>: </a:t>
            </a:r>
          </a:p>
          <a:p>
            <a:pPr marL="0" indent="0" algn="ctr">
              <a:buNone/>
            </a:pPr>
            <a:r>
              <a:rPr lang="ru-RU" sz="2400" dirty="0">
                <a:latin typeface="Cambria" panose="02040503050406030204" pitchFamily="18" charset="0"/>
              </a:rPr>
              <a:t>Трудоспособные дети, достигшие 18 лет, должны заботиться о нетрудоспособных родителях.</a:t>
            </a:r>
          </a:p>
          <a:p>
            <a:pPr marL="0" indent="0" algn="ctr">
              <a:buNone/>
            </a:pPr>
            <a:r>
              <a:rPr lang="ru-RU" sz="2400" b="1" dirty="0">
                <a:latin typeface="Cambria" panose="02040503050406030204" pitchFamily="18" charset="0"/>
              </a:rPr>
              <a:t>Ст. 57 Конституции РФ:</a:t>
            </a:r>
          </a:p>
          <a:p>
            <a:pPr marL="0" indent="0" algn="ctr">
              <a:buNone/>
            </a:pPr>
            <a:r>
              <a:rPr lang="ru-RU" sz="2400" dirty="0">
                <a:latin typeface="Cambria" panose="02040503050406030204" pitchFamily="18" charset="0"/>
              </a:rPr>
              <a:t>Трудоспособные дети, достигшие 18 лет, должны заботиться о нетрудоспособных родителях.</a:t>
            </a:r>
          </a:p>
          <a:p>
            <a:pPr marL="0" indent="0" algn="ctr">
              <a:buNone/>
            </a:pPr>
            <a:r>
              <a:rPr lang="ru-RU" sz="2400" b="1" dirty="0">
                <a:latin typeface="Cambria" panose="02040503050406030204" pitchFamily="18" charset="0"/>
              </a:rPr>
              <a:t>Ст. 58 Конституции РФ</a:t>
            </a:r>
          </a:p>
          <a:p>
            <a:pPr marL="0" indent="0" algn="ctr">
              <a:buNone/>
            </a:pPr>
            <a:r>
              <a:rPr lang="ru-RU" sz="2400" dirty="0">
                <a:latin typeface="Cambria" panose="02040503050406030204" pitchFamily="18" charset="0"/>
              </a:rPr>
              <a:t>Каждый обязан сохранять природу и окружающую среду, бережно относиться к природным богатствам.</a:t>
            </a:r>
            <a:endParaRPr lang="ru-RU" sz="2400" b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75220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B9C6EF-C713-DA4A-AAB7-934CB406B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 социальных норм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2CCC95-90DF-C142-ABF9-82444682D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b="1" i="1" dirty="0">
                <a:latin typeface="Cambria" panose="02040503050406030204" pitchFamily="18" charset="0"/>
              </a:rPr>
              <a:t>По форме:</a:t>
            </a:r>
            <a:endParaRPr lang="ru-RU" sz="2400" dirty="0">
              <a:latin typeface="Cambria" panose="02040503050406030204" pitchFamily="18" charset="0"/>
            </a:endParaRPr>
          </a:p>
          <a:p>
            <a:pPr lvl="0" algn="ctr"/>
            <a:r>
              <a:rPr lang="ru-RU" sz="2400" b="1" dirty="0">
                <a:latin typeface="Cambria" panose="02040503050406030204" pitchFamily="18" charset="0"/>
              </a:rPr>
              <a:t>Формальные </a:t>
            </a:r>
            <a:r>
              <a:rPr lang="ru-RU" sz="2400" dirty="0">
                <a:latin typeface="Cambria" panose="02040503050406030204" pitchFamily="18" charset="0"/>
              </a:rPr>
              <a:t>(писанные). Законы, постановления, указы, Кодексы, уставы, положения, корпоративные.</a:t>
            </a:r>
          </a:p>
          <a:p>
            <a:pPr lvl="0" algn="ctr"/>
            <a:r>
              <a:rPr lang="ru-RU" sz="2400" b="1" dirty="0">
                <a:latin typeface="Cambria" panose="02040503050406030204" pitchFamily="18" charset="0"/>
              </a:rPr>
              <a:t>Неформальные</a:t>
            </a:r>
            <a:r>
              <a:rPr lang="ru-RU" sz="2400" dirty="0">
                <a:latin typeface="Cambria" panose="02040503050406030204" pitchFamily="18" charset="0"/>
              </a:rPr>
              <a:t> (неписанные) . Обычаи, привычки, нормы этикета, мораль.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224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5E60B-5B70-8D40-B87B-0C0EC74F7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Виды</a:t>
            </a:r>
            <a:r>
              <a:rPr lang="en-US" b="1" dirty="0"/>
              <a:t> </a:t>
            </a:r>
            <a:r>
              <a:rPr lang="en-US" b="1" dirty="0" err="1"/>
              <a:t>социальных</a:t>
            </a:r>
            <a:r>
              <a:rPr lang="en-US" b="1" dirty="0"/>
              <a:t> </a:t>
            </a:r>
            <a:r>
              <a:rPr lang="en-US" b="1" dirty="0" err="1"/>
              <a:t>норм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F7C13F-75C7-6647-9A66-FCF928A30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670" y="2638044"/>
            <a:ext cx="8029194" cy="3774186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Обычаи, традиции</a:t>
            </a:r>
          </a:p>
          <a:p>
            <a:pPr algn="ctr"/>
            <a:r>
              <a:rPr lang="ru-RU" sz="2000" dirty="0"/>
              <a:t>Религиозные</a:t>
            </a:r>
          </a:p>
          <a:p>
            <a:pPr algn="ctr"/>
            <a:r>
              <a:rPr lang="ru-RU" sz="2000" dirty="0"/>
              <a:t>Политические</a:t>
            </a:r>
          </a:p>
          <a:p>
            <a:pPr algn="ctr"/>
            <a:r>
              <a:rPr lang="ru-RU" sz="2000" dirty="0"/>
              <a:t>Корпоративные</a:t>
            </a:r>
          </a:p>
          <a:p>
            <a:pPr algn="ctr"/>
            <a:r>
              <a:rPr lang="ru-RU" sz="2000" dirty="0"/>
              <a:t>Морали</a:t>
            </a:r>
          </a:p>
          <a:p>
            <a:pPr algn="ctr"/>
            <a:r>
              <a:rPr lang="ru-RU" sz="2000" dirty="0"/>
              <a:t>Этикета</a:t>
            </a:r>
          </a:p>
          <a:p>
            <a:pPr algn="ctr"/>
            <a:r>
              <a:rPr lang="ru-RU" sz="2000" dirty="0" err="1"/>
              <a:t>Сетикета</a:t>
            </a:r>
            <a:endParaRPr lang="ru-RU" sz="2000" dirty="0"/>
          </a:p>
          <a:p>
            <a:pPr algn="ctr"/>
            <a:r>
              <a:rPr lang="ru-RU" sz="2000" dirty="0"/>
              <a:t>Право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09902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384</TotalTime>
  <Words>523</Words>
  <Application>Microsoft Macintosh PowerPoint</Application>
  <PresentationFormat>Широкоэкранный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Cambria</vt:lpstr>
      <vt:lpstr>Corbel</vt:lpstr>
      <vt:lpstr>Gill Sans MT</vt:lpstr>
      <vt:lpstr>Посылка</vt:lpstr>
      <vt:lpstr>Социальные нормы</vt:lpstr>
      <vt:lpstr>Понятие социальных норм</vt:lpstr>
      <vt:lpstr>Признаки социальных норм</vt:lpstr>
      <vt:lpstr>Классификация социальных норм</vt:lpstr>
      <vt:lpstr>Нормы дозволения</vt:lpstr>
      <vt:lpstr>Нормы запрета</vt:lpstr>
      <vt:lpstr>Обязывающие нормы </vt:lpstr>
      <vt:lpstr>Классификация  социальных норм</vt:lpstr>
      <vt:lpstr>Виды социальных норм </vt:lpstr>
      <vt:lpstr>Обычаи</vt:lpstr>
      <vt:lpstr>традиции</vt:lpstr>
      <vt:lpstr>мораль</vt:lpstr>
      <vt:lpstr>Корпоративные нормы</vt:lpstr>
      <vt:lpstr>Право</vt:lpstr>
      <vt:lpstr>Функции социальных норм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Социальные нормы</dc:title>
  <dc:creator>Дмитрий Борисов</dc:creator>
  <cp:lastModifiedBy>Борисова Юлия</cp:lastModifiedBy>
  <cp:revision>7</cp:revision>
  <dcterms:created xsi:type="dcterms:W3CDTF">2020-05-07T21:47:07Z</dcterms:created>
  <dcterms:modified xsi:type="dcterms:W3CDTF">2022-08-05T21:06:54Z</dcterms:modified>
</cp:coreProperties>
</file>