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7" r:id="rId3"/>
    <p:sldId id="271" r:id="rId4"/>
    <p:sldId id="272" r:id="rId5"/>
    <p:sldId id="258" r:id="rId6"/>
    <p:sldId id="259" r:id="rId7"/>
    <p:sldId id="260" r:id="rId8"/>
    <p:sldId id="261" r:id="rId9"/>
    <p:sldId id="267" r:id="rId10"/>
    <p:sldId id="273" r:id="rId11"/>
    <p:sldId id="268" r:id="rId12"/>
    <p:sldId id="270" r:id="rId13"/>
    <p:sldId id="269" r:id="rId14"/>
    <p:sldId id="262" r:id="rId15"/>
    <p:sldId id="263" r:id="rId16"/>
    <p:sldId id="264" r:id="rId17"/>
    <p:sldId id="265" r:id="rId18"/>
    <p:sldId id="266" r:id="rId19"/>
    <p:sldId id="274" r:id="rId2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54B58-EA52-4E56-BE8A-E0AE10FC0B63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4CB9C-D6F4-46C2-B9A0-1EA35A12D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549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681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03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78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56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61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42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19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55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0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0A596-6007-40B5-B4B9-3E961B572DDA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A295B-BF32-4189-944A-905EC4D59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34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9"/>
            <a:ext cx="7918648" cy="297976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Возрастные  особенности</a:t>
            </a:r>
            <a:br>
              <a:rPr lang="ru-RU" sz="5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детей  2 – 3 лет</a:t>
            </a:r>
            <a:endParaRPr lang="ru-RU" sz="54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58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28"/>
    </mc:Choice>
    <mc:Fallback xmlns="">
      <p:transition spd="slow" advTm="6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103404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Ознакомление с окружающим.</a:t>
            </a:r>
            <a:endParaRPr lang="ru-RU" dirty="0"/>
          </a:p>
          <a:p>
            <a:r>
              <a:rPr lang="ru-RU" dirty="0" smtClean="0"/>
              <a:t>Ознакомление </a:t>
            </a:r>
            <a:r>
              <a:rPr lang="ru-RU" dirty="0"/>
              <a:t>с социальным миром:</a:t>
            </a:r>
          </a:p>
          <a:p>
            <a:r>
              <a:rPr lang="ru-RU" dirty="0"/>
              <a:t>Напоминать детям название города (поселка), в котором они живут.</a:t>
            </a:r>
          </a:p>
          <a:p>
            <a:r>
              <a:rPr lang="ru-RU" dirty="0"/>
              <a:t>Вызывать интерес к труду близких взрослых. Побуждать узнавать и называть некоторые трудовые действия (помощник воспитателя моет посуду, убирает комнату, приносит еду, меняет полотенца и т. д.). Рассказать, что взрослые проявляют трудолюбие, оно помогает им успешно выполнить трудовые действия.</a:t>
            </a:r>
          </a:p>
          <a:p>
            <a:r>
              <a:rPr lang="ru-RU" b="1" dirty="0"/>
              <a:t>Ознакомление с предметным окружением: </a:t>
            </a:r>
            <a:r>
              <a:rPr lang="ru-RU" dirty="0"/>
              <a:t>Вызвать интерес детей к предметам ближайшего окружения: игрушки, посуда, одежда, обувь, мебель, транспортные средства. </a:t>
            </a:r>
          </a:p>
          <a:p>
            <a:r>
              <a:rPr lang="ru-RU" dirty="0"/>
              <a:t>Знакомить детей с доступными явлениями природы.</a:t>
            </a:r>
          </a:p>
        </p:txBody>
      </p:sp>
      <p:pic>
        <p:nvPicPr>
          <p:cNvPr id="1026" name="Picture 2" descr="C:\Users\USER\Desktop\IMG-20231020-WA0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3242725"/>
            <a:ext cx="4032449" cy="346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6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1" y="260648"/>
            <a:ext cx="896448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Музыка.</a:t>
            </a:r>
          </a:p>
          <a:p>
            <a:r>
              <a:rPr lang="ru-RU" sz="2000" b="1" dirty="0" smtClean="0"/>
              <a:t>Музыкально-ритмические </a:t>
            </a:r>
            <a:r>
              <a:rPr lang="ru-RU" sz="2000" b="1" dirty="0"/>
              <a:t>движения.</a:t>
            </a:r>
            <a:r>
              <a:rPr lang="ru-RU" sz="2000" dirty="0"/>
              <a:t> </a:t>
            </a:r>
            <a:r>
              <a:rPr lang="ru-RU" sz="2000" dirty="0" smtClean="0"/>
              <a:t>Учить </a:t>
            </a:r>
            <a:r>
              <a:rPr lang="ru-RU" sz="2000" dirty="0"/>
              <a:t>детей </a:t>
            </a:r>
            <a:r>
              <a:rPr lang="ru-RU" sz="2000" dirty="0" smtClean="0"/>
              <a:t>начинать движение </a:t>
            </a:r>
            <a:r>
              <a:rPr lang="ru-RU" sz="2000" dirty="0"/>
              <a:t>с началом музыки и заканчивать с ее окончанием; передавать образы (птичка летает, зайка прыгает, мишка косолапый идет). У</a:t>
            </a:r>
            <a:r>
              <a:rPr lang="ru-RU" sz="2000" dirty="0" smtClean="0"/>
              <a:t>мение </a:t>
            </a:r>
            <a:r>
              <a:rPr lang="ru-RU" sz="2000" dirty="0"/>
              <a:t>ходить и бегать (на носках, тихо; высоко и низко поднимая ноги; прямым галопом), выполнять плясовые движения в кругу, врассыпную, менять движения с изменением характера музыки или содержания песни.</a:t>
            </a:r>
          </a:p>
        </p:txBody>
      </p:sp>
      <p:pic>
        <p:nvPicPr>
          <p:cNvPr id="3074" name="Picture 2" descr="C:\Users\USER\Desktop\IMG-20231020-WA0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331236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-20231020-WA0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76639"/>
            <a:ext cx="3456384" cy="419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4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0"/>
            <a:ext cx="90836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88640"/>
            <a:ext cx="8640960" cy="4896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760" y="0"/>
            <a:ext cx="88924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Рисование</a:t>
            </a:r>
            <a:endParaRPr lang="ru-RU" dirty="0"/>
          </a:p>
          <a:p>
            <a:r>
              <a:rPr lang="ru-RU" dirty="0" smtClean="0"/>
              <a:t>Вызывать </a:t>
            </a:r>
            <a:r>
              <a:rPr lang="ru-RU" dirty="0"/>
              <a:t>у детей интерес к действиям с </a:t>
            </a:r>
            <a:r>
              <a:rPr lang="ru-RU" dirty="0" smtClean="0"/>
              <a:t>карандашами, восковыми мелками, штампами, красками, кисточками.</a:t>
            </a:r>
            <a:endParaRPr lang="ru-RU" dirty="0"/>
          </a:p>
          <a:p>
            <a:r>
              <a:rPr lang="ru-RU" dirty="0"/>
              <a:t>Учить держать </a:t>
            </a:r>
            <a:r>
              <a:rPr lang="ru-RU" dirty="0" smtClean="0"/>
              <a:t>карандаш </a:t>
            </a:r>
            <a:r>
              <a:rPr lang="ru-RU" dirty="0"/>
              <a:t>свободно, правильно.</a:t>
            </a:r>
          </a:p>
          <a:p>
            <a:r>
              <a:rPr lang="ru-RU" dirty="0"/>
              <a:t>Развивать эстетическое восприятие окружающих предметов. Учить детей различать цвета</a:t>
            </a:r>
          </a:p>
          <a:p>
            <a:r>
              <a:rPr lang="ru-RU" dirty="0"/>
              <a:t>Формировать правильную позу при рисовании (сидеть свободно, не наклоняться низко над листом бумаги), свободная рука поддерживает лист бумаги, на котором рисует малыш.</a:t>
            </a:r>
          </a:p>
          <a:p>
            <a:r>
              <a:rPr lang="ru-RU" dirty="0"/>
              <a:t>Учить бережно относиться к материалам, правильно их использовать: по окончании рисования класть их на место, предварительно хорошо промыв кисточку в воде</a:t>
            </a:r>
          </a:p>
        </p:txBody>
      </p:sp>
      <p:pic>
        <p:nvPicPr>
          <p:cNvPr id="9218" name="Picture 2" descr="C:\Users\USER\Desktop\IMG-20231020-WA0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39322"/>
            <a:ext cx="4320480" cy="360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34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1088"/>
            <a:ext cx="90836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88640"/>
            <a:ext cx="8640960" cy="4896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8847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Лепка.</a:t>
            </a:r>
            <a:endParaRPr lang="ru-RU" dirty="0"/>
          </a:p>
          <a:p>
            <a:r>
              <a:rPr lang="ru-RU" dirty="0" smtClean="0"/>
              <a:t>Учить отламывать </a:t>
            </a:r>
            <a:r>
              <a:rPr lang="ru-RU" dirty="0"/>
              <a:t>комочки </a:t>
            </a:r>
            <a:r>
              <a:rPr lang="ru-RU" dirty="0" smtClean="0"/>
              <a:t>пластилина </a:t>
            </a:r>
            <a:r>
              <a:rPr lang="ru-RU" dirty="0"/>
              <a:t>от большого куска; лепить палочки и колбаски, раскатывая комочек между ладонями прямыми движениями; соединять концы палочки, плотно прижимая их друг к другу (колечко, </a:t>
            </a:r>
            <a:r>
              <a:rPr lang="ru-RU" dirty="0" err="1"/>
              <a:t>бараночка</a:t>
            </a:r>
            <a:r>
              <a:rPr lang="ru-RU" dirty="0"/>
              <a:t>, колесо и др.). </a:t>
            </a:r>
          </a:p>
          <a:p>
            <a:r>
              <a:rPr lang="ru-RU" dirty="0"/>
              <a:t>Учить раскатывать комочек </a:t>
            </a:r>
            <a:r>
              <a:rPr lang="ru-RU" dirty="0" smtClean="0"/>
              <a:t>пластилина </a:t>
            </a:r>
            <a:r>
              <a:rPr lang="ru-RU" dirty="0"/>
              <a:t>круговыми движениями ладоней для изображения предметов круглой формы (шарик, яблоко, ягода и др.), сплющивать комочек между ладонями (лепешки, печенье, пряники); делать пальцами углубление в середине сплющенного комочка (миска, блюдце). Учить соединять две вылепленные формы в один предмет: палочка и шарик (погремушка или грибок), два шарика (неваляшка) и т. п.</a:t>
            </a:r>
          </a:p>
          <a:p>
            <a:r>
              <a:rPr lang="ru-RU" dirty="0"/>
              <a:t>Приучать детей класть пластилин и вылепленные предметы на дощечку или специальную заранее подготовленную клеенку.</a:t>
            </a:r>
          </a:p>
        </p:txBody>
      </p:sp>
      <p:pic>
        <p:nvPicPr>
          <p:cNvPr id="2050" name="Picture 2" descr="C:\Users\USER\Desktop\IMG-20231020-WA00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41" y="3475168"/>
            <a:ext cx="4104456" cy="319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0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9" y="0"/>
            <a:ext cx="9121321" cy="68451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800200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  и  книга: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внимательно слушает рассказывание и чтение взрослого, запоминает и узнает знакомое произведение при повторном слушании, узнает героев сказки, запоминает строки стихов, тексты произведений малых форм (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прибаутки и т.д.);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передает словом, действием, жестом содержание произведений: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песенок;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умеет подхватывать строки и слова знакомых стихов, читает наизусть некоторые из них.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2060848"/>
            <a:ext cx="4038600" cy="30289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347289"/>
            <a:ext cx="2843808" cy="21328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680562"/>
            <a:ext cx="3408998" cy="255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7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123"/>
    </mc:Choice>
    <mc:Fallback xmlns="">
      <p:transition spd="slow" advTm="37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9" y="4499"/>
            <a:ext cx="9111451" cy="686360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44016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важно  читать детям книги. Семейное чтение – это залог благополучия, способ общения между родителями и детьми, метод воспитания.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00" y="2564904"/>
            <a:ext cx="3527376" cy="32665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4380" y="1931900"/>
            <a:ext cx="4031432" cy="3009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614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975"/>
    </mc:Choice>
    <mc:Fallback xmlns="">
      <p:transition spd="slow" advTm="47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129614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играх:</a:t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пользуется предметами заместителями;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охотно играет с детьми и взрослыми;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изображает в игре зверей и птиц.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IMG_20230717_0958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67240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20231020_0847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168860"/>
            <a:ext cx="482453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512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770"/>
    </mc:Choice>
    <mc:Fallback xmlns="">
      <p:transition spd="slow" advTm="21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Свободная деятельность.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20231020_1144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6085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Desktop\IMG_20230713_0848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98983"/>
            <a:ext cx="4007837" cy="494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16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229"/>
    </mc:Choice>
    <mc:Fallback xmlns="">
      <p:transition spd="slow" advTm="54229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0" y="42311"/>
            <a:ext cx="9132160" cy="681569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9685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Помните!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Главной   фигурой  в  жизни   ребенка</a:t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по  прежнему  остается 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взрослый!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05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01"/>
    </mc:Choice>
    <mc:Fallback xmlns="">
      <p:transition spd="slow" advTm="8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623" y="908720"/>
            <a:ext cx="8229600" cy="612068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0" y="42310"/>
            <a:ext cx="9132160" cy="6815690"/>
          </a:xfrm>
        </p:spPr>
      </p:pic>
      <p:sp>
        <p:nvSpPr>
          <p:cNvPr id="6" name="Прямоугольник 5"/>
          <p:cNvSpPr/>
          <p:nvPr/>
        </p:nvSpPr>
        <p:spPr>
          <a:xfrm>
            <a:off x="271330" y="1340768"/>
            <a:ext cx="835292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Правила нашей группы.</a:t>
            </a:r>
            <a:br>
              <a:rPr lang="ru-RU" sz="3200" b="1" dirty="0"/>
            </a:br>
            <a:r>
              <a:rPr lang="ru-RU" sz="3200" dirty="0"/>
              <a:t>1.Прием детей с 7.00-7.50</a:t>
            </a:r>
            <a:br>
              <a:rPr lang="ru-RU" sz="3200" dirty="0"/>
            </a:br>
            <a:r>
              <a:rPr lang="ru-RU" sz="3200" dirty="0"/>
              <a:t>2.Не приносить домашние игрушки.</a:t>
            </a:r>
            <a:br>
              <a:rPr lang="ru-RU" sz="3200" dirty="0"/>
            </a:br>
            <a:r>
              <a:rPr lang="ru-RU" sz="3200" dirty="0"/>
              <a:t>3.Одевать детей по сезону.</a:t>
            </a:r>
            <a:br>
              <a:rPr lang="ru-RU" sz="3200" dirty="0"/>
            </a:br>
            <a:r>
              <a:rPr lang="ru-RU" sz="3200" dirty="0"/>
              <a:t>4.Отпуск ребенка (30 дней)(</a:t>
            </a:r>
            <a:r>
              <a:rPr lang="ru-RU" sz="2400" dirty="0"/>
              <a:t>документ-решение думы, с ним можно ознакомиться на сайте детского сада, в 2022 г. Вы подписывали документ ознакомления</a:t>
            </a:r>
            <a:r>
              <a:rPr lang="ru-RU" sz="3200" dirty="0"/>
              <a:t>.)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8915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251"/>
            <a:ext cx="9144000" cy="68267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92888" cy="18002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 дети разные, и каждый ребенок растет по-своему. Но, тем не менее, существуют общие закономерности развития. Чему же должен научиться ребенок к трем годам?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G-20231019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11422"/>
            <a:ext cx="4968552" cy="492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006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405"/>
    </mc:Choice>
    <mc:Fallback xmlns="">
      <p:transition spd="slow" advTm="39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251"/>
            <a:ext cx="9144000" cy="6826749"/>
          </a:xfr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633606"/>
              </p:ext>
            </p:extLst>
          </p:nvPr>
        </p:nvGraphicFramePr>
        <p:xfrm>
          <a:off x="611560" y="692696"/>
          <a:ext cx="7848872" cy="5831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4436"/>
                <a:gridCol w="3924436"/>
              </a:tblGrid>
              <a:tr h="360046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Утренний прием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детей, игра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7.00-8.00</a:t>
                      </a:r>
                      <a:endParaRPr lang="ru-RU" dirty="0"/>
                    </a:p>
                  </a:txBody>
                  <a:tcPr/>
                </a:tc>
              </a:tr>
              <a:tr h="282318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Утренняя гимнастика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8.00-8.10</a:t>
                      </a:r>
                      <a:endParaRPr lang="ru-RU" dirty="0"/>
                    </a:p>
                  </a:txBody>
                  <a:tcPr/>
                </a:tc>
              </a:tr>
              <a:tr h="34860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к завтраку, завтрак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8.10-8.40</a:t>
                      </a:r>
                      <a:endParaRPr lang="ru-RU" dirty="0"/>
                    </a:p>
                  </a:txBody>
                  <a:tcPr/>
                </a:tc>
              </a:tr>
              <a:tr h="470822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Игры, самостоятельная деятельность детей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8.40-8.50</a:t>
                      </a:r>
                      <a:endParaRPr lang="ru-RU" dirty="0"/>
                    </a:p>
                  </a:txBody>
                  <a:tcPr/>
                </a:tc>
              </a:tr>
              <a:tr h="568618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Организованная образовательная деятельность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8.50-9.30</a:t>
                      </a:r>
                      <a:endParaRPr lang="ru-RU" dirty="0"/>
                    </a:p>
                  </a:txBody>
                  <a:tcPr/>
                </a:tc>
              </a:tr>
              <a:tr h="35887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</a:t>
                      </a:r>
                      <a:r>
                        <a:rPr lang="ru-RU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 к прогулке. Прогулка.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9.30-11.00</a:t>
                      </a:r>
                      <a:endParaRPr lang="ru-RU" dirty="0"/>
                    </a:p>
                  </a:txBody>
                  <a:tcPr/>
                </a:tc>
              </a:tr>
              <a:tr h="470822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Возвращение с прогулки. Самостоятельная деятельность.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11.00-11.30</a:t>
                      </a:r>
                      <a:endParaRPr lang="ru-RU" dirty="0"/>
                    </a:p>
                  </a:txBody>
                  <a:tcPr/>
                </a:tc>
              </a:tr>
              <a:tr h="289134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</a:t>
                      </a:r>
                      <a:r>
                        <a:rPr lang="ru-RU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обеду. Обед.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11.30-12.00</a:t>
                      </a:r>
                      <a:endParaRPr lang="ru-RU" dirty="0"/>
                    </a:p>
                  </a:txBody>
                  <a:tcPr/>
                </a:tc>
              </a:tr>
              <a:tr h="355422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ко сну, дневной сон.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12.00-15.00</a:t>
                      </a:r>
                      <a:endParaRPr lang="ru-RU" dirty="0"/>
                    </a:p>
                  </a:txBody>
                  <a:tcPr/>
                </a:tc>
              </a:tr>
              <a:tr h="493718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Постепенный подъем. Закаливающие процедуры.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15.00-15.25</a:t>
                      </a:r>
                      <a:endParaRPr lang="ru-RU" dirty="0"/>
                    </a:p>
                  </a:txBody>
                  <a:tcPr/>
                </a:tc>
              </a:tr>
              <a:tr h="375394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к полднику. Полдник.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15.25-15.50</a:t>
                      </a:r>
                      <a:endParaRPr lang="ru-RU" dirty="0"/>
                    </a:p>
                  </a:txBody>
                  <a:tcPr/>
                </a:tc>
              </a:tr>
              <a:tr h="470822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Игры. Самостоятельная и организованная детская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деятельность.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15.50-16.30</a:t>
                      </a:r>
                      <a:endParaRPr lang="ru-RU" dirty="0"/>
                    </a:p>
                  </a:txBody>
                  <a:tcPr/>
                </a:tc>
              </a:tr>
              <a:tr h="29203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</a:t>
                      </a:r>
                      <a:r>
                        <a:rPr lang="ru-RU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прогулке. Прогулка.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16.30-19.00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472608" cy="346050"/>
          </a:xfrm>
        </p:spPr>
        <p:txBody>
          <a:bodyPr>
            <a:normAutofit fontScale="90000"/>
          </a:bodyPr>
          <a:lstStyle/>
          <a:p>
            <a:r>
              <a:rPr lang="ru-RU" sz="2800" b="1" i="1" u="sng" dirty="0" smtClean="0"/>
              <a:t>Режим дня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4655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017"/>
            <a:ext cx="9144000" cy="6826750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5472608" cy="346050"/>
          </a:xfrm>
        </p:spPr>
        <p:txBody>
          <a:bodyPr>
            <a:normAutofit fontScale="90000"/>
          </a:bodyPr>
          <a:lstStyle/>
          <a:p>
            <a:r>
              <a:rPr lang="ru-RU" sz="2800" b="1" i="1" u="sng" dirty="0" smtClean="0"/>
              <a:t>Расписание занятий.</a:t>
            </a:r>
            <a:endParaRPr lang="ru-RU" sz="2800" b="1" i="1" u="sng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51233"/>
              </p:ext>
            </p:extLst>
          </p:nvPr>
        </p:nvGraphicFramePr>
        <p:xfrm>
          <a:off x="1475656" y="548680"/>
          <a:ext cx="6432376" cy="59270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3904"/>
                <a:gridCol w="4248472"/>
              </a:tblGrid>
              <a:tr h="106571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Понедельник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               </a:t>
                      </a:r>
                      <a:r>
                        <a:rPr lang="ru-RU" sz="1600" dirty="0" smtClean="0"/>
                        <a:t>Развитие речи 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   8.50-9.20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              </a:t>
                      </a:r>
                      <a:r>
                        <a:rPr lang="ru-RU" sz="1600" dirty="0" smtClean="0"/>
                        <a:t>Физическая культура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                        9.40-10.00</a:t>
                      </a:r>
                      <a:endParaRPr lang="ru-RU" sz="1600" dirty="0"/>
                    </a:p>
                  </a:txBody>
                  <a:tcPr/>
                </a:tc>
              </a:tr>
              <a:tr h="106571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Вторник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                       </a:t>
                      </a:r>
                      <a:r>
                        <a:rPr lang="ru-RU" sz="1600" dirty="0" smtClean="0"/>
                        <a:t>Музыка</a:t>
                      </a:r>
                      <a:r>
                        <a:rPr lang="ru-RU" sz="16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                         8.50-9.10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                Окружающий мир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                         9.20-9.40</a:t>
                      </a:r>
                    </a:p>
                    <a:p>
                      <a:pPr algn="ctr"/>
                      <a:r>
                        <a:rPr lang="ru-RU" sz="1600" dirty="0" smtClean="0"/>
                        <a:t>Физическая культура</a:t>
                      </a:r>
                    </a:p>
                    <a:p>
                      <a:pPr algn="ctr"/>
                      <a:r>
                        <a:rPr lang="ru-RU" sz="1600" dirty="0" smtClean="0"/>
                        <a:t>15:45-15:55</a:t>
                      </a:r>
                      <a:endParaRPr lang="ru-RU" sz="1600" dirty="0"/>
                    </a:p>
                  </a:txBody>
                  <a:tcPr/>
                </a:tc>
              </a:tr>
              <a:tr h="106571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Среда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                     </a:t>
                      </a:r>
                      <a:r>
                        <a:rPr lang="ru-RU" sz="1600" dirty="0" smtClean="0"/>
                        <a:t>ФЭМП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 8.50-9.20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Развитие речи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  9.30-9.50</a:t>
                      </a:r>
                      <a:endParaRPr lang="ru-RU" sz="1600" dirty="0"/>
                    </a:p>
                  </a:txBody>
                  <a:tcPr/>
                </a:tc>
              </a:tr>
              <a:tr h="106977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Четверг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          Музыка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8.50-9.00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Рисование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9.20-9.40</a:t>
                      </a:r>
                      <a:endParaRPr lang="ru-RU" sz="1600" dirty="0"/>
                    </a:p>
                  </a:txBody>
                  <a:tcPr/>
                </a:tc>
              </a:tr>
              <a:tr h="107776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b="1" dirty="0" smtClean="0"/>
                        <a:t>Пятница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            физическая культура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8.50-9.20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  Лепка</a:t>
                      </a:r>
                    </a:p>
                    <a:p>
                      <a:pPr algn="ctr"/>
                      <a:r>
                        <a:rPr lang="ru-RU" sz="1600" dirty="0" smtClean="0"/>
                        <a:t>                        9.30-9.50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1" y="0"/>
            <a:ext cx="914104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8229600" cy="352839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Основы гигиенической культуры: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с небольшой помощью взрослого мыть руки, соблюдая последовательность;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пользоваться носовым платком, класть его в карман;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выражать стремление есть самостоятельно, отказываться от предложения «кормить с ложечки»;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держать правильно ложечку, пользоваться салфеткой;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со взрослыми складывать игрушки на место, вешать одежду.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снимать и надевать одежду, расстегивать большие пуговицы спереди.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G-20231019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19"/>
            <a:ext cx="3240360" cy="381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20231019_1551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3829" y="2956036"/>
            <a:ext cx="364879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575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323"/>
    </mc:Choice>
    <mc:Fallback xmlns="">
      <p:transition spd="slow" advTm="51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20"/>
            <a:ext cx="9144000" cy="68267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2232248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Отношение к самому себе: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знать свое имя;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узнавать свой дом, детский сад, группу;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знать членов своей семьи;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отмечать свои вещи и игрушки от чужих;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называть свое имя в разных вариантах;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говорить о себе в первом лице: «Я»;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выражать свои потребности: «Я хочу спать», «Я хочу играть» ( а не «Оля хочет спать»)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IMG-20231019-WA00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2924944"/>
            <a:ext cx="4608512" cy="306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-20231019-WA0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3829100" cy="388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857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68"/>
    </mc:Choice>
    <mc:Fallback xmlns="">
      <p:transition spd="slow" advTm="27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9" y="0"/>
            <a:ext cx="9108505" cy="700743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52028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Речевое  развитие: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Работаем над связностью речи: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прося ответы на простейшие(«Что?», «Кто?», «Что делает?») и болеем сложные вопросы («Во что одет?», «Что везет?», «Кому?», «Какой?» и т.д.)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Звуковая культура речи.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Способствовать развитию артикуляционного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голосового аппарата, речевого дыхания, слухового внимания.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Формировать умение пользоваться (по подражанию) высотой и силой голоса («Киска, брысь!», «Кто пришел?», «Кто стучит?»).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Грамматический строй речи.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Учить согласовывать существительные и местоимения с глаголами, употреблять глаголы в будущем и прошедшем времени, изменять их по лицам, использовать в речи предлоги (в, на, у, за, под).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Упражнять в употреблении некоторых вопросительных слов (кто, что, где)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несложных фраз, состоящих из 2–4 слов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(«Кисонька-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мурысенька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куда пошла?»).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IMG-20231020-WA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86470"/>
            <a:ext cx="2880320" cy="323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-20231020-WA0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20413"/>
            <a:ext cx="3096344" cy="336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83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87"/>
    </mc:Choice>
    <mc:Fallback xmlns="">
      <p:transition spd="slow" advTm="17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88" y="-8372"/>
            <a:ext cx="9078916" cy="68663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3240360"/>
          </a:xfrm>
        </p:spPr>
        <p:txBody>
          <a:bodyPr>
            <a:noAutofit/>
          </a:bodyPr>
          <a:lstStyle/>
          <a:p>
            <a:pPr algn="l"/>
            <a:r>
              <a:rPr lang="ru-RU" sz="1800" b="1" u="sng" dirty="0">
                <a:latin typeface="Times New Roman" pitchFamily="18" charset="0"/>
                <a:cs typeface="Times New Roman" pitchFamily="18" charset="0"/>
              </a:rPr>
              <a:t>ФЭМП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Количество.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Привлекать детей к формированию групп однородных предметов. Учить различать количество предметов (один — много).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Величина.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Привлекать внимание детей к предметам контрастных размеров и их обозначению в речи (большой дом — маленький домик, большая матрешка — маленькая матрешка, большие мячи — маленькие мячи и т. д.).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Форма.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Учить различать предметы по форме и называть их (кубик, кирпичик, шар и пр.).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Ориентировка в пространстве.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Продолжать накапливать у детей опыт практического освоения окружающего пространства (помещений группы и участка детского сада).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Расширять опыт ориентировки в частях собственного тела (голова, лицо, руки, ноги, спина).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20231019_1641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0968"/>
            <a:ext cx="528532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891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27"/>
    </mc:Choice>
    <mc:Fallback xmlns="">
      <p:transition spd="slow" advTm="25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0"/>
            <a:ext cx="9077325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188640"/>
            <a:ext cx="8640960" cy="4896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516" y="199950"/>
            <a:ext cx="893314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Физическое развитие.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ходить и бегать, не наталкиваясь друг на друга, с согласованными, свободными движениями рук и ног. Приучать действовать сообща, придерживаясь определенного направления передвижения с опорой на зрительные ориентиры, менять направление и характер движения во время ходьбы и бега в соответствии с указанием педагога.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Учить ползать, лазать, разнообразно действовать с мячом (брать, держать, переносить, класть, бросать, катать). Учить прыжкам на двух ногах на месте, с продвижением вперед, в длину с места, отталкиваясь двумя ногами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IMG-20231016-WA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6829"/>
            <a:ext cx="3384375" cy="378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-20231019-WA0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19920"/>
            <a:ext cx="3672327" cy="401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68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4|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0.8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1|1.1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9|1.4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|1|0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709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Возрастные  особенности детей  2 – 3 лет</vt:lpstr>
      <vt:lpstr>Все дети разные, и каждый ребенок растет по-своему. Но, тем не менее, существуют общие закономерности развития. Чему же должен научиться ребенок к трем годам?</vt:lpstr>
      <vt:lpstr>Режим дня.</vt:lpstr>
      <vt:lpstr>Расписание занятий.</vt:lpstr>
      <vt:lpstr>                Основы гигиенической культуры: - с небольшой помощью взрослого мыть руки, соблюдая последовательность; - пользоваться носовым платком, класть его в карман; - выражать стремление есть самостоятельно, отказываться от предложения «кормить с ложечки»; - держать правильно ложечку, пользоваться салфеткой; - со взрослыми складывать игрушки на место, вешать одежду.  - снимать и надевать одежду, расстегивать большие пуговицы спереди. </vt:lpstr>
      <vt:lpstr>                                               Отношение к самому себе: - знать свое имя;  - узнавать свой дом, детский сад, группу; - знать членов своей семьи; - отмечать свои вещи и игрушки от чужих; - называть свое имя в разных вариантах; - говорить о себе в первом лице: «Я»; - выражать свои потребности: «Я хочу спать», «Я хочу играть» ( а не «Оля хочет спать»)</vt:lpstr>
      <vt:lpstr>    Речевое  развитие: Работаем над связностью речи: прося ответы на простейшие(«Что?», «Кто?», «Что делает?») и болеем сложные вопросы («Во что одет?», «Что везет?», «Кому?», «Какой?» и т.д.) Звуковая культура речи. Способствовать развитию артикуляционного и голосового аппарата, речевого дыхания, слухового внимания. Формировать умение пользоваться (по подражанию) высотой и силой голоса («Киска, брысь!», «Кто пришел?», «Кто стучит?»). Грамматический строй речи. Учить согласовывать существительные и местоимения с глаголами, употреблять глаголы в будущем и прошедшем времени, изменять их по лицам, использовать в речи предлоги (в, на, у, за, под).  Упражнять в употреблении некоторых вопросительных слов (кто, что, где) и несложных фраз, состоящих из 2–4 слов («Кисонька-мурысенька, куда пошла?»).  </vt:lpstr>
      <vt:lpstr>ФЭМП Количество. Привлекать детей к формированию групп однородных предметов. Учить различать количество предметов (один — много). Величина. Привлекать внимание детей к предметам контрастных размеров и их обозначению в речи (большой дом — маленький домик, большая матрешка — маленькая матрешка, большие мячи — маленькие мячи и т. д.). Форма. Учить различать предметы по форме и называть их (кубик, кирпичик, шар и пр.). Ориентировка в пространстве. Продолжать накапливать у детей опыт практического освоения окружающего пространства (помещений группы и участка детского сада).  Расширять опыт ориентировки в частях собственного тела (голова, лицо, руки, ноги, спина).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Ребенок  и  книга: - внимательно слушает рассказывание и чтение взрослого, запоминает и узнает знакомое произведение при повторном слушании, узнает героев сказки, запоминает строки стихов, тексты произведений малых форм (потешки, прибаутки и т.д.); - передает словом, действием, жестом содержание произведений: потешек, песенок; - умеет подхватывать строки и слова знакомых стихов, читает наизусть некоторые из них.</vt:lpstr>
      <vt:lpstr>Очень важно  читать детям книги. Семейное чтение – это залог благополучия, способ общения между родителями и детьми, метод воспитания.</vt:lpstr>
      <vt:lpstr>                                                В  играх: - пользуется предметами заместителями; - охотно играет с детьми и взрослыми; - изображает в игре зверей и птиц.</vt:lpstr>
      <vt:lpstr>Свободная деятельность.</vt:lpstr>
      <vt:lpstr>Помните! Главной   фигурой  в  жизни   ребенка по  прежнему  остается  взрослый!</vt:lpstr>
      <vt:lpstr>  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Возрастные  особенности детей  2 – 3 лет</dc:title>
  <dc:creator>USER</dc:creator>
  <cp:lastModifiedBy>User</cp:lastModifiedBy>
  <cp:revision>125</cp:revision>
  <cp:lastPrinted>2016-09-06T17:11:28Z</cp:lastPrinted>
  <dcterms:created xsi:type="dcterms:W3CDTF">2016-09-06T11:56:00Z</dcterms:created>
  <dcterms:modified xsi:type="dcterms:W3CDTF">2023-10-24T13:28:05Z</dcterms:modified>
</cp:coreProperties>
</file>