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27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9CE02C-BB07-9541-90EC-510A2370D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Политика  и  власть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289A7F-6553-C44D-AC1A-A014F6E54A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Обществознание 11 класс</a:t>
            </a:r>
          </a:p>
        </p:txBody>
      </p:sp>
    </p:spTree>
    <p:extLst>
      <p:ext uri="{BB962C8B-B14F-4D97-AF65-F5344CB8AC3E}">
        <p14:creationId xmlns:p14="http://schemas.microsoft.com/office/powerpoint/2010/main" val="4106865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61755-0AB8-DF43-9C6A-78F5A2E66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Понятие власти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BC9344-F838-A540-8404-2FD69745F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3120" y="2638044"/>
            <a:ext cx="7857744" cy="367131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>
                <a:latin typeface="Cambria" panose="02040503050406030204" pitchFamily="18" charset="0"/>
              </a:rPr>
              <a:t>Власть</a:t>
            </a:r>
            <a:r>
              <a:rPr lang="ru-RU" sz="2400" dirty="0">
                <a:latin typeface="Cambria" panose="02040503050406030204" pitchFamily="18" charset="0"/>
              </a:rPr>
              <a:t> - это волевое воздействие на поведение людей со стороны субъекта власти.</a:t>
            </a:r>
          </a:p>
          <a:p>
            <a:pPr algn="ctr"/>
            <a:r>
              <a:rPr lang="ru-RU" sz="2400" b="1" dirty="0">
                <a:latin typeface="Cambria" panose="02040503050406030204" pitchFamily="18" charset="0"/>
              </a:rPr>
              <a:t>Власть</a:t>
            </a:r>
            <a:r>
              <a:rPr lang="ru-RU" sz="2400" dirty="0">
                <a:latin typeface="Cambria" panose="02040503050406030204" pitchFamily="18" charset="0"/>
              </a:rPr>
              <a:t> - способность одной стороны (индивида или группы) влиять на поведение другой стороны независимо от того, хочет ли последняя сторона сотрудничества.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Cambria" panose="02040503050406030204" pitchFamily="18" charset="0"/>
              </a:rPr>
              <a:t>Политическая власть</a:t>
            </a:r>
            <a:r>
              <a:rPr lang="ru-RU" sz="2400" dirty="0">
                <a:latin typeface="Cambria" panose="02040503050406030204" pitchFamily="18" charset="0"/>
              </a:rPr>
              <a:t> - это право, способность и возможность отстаивать и претворять в жизнь определенные политические взгляды, установки, цели.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053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2802C5-5AA1-7D4A-8858-FF728680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Признаки политической власти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4E8644-58F1-A049-9A23-8EBD5C128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8780" y="2638044"/>
            <a:ext cx="8292084" cy="3899916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100" dirty="0">
                <a:latin typeface="Cambria" panose="02040503050406030204" pitchFamily="18" charset="0"/>
              </a:rPr>
              <a:t>Распространяется на все общество, на всех проживающих в данном государстве.</a:t>
            </a:r>
          </a:p>
          <a:p>
            <a:pPr lvl="0"/>
            <a:r>
              <a:rPr lang="ru-RU" sz="2100" dirty="0">
                <a:latin typeface="Cambria" panose="02040503050406030204" pitchFamily="18" charset="0"/>
              </a:rPr>
              <a:t>Обладает властно-силовыми полномочиями, т.е. только ей принадлежит право использовать силу в пределах страны.</a:t>
            </a:r>
          </a:p>
          <a:p>
            <a:pPr lvl="0"/>
            <a:r>
              <a:rPr lang="ru-RU" sz="2100" dirty="0">
                <a:latin typeface="Cambria" panose="02040503050406030204" pitchFamily="18" charset="0"/>
              </a:rPr>
              <a:t>Действует от имени всего государства на правовой основе.</a:t>
            </a:r>
          </a:p>
          <a:p>
            <a:pPr lvl="0"/>
            <a:r>
              <a:rPr lang="ru-RU" sz="2100" dirty="0">
                <a:latin typeface="Cambria" panose="02040503050406030204" pitchFamily="18" charset="0"/>
              </a:rPr>
              <a:t>Характерно существование единого центра принятия политических, экономических и социальных решений.</a:t>
            </a:r>
          </a:p>
          <a:p>
            <a:pPr lvl="0"/>
            <a:r>
              <a:rPr lang="ru-RU" sz="2100" dirty="0">
                <a:latin typeface="Cambria" panose="02040503050406030204" pitchFamily="18" charset="0"/>
              </a:rPr>
              <a:t>Имеет возможность использовать различные средства для достижения целей принуждение, насилие, пропаганда, убеждение, поощрение, право, традиции, культурно-информационные и др.</a:t>
            </a:r>
          </a:p>
          <a:p>
            <a:endParaRPr lang="ru-RU" sz="21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948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15B90-897B-F749-A1CF-AF0019BA5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Виды</a:t>
            </a:r>
            <a:r>
              <a:rPr lang="en-US" b="1" dirty="0"/>
              <a:t> </a:t>
            </a:r>
            <a:r>
              <a:rPr lang="en-US" b="1" dirty="0" err="1"/>
              <a:t>политической</a:t>
            </a:r>
            <a:r>
              <a:rPr lang="en-US" b="1" dirty="0"/>
              <a:t> </a:t>
            </a:r>
            <a:r>
              <a:rPr lang="en-US" b="1" dirty="0" err="1"/>
              <a:t>власти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04C355-E416-B04B-B30C-C4BA05355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400" b="1" dirty="0">
                <a:latin typeface="Cambria" panose="02040503050406030204" pitchFamily="18" charset="0"/>
              </a:rPr>
              <a:t>По предназначению</a:t>
            </a:r>
            <a:r>
              <a:rPr lang="ru-RU" sz="2400" dirty="0">
                <a:latin typeface="Cambria" panose="02040503050406030204" pitchFamily="18" charset="0"/>
              </a:rPr>
              <a:t>: законодательная, исполнительная, судебная.</a:t>
            </a:r>
          </a:p>
          <a:p>
            <a:pPr lvl="0"/>
            <a:r>
              <a:rPr lang="ru-RU" sz="2400" b="1" dirty="0">
                <a:latin typeface="Cambria" panose="02040503050406030204" pitchFamily="18" charset="0"/>
              </a:rPr>
              <a:t>По правовому признаку</a:t>
            </a:r>
            <a:r>
              <a:rPr lang="ru-RU" sz="2400" dirty="0">
                <a:latin typeface="Cambria" panose="02040503050406030204" pitchFamily="18" charset="0"/>
              </a:rPr>
              <a:t>: законная-незаконная, легитимная - нелегитимная.</a:t>
            </a:r>
          </a:p>
          <a:p>
            <a:pPr lvl="0"/>
            <a:r>
              <a:rPr lang="ru-RU" sz="2400" b="1" dirty="0">
                <a:latin typeface="Cambria" panose="02040503050406030204" pitchFamily="18" charset="0"/>
              </a:rPr>
              <a:t>По месту в структуре власти: </a:t>
            </a:r>
            <a:r>
              <a:rPr lang="ru-RU" sz="2400" dirty="0">
                <a:latin typeface="Cambria" panose="02040503050406030204" pitchFamily="18" charset="0"/>
              </a:rPr>
              <a:t>центральная, региональная, местная.</a:t>
            </a:r>
          </a:p>
          <a:p>
            <a:pPr lvl="0"/>
            <a:r>
              <a:rPr lang="ru-RU" sz="2400" b="1" dirty="0">
                <a:latin typeface="Cambria" panose="02040503050406030204" pitchFamily="18" charset="0"/>
              </a:rPr>
              <a:t>По основному субъекту</a:t>
            </a:r>
            <a:r>
              <a:rPr lang="ru-RU" sz="2400" dirty="0">
                <a:latin typeface="Cambria" panose="02040503050406030204" pitchFamily="18" charset="0"/>
              </a:rPr>
              <a:t>: монархическая, республиканская президентская, парламентская).</a:t>
            </a:r>
          </a:p>
          <a:p>
            <a:endParaRPr lang="ru-RU" sz="24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112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47B7F7-9642-1D47-B026-303265161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1096" y="873252"/>
            <a:ext cx="7729728" cy="118872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Домашнее задание</a:t>
            </a:r>
            <a:r>
              <a:rPr lang="ru-RU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BEFE99-9268-1A40-BFBA-019BC5DA5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2800" b="1" dirty="0"/>
          </a:p>
          <a:p>
            <a:pPr marL="0" indent="0" algn="ctr">
              <a:buNone/>
            </a:pPr>
            <a:r>
              <a:rPr lang="ru-RU" sz="2800" b="1" dirty="0"/>
              <a:t>Составить конспект, выучить определения, содержание конспекта</a:t>
            </a:r>
          </a:p>
          <a:p>
            <a:pPr marL="0" indent="0" algn="ctr">
              <a:buNone/>
            </a:pPr>
            <a:r>
              <a:rPr lang="ru-RU" sz="2800" b="1" dirty="0"/>
              <a:t>Повторить раздел «Человек и общество»</a:t>
            </a:r>
          </a:p>
          <a:p>
            <a:pPr marL="0" indent="0" algn="ctr">
              <a:buNone/>
            </a:pPr>
            <a:r>
              <a:rPr lang="ru-RU" sz="2800" b="1" dirty="0"/>
              <a:t>Темы: Общество, типологию обществ,  общественный прогресс, потребность, деятельность, ГПС, глобализацию. </a:t>
            </a:r>
          </a:p>
          <a:p>
            <a:pPr marL="0" indent="0" algn="ctr">
              <a:buNone/>
            </a:pPr>
            <a:r>
              <a:rPr lang="ru-RU" sz="2800" b="1" dirty="0"/>
              <a:t>От тех, кто сдает, жду развернутые планы по данным темам. Срок исполнения – неделя, до 20.04.20 г. </a:t>
            </a:r>
          </a:p>
        </p:txBody>
      </p:sp>
    </p:spTree>
    <p:extLst>
      <p:ext uri="{BB962C8B-B14F-4D97-AF65-F5344CB8AC3E}">
        <p14:creationId xmlns:p14="http://schemas.microsoft.com/office/powerpoint/2010/main" val="4094459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43F6D6-EB2B-C74A-A98E-4F151D1F7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06B6AC-881D-B44F-A8AF-34A4457EC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rgbClr val="C00000"/>
                </a:solidFill>
              </a:rPr>
              <a:t>ЖДУ ВСТРЕЧИ!!!</a:t>
            </a:r>
          </a:p>
          <a:p>
            <a:pPr marL="0" indent="0" algn="ctr">
              <a:buNone/>
            </a:pPr>
            <a:r>
              <a:rPr lang="ru-RU" sz="5400" dirty="0">
                <a:solidFill>
                  <a:srgbClr val="C00000"/>
                </a:solidFill>
              </a:rPr>
              <a:t>ВСЕМ ЗДОРОВЬЯ!!!!</a:t>
            </a:r>
          </a:p>
        </p:txBody>
      </p:sp>
    </p:spTree>
    <p:extLst>
      <p:ext uri="{BB962C8B-B14F-4D97-AF65-F5344CB8AC3E}">
        <p14:creationId xmlns:p14="http://schemas.microsoft.com/office/powerpoint/2010/main" val="199885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F1D42-A1BA-1341-9517-D36D3FC6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Понятие политики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8B51FE-9E45-F74E-9A2F-70A6F5900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3090" y="2638044"/>
            <a:ext cx="8097774" cy="3819906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latin typeface="Cambria" panose="02040503050406030204" pitchFamily="18" charset="0"/>
              </a:rPr>
              <a:t>Политика</a:t>
            </a:r>
            <a:r>
              <a:rPr lang="ru-RU" sz="2400" dirty="0">
                <a:latin typeface="Cambria" panose="02040503050406030204" pitchFamily="18" charset="0"/>
              </a:rPr>
              <a:t> -  (греч. </a:t>
            </a:r>
            <a:r>
              <a:rPr lang="en-US" sz="2400" dirty="0">
                <a:latin typeface="Cambria" panose="02040503050406030204" pitchFamily="18" charset="0"/>
              </a:rPr>
              <a:t>polis</a:t>
            </a:r>
            <a:r>
              <a:rPr lang="ru-RU" sz="2400" dirty="0">
                <a:latin typeface="Cambria" panose="02040503050406030204" pitchFamily="18" charset="0"/>
              </a:rPr>
              <a:t>- город, </a:t>
            </a:r>
            <a:r>
              <a:rPr lang="en-US" sz="2400" dirty="0" err="1">
                <a:latin typeface="Cambria" panose="02040503050406030204" pitchFamily="18" charset="0"/>
              </a:rPr>
              <a:t>politika</a:t>
            </a:r>
            <a:r>
              <a:rPr lang="ru-RU" sz="2400" dirty="0">
                <a:latin typeface="Cambria" panose="02040503050406030204" pitchFamily="18" charset="0"/>
              </a:rPr>
              <a:t>- , городские или общественные, государственные дела)- деятельность классов или иных социальных групп, </a:t>
            </a:r>
            <a:r>
              <a:rPr lang="ru-RU" sz="2400" b="1" dirty="0">
                <a:latin typeface="Cambria" panose="02040503050406030204" pitchFamily="18" charset="0"/>
              </a:rPr>
              <a:t>связанная</a:t>
            </a:r>
            <a:r>
              <a:rPr lang="ru-RU" sz="2400" dirty="0">
                <a:latin typeface="Cambria" panose="02040503050406030204" pitchFamily="18" charset="0"/>
              </a:rPr>
              <a:t> с определением содержания и форм, задач и функций государства, а также его взаимоотношений с другими государствами.</a:t>
            </a:r>
          </a:p>
          <a:p>
            <a:r>
              <a:rPr lang="en-US" sz="2400" b="1" i="1" dirty="0" err="1">
                <a:latin typeface="Cambria" panose="02040503050406030204" pitchFamily="18" charset="0"/>
              </a:rPr>
              <a:t>Политика</a:t>
            </a:r>
            <a:r>
              <a:rPr lang="en-US" sz="2400" i="1" dirty="0">
                <a:latin typeface="Cambria" panose="02040503050406030204" pitchFamily="18" charset="0"/>
              </a:rPr>
              <a:t> - </a:t>
            </a:r>
            <a:r>
              <a:rPr lang="en-US" sz="2400" i="1" dirty="0" err="1">
                <a:latin typeface="Cambria" panose="02040503050406030204" pitchFamily="18" charset="0"/>
              </a:rPr>
              <a:t>особая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разновидность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деятельности</a:t>
            </a:r>
            <a:r>
              <a:rPr lang="en-US" sz="2400" i="1" dirty="0">
                <a:latin typeface="Cambria" panose="02040503050406030204" pitchFamily="18" charset="0"/>
              </a:rPr>
              <a:t>, </a:t>
            </a:r>
            <a:r>
              <a:rPr lang="en-US" sz="2400" i="1" dirty="0" err="1">
                <a:latin typeface="Cambria" panose="02040503050406030204" pitchFamily="18" charset="0"/>
              </a:rPr>
              <a:t>связанная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с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участием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социальных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групп</a:t>
            </a:r>
            <a:r>
              <a:rPr lang="en-US" sz="2400" i="1" dirty="0">
                <a:latin typeface="Cambria" panose="02040503050406030204" pitchFamily="18" charset="0"/>
              </a:rPr>
              <a:t>, </a:t>
            </a:r>
            <a:r>
              <a:rPr lang="en-US" sz="2400" i="1" dirty="0" err="1">
                <a:latin typeface="Cambria" panose="02040503050406030204" pitchFamily="18" charset="0"/>
              </a:rPr>
              <a:t>партий</a:t>
            </a:r>
            <a:r>
              <a:rPr lang="en-US" sz="2400" i="1" dirty="0">
                <a:latin typeface="Cambria" panose="02040503050406030204" pitchFamily="18" charset="0"/>
              </a:rPr>
              <a:t>, </a:t>
            </a:r>
            <a:r>
              <a:rPr lang="en-US" sz="2400" i="1" dirty="0" err="1">
                <a:latin typeface="Cambria" panose="02040503050406030204" pitchFamily="18" charset="0"/>
              </a:rPr>
              <a:t>движений</a:t>
            </a:r>
            <a:r>
              <a:rPr lang="en-US" sz="2400" i="1" dirty="0">
                <a:latin typeface="Cambria" panose="02040503050406030204" pitchFamily="18" charset="0"/>
              </a:rPr>
              <a:t>, </a:t>
            </a:r>
            <a:r>
              <a:rPr lang="en-US" sz="2400" i="1" dirty="0" err="1">
                <a:latin typeface="Cambria" panose="02040503050406030204" pitchFamily="18" charset="0"/>
              </a:rPr>
              <a:t>отдельных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личностей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в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делах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общества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и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государства</a:t>
            </a:r>
            <a:r>
              <a:rPr lang="en-US" sz="2400" i="1" dirty="0">
                <a:latin typeface="Cambria" panose="02040503050406030204" pitchFamily="18" charset="0"/>
              </a:rPr>
              <a:t>, </a:t>
            </a:r>
            <a:r>
              <a:rPr lang="en-US" sz="2400" i="1" dirty="0" err="1">
                <a:latin typeface="Cambria" panose="02040503050406030204" pitchFamily="18" charset="0"/>
              </a:rPr>
              <a:t>руководством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ими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или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воздействием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на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это</a:t>
            </a:r>
            <a:r>
              <a:rPr lang="en-US" sz="2400" i="1" dirty="0">
                <a:latin typeface="Cambria" panose="02040503050406030204" pitchFamily="18" charset="0"/>
              </a:rPr>
              <a:t> </a:t>
            </a:r>
            <a:r>
              <a:rPr lang="en-US" sz="2400" i="1" dirty="0" err="1">
                <a:latin typeface="Cambria" panose="02040503050406030204" pitchFamily="18" charset="0"/>
              </a:rPr>
              <a:t>руководство</a:t>
            </a:r>
            <a:r>
              <a:rPr lang="en-US" sz="2400" i="1" dirty="0">
                <a:latin typeface="Cambria" panose="02040503050406030204" pitchFamily="18" charset="0"/>
              </a:rPr>
              <a:t>.</a:t>
            </a:r>
            <a:endParaRPr lang="ru-RU" sz="24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6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018286-E0F5-2D41-823D-E28F3984C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политиков (</a:t>
            </a:r>
            <a:r>
              <a:rPr lang="ru-RU" dirty="0" err="1"/>
              <a:t>М.Вебер</a:t>
            </a:r>
            <a:r>
              <a:rPr lang="ru-RU" dirty="0"/>
              <a:t>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C8581F-EEE0-5F41-BADB-F6599CD60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8840" y="2638044"/>
            <a:ext cx="7812024" cy="35684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err="1">
                <a:latin typeface="Cambria" panose="02040503050406030204" pitchFamily="18" charset="0"/>
              </a:rPr>
              <a:t>Немецкий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ученый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Вебер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выделял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три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степени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вовлеченности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в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политику</a:t>
            </a:r>
            <a:r>
              <a:rPr lang="en-US" dirty="0">
                <a:latin typeface="Cambria" panose="02040503050406030204" pitchFamily="18" charset="0"/>
              </a:rPr>
              <a:t>: </a:t>
            </a:r>
            <a:endParaRPr lang="ru-RU" dirty="0">
              <a:latin typeface="Cambria" panose="02040503050406030204" pitchFamily="18" charset="0"/>
            </a:endParaRPr>
          </a:p>
          <a:p>
            <a:pPr lvl="0"/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sz="2000" b="1" dirty="0">
                <a:latin typeface="Cambria" panose="02040503050406030204" pitchFamily="18" charset="0"/>
              </a:rPr>
              <a:t>“</a:t>
            </a:r>
            <a:r>
              <a:rPr lang="en-US" sz="2000" b="1" dirty="0" err="1">
                <a:latin typeface="Cambria" panose="02040503050406030204" pitchFamily="18" charset="0"/>
              </a:rPr>
              <a:t>По</a:t>
            </a:r>
            <a:r>
              <a:rPr lang="en-US" sz="2000" b="1" dirty="0">
                <a:latin typeface="Cambria" panose="02040503050406030204" pitchFamily="18" charset="0"/>
              </a:rPr>
              <a:t> </a:t>
            </a:r>
            <a:r>
              <a:rPr lang="en-US" sz="2000" b="1" dirty="0" err="1">
                <a:latin typeface="Cambria" panose="02040503050406030204" pitchFamily="18" charset="0"/>
              </a:rPr>
              <a:t>случаю</a:t>
            </a:r>
            <a:r>
              <a:rPr lang="en-US" sz="2000" b="1" dirty="0">
                <a:latin typeface="Cambria" panose="02040503050406030204" pitchFamily="18" charset="0"/>
              </a:rPr>
              <a:t>”  </a:t>
            </a:r>
            <a:r>
              <a:rPr lang="en-US" sz="2000" dirty="0">
                <a:latin typeface="Cambria" panose="02040503050406030204" pitchFamily="18" charset="0"/>
              </a:rPr>
              <a:t>- </a:t>
            </a:r>
            <a:r>
              <a:rPr lang="en-US" sz="2000" dirty="0" err="1">
                <a:latin typeface="Cambria" panose="02040503050406030204" pitchFamily="18" charset="0"/>
              </a:rPr>
              <a:t>это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мы</a:t>
            </a:r>
            <a:r>
              <a:rPr lang="en-US" sz="2000" dirty="0">
                <a:latin typeface="Cambria" panose="02040503050406030204" pitchFamily="18" charset="0"/>
              </a:rPr>
              <a:t>, </a:t>
            </a:r>
            <a:r>
              <a:rPr lang="en-US" sz="2000" dirty="0" err="1">
                <a:latin typeface="Cambria" panose="02040503050406030204" pitchFamily="18" charset="0"/>
              </a:rPr>
              <a:t>учатсвующие</a:t>
            </a:r>
            <a:r>
              <a:rPr lang="en-US" sz="2000" dirty="0">
                <a:latin typeface="Cambria" panose="02040503050406030204" pitchFamily="18" charset="0"/>
              </a:rPr>
              <a:t>  </a:t>
            </a:r>
            <a:r>
              <a:rPr lang="en-US" sz="2000" dirty="0" err="1">
                <a:latin typeface="Cambria" panose="02040503050406030204" pitchFamily="18" charset="0"/>
              </a:rPr>
              <a:t>в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политике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от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выборов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до</a:t>
            </a:r>
            <a:r>
              <a:rPr lang="en-US" sz="2000" dirty="0">
                <a:latin typeface="Cambria" panose="02040503050406030204" pitchFamily="18" charset="0"/>
              </a:rPr>
              <a:t>  </a:t>
            </a:r>
            <a:r>
              <a:rPr lang="en-US" sz="2000" dirty="0" err="1">
                <a:latin typeface="Cambria" panose="02040503050406030204" pitchFamily="18" charset="0"/>
              </a:rPr>
              <a:t>выборов</a:t>
            </a:r>
            <a:r>
              <a:rPr lang="en-US" sz="2000" dirty="0">
                <a:latin typeface="Cambria" panose="02040503050406030204" pitchFamily="18" charset="0"/>
              </a:rPr>
              <a:t>.</a:t>
            </a:r>
            <a:endParaRPr lang="ru-RU" sz="2000" dirty="0">
              <a:latin typeface="Cambria" panose="02040503050406030204" pitchFamily="18" charset="0"/>
            </a:endParaRPr>
          </a:p>
          <a:p>
            <a:pPr lvl="0"/>
            <a:r>
              <a:rPr lang="ru-RU" sz="2000" dirty="0">
                <a:latin typeface="Cambria" panose="02040503050406030204" pitchFamily="18" charset="0"/>
              </a:rPr>
              <a:t>“</a:t>
            </a:r>
            <a:r>
              <a:rPr lang="ru-RU" sz="2000" b="1" dirty="0">
                <a:latin typeface="Cambria" panose="02040503050406030204" pitchFamily="18" charset="0"/>
              </a:rPr>
              <a:t>По совместительству” </a:t>
            </a:r>
            <a:r>
              <a:rPr lang="ru-RU" sz="2000" dirty="0">
                <a:latin typeface="Cambria" panose="02040503050406030204" pitchFamily="18" charset="0"/>
              </a:rPr>
              <a:t>– деятель общественной организации, который , не прекращая своей профессиональной деятельности , например, врача, занимается политикой , но она не становится для него первоочередным делом.</a:t>
            </a:r>
          </a:p>
          <a:p>
            <a:r>
              <a:rPr lang="en-US" sz="2000" b="1" dirty="0">
                <a:latin typeface="Cambria" panose="02040503050406030204" pitchFamily="18" charset="0"/>
              </a:rPr>
              <a:t>“</a:t>
            </a:r>
            <a:r>
              <a:rPr lang="en-US" sz="2000" b="1" dirty="0" err="1">
                <a:latin typeface="Cambria" panose="02040503050406030204" pitchFamily="18" charset="0"/>
              </a:rPr>
              <a:t>Профессиональные</a:t>
            </a:r>
            <a:r>
              <a:rPr lang="en-US" sz="2000" b="1" dirty="0">
                <a:latin typeface="Cambria" panose="02040503050406030204" pitchFamily="18" charset="0"/>
              </a:rPr>
              <a:t> </a:t>
            </a:r>
            <a:r>
              <a:rPr lang="en-US" sz="2000" b="1" dirty="0" err="1">
                <a:latin typeface="Cambria" panose="02040503050406030204" pitchFamily="18" charset="0"/>
              </a:rPr>
              <a:t>политики</a:t>
            </a:r>
            <a:r>
              <a:rPr lang="en-US" sz="2000" b="1" dirty="0">
                <a:latin typeface="Cambria" panose="02040503050406030204" pitchFamily="18" charset="0"/>
              </a:rPr>
              <a:t>” </a:t>
            </a:r>
            <a:r>
              <a:rPr lang="en-US" sz="2000" dirty="0">
                <a:latin typeface="Cambria" panose="02040503050406030204" pitchFamily="18" charset="0"/>
              </a:rPr>
              <a:t>– </a:t>
            </a:r>
            <a:r>
              <a:rPr lang="en-US" sz="2000" dirty="0" err="1">
                <a:latin typeface="Cambria" panose="02040503050406030204" pitchFamily="18" charset="0"/>
              </a:rPr>
              <a:t>кто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живет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за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счет</a:t>
            </a:r>
            <a:r>
              <a:rPr lang="en-US" sz="2000" dirty="0">
                <a:latin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</a:rPr>
              <a:t>политики</a:t>
            </a:r>
            <a:r>
              <a:rPr lang="en-US" sz="2000" dirty="0">
                <a:latin typeface="Cambria" panose="02040503050406030204" pitchFamily="18" charset="0"/>
              </a:rPr>
              <a:t>, </a:t>
            </a:r>
            <a:r>
              <a:rPr lang="en-US" sz="2000" dirty="0" err="1">
                <a:latin typeface="Cambria" panose="02040503050406030204" pitchFamily="18" charset="0"/>
              </a:rPr>
              <a:t>и</a:t>
            </a:r>
            <a:r>
              <a:rPr lang="ru-RU" sz="2000" dirty="0">
                <a:latin typeface="Cambria" panose="02040503050406030204" pitchFamily="18" charset="0"/>
              </a:rPr>
              <a:t> для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1269281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90E055-2DE0-7142-808E-1487B2338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Функции политики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1CAAE-9AAA-6D40-95C4-28876F5A5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7390" y="2638044"/>
            <a:ext cx="7983474" cy="3614166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dirty="0">
                <a:latin typeface="Cambria" panose="02040503050406030204" pitchFamily="18" charset="0"/>
              </a:rPr>
              <a:t>Выражение интересов всех групп и слоев общества.</a:t>
            </a:r>
          </a:p>
          <a:p>
            <a:pPr lvl="0"/>
            <a:r>
              <a:rPr lang="ru-RU" sz="2400" dirty="0">
                <a:latin typeface="Cambria" panose="02040503050406030204" pitchFamily="18" charset="0"/>
              </a:rPr>
              <a:t>Обеспечение социального развития общества и человека, расширение сферы отношений между народами, человеком и природой.</a:t>
            </a:r>
          </a:p>
          <a:p>
            <a:pPr lvl="0"/>
            <a:r>
              <a:rPr lang="en-US" sz="2400" dirty="0" err="1">
                <a:latin typeface="Cambria" panose="02040503050406030204" pitchFamily="18" charset="0"/>
              </a:rPr>
              <a:t>Управление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и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руководство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общественными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отношениями</a:t>
            </a:r>
            <a:r>
              <a:rPr lang="en-US" sz="2400" dirty="0">
                <a:latin typeface="Cambria" panose="02040503050406030204" pitchFamily="18" charset="0"/>
              </a:rPr>
              <a:t>, </a:t>
            </a:r>
            <a:r>
              <a:rPr lang="en-US" sz="2400" dirty="0" err="1">
                <a:latin typeface="Cambria" panose="02040503050406030204" pitchFamily="18" charset="0"/>
              </a:rPr>
              <a:t>обеспечение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диалога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граждан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и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государства</a:t>
            </a:r>
            <a:r>
              <a:rPr lang="en-US" sz="2400" dirty="0">
                <a:latin typeface="Cambria" panose="02040503050406030204" pitchFamily="18" charset="0"/>
              </a:rPr>
              <a:t>.</a:t>
            </a:r>
            <a:endParaRPr lang="ru-RU" sz="2400" dirty="0">
              <a:latin typeface="Cambria" panose="02040503050406030204" pitchFamily="18" charset="0"/>
            </a:endParaRPr>
          </a:p>
          <a:p>
            <a:pPr lvl="0"/>
            <a:r>
              <a:rPr lang="ru-RU" sz="2400" dirty="0">
                <a:latin typeface="Cambria" panose="02040503050406030204" pitchFamily="18" charset="0"/>
              </a:rPr>
              <a:t>Поддержание стабильности  порядка в обществе.</a:t>
            </a:r>
          </a:p>
          <a:p>
            <a:r>
              <a:rPr lang="ru-RU" sz="2400" dirty="0">
                <a:latin typeface="Cambria" panose="02040503050406030204" pitchFamily="18" charset="0"/>
              </a:rPr>
              <a:t> Предотвращение и разрешение социальных конфликтов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073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086186-3ABF-4C41-AF59-D348E446A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Субъекты политики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B3363B-B76E-B24E-8A07-B7C0B3FC3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1650" y="2638044"/>
            <a:ext cx="8189214" cy="3419856"/>
          </a:xfrm>
        </p:spPr>
        <p:txBody>
          <a:bodyPr>
            <a:noAutofit/>
          </a:bodyPr>
          <a:lstStyle/>
          <a:p>
            <a:pPr lvl="0"/>
            <a:r>
              <a:rPr lang="en-US" sz="2400" dirty="0" err="1">
                <a:latin typeface="Cambria" panose="02040503050406030204" pitchFamily="18" charset="0"/>
              </a:rPr>
              <a:t>Личности</a:t>
            </a:r>
            <a:r>
              <a:rPr lang="en-US" sz="2400" dirty="0">
                <a:latin typeface="Cambria" panose="02040503050406030204" pitchFamily="18" charset="0"/>
              </a:rPr>
              <a:t>, </a:t>
            </a:r>
            <a:r>
              <a:rPr lang="en-US" sz="2400" dirty="0" err="1">
                <a:latin typeface="Cambria" panose="02040503050406030204" pitchFamily="18" charset="0"/>
              </a:rPr>
              <a:t>отдельные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граждане</a:t>
            </a:r>
            <a:r>
              <a:rPr lang="en-US" sz="2400" dirty="0">
                <a:latin typeface="Cambria" panose="02040503050406030204" pitchFamily="18" charset="0"/>
              </a:rPr>
              <a:t>.</a:t>
            </a:r>
            <a:endParaRPr lang="ru-RU" sz="2400" dirty="0">
              <a:latin typeface="Cambria" panose="02040503050406030204" pitchFamily="18" charset="0"/>
            </a:endParaRPr>
          </a:p>
          <a:p>
            <a:pPr lvl="0"/>
            <a:r>
              <a:rPr lang="ru-RU" sz="2400" dirty="0">
                <a:latin typeface="Cambria" panose="02040503050406030204" pitchFamily="18" charset="0"/>
              </a:rPr>
              <a:t>Большие социальные группы: классы, нации. социальные слои</a:t>
            </a:r>
          </a:p>
          <a:p>
            <a:pPr lvl="0"/>
            <a:r>
              <a:rPr lang="ru-RU" sz="2400" dirty="0">
                <a:latin typeface="Cambria" panose="02040503050406030204" pitchFamily="18" charset="0"/>
              </a:rPr>
              <a:t>Различные политические организации и объединения (партии массовые движения, общественные организации).</a:t>
            </a:r>
          </a:p>
          <a:p>
            <a:pPr lvl="0"/>
            <a:r>
              <a:rPr lang="en-US" sz="2400" dirty="0" err="1">
                <a:latin typeface="Cambria" panose="02040503050406030204" pitchFamily="18" charset="0"/>
              </a:rPr>
              <a:t>Государство</a:t>
            </a:r>
            <a:r>
              <a:rPr lang="en-US" sz="2400" dirty="0">
                <a:latin typeface="Cambria" panose="02040503050406030204" pitchFamily="18" charset="0"/>
              </a:rPr>
              <a:t>.</a:t>
            </a:r>
            <a:endParaRPr lang="ru-RU" sz="2400" dirty="0">
              <a:latin typeface="Cambria" panose="02040503050406030204" pitchFamily="18" charset="0"/>
            </a:endParaRPr>
          </a:p>
          <a:p>
            <a:r>
              <a:rPr lang="ru-RU" sz="2400" dirty="0">
                <a:latin typeface="Cambria" panose="02040503050406030204" pitchFamily="18" charset="0"/>
              </a:rPr>
              <a:t>Политическая элита </a:t>
            </a:r>
          </a:p>
        </p:txBody>
      </p:sp>
    </p:spTree>
    <p:extLst>
      <p:ext uri="{BB962C8B-B14F-4D97-AF65-F5344CB8AC3E}">
        <p14:creationId xmlns:p14="http://schemas.microsoft.com/office/powerpoint/2010/main" val="3618832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195BD-ECD5-BB43-9195-E3604E4D6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Объекты политики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257A4-0874-4A4D-80C8-33BFF7EF3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b="1" dirty="0"/>
              <a:t>Объект  политики </a:t>
            </a:r>
            <a:r>
              <a:rPr lang="ru-RU" sz="2400" dirty="0"/>
              <a:t>– то, на что направлена политика</a:t>
            </a:r>
          </a:p>
          <a:p>
            <a:r>
              <a:rPr lang="ru-RU" sz="2400" dirty="0"/>
              <a:t>Общество в целом</a:t>
            </a:r>
          </a:p>
          <a:p>
            <a:r>
              <a:rPr lang="ru-RU" sz="2400" dirty="0"/>
              <a:t>Отдельные сферы</a:t>
            </a:r>
          </a:p>
          <a:p>
            <a:r>
              <a:rPr lang="ru-RU" sz="2400" dirty="0"/>
              <a:t>Физические лица</a:t>
            </a:r>
          </a:p>
          <a:p>
            <a:r>
              <a:rPr lang="ru-RU" sz="2400" b="1" dirty="0"/>
              <a:t>Власть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869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49E35-9167-434E-90F1-73E24F9F6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Виды</a:t>
            </a:r>
            <a:r>
              <a:rPr lang="en-US" b="1" dirty="0"/>
              <a:t> </a:t>
            </a:r>
            <a:r>
              <a:rPr lang="en-US" b="1" dirty="0" err="1"/>
              <a:t>политики</a:t>
            </a:r>
            <a:r>
              <a:rPr lang="ru-RU" dirty="0"/>
              <a:t> 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09C660-07FB-614B-98D4-085D5BFD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11346"/>
          </a:xfrm>
        </p:spPr>
        <p:txBody>
          <a:bodyPr>
            <a:normAutofit/>
          </a:bodyPr>
          <a:lstStyle/>
          <a:p>
            <a:pPr lvl="0"/>
            <a:r>
              <a:rPr lang="en-US" sz="2000" b="1" i="1" dirty="0" err="1">
                <a:latin typeface="Cambria" panose="02040503050406030204" pitchFamily="18" charset="0"/>
              </a:rPr>
              <a:t>Внутренняя</a:t>
            </a:r>
            <a:r>
              <a:rPr lang="en-US" sz="2000" b="1" i="1" dirty="0">
                <a:latin typeface="Cambria" panose="02040503050406030204" pitchFamily="18" charset="0"/>
              </a:rPr>
              <a:t> ( </a:t>
            </a:r>
            <a:r>
              <a:rPr lang="en-US" sz="2000" b="1" i="1" dirty="0" err="1">
                <a:latin typeface="Cambria" panose="02040503050406030204" pitchFamily="18" charset="0"/>
              </a:rPr>
              <a:t>внутригосударственная</a:t>
            </a:r>
            <a:r>
              <a:rPr lang="en-US" sz="2000" b="1" i="1" dirty="0">
                <a:latin typeface="Cambria" panose="02040503050406030204" pitchFamily="18" charset="0"/>
              </a:rPr>
              <a:t>)</a:t>
            </a:r>
            <a:endParaRPr lang="ru-RU" sz="2000" dirty="0">
              <a:latin typeface="Cambria" panose="02040503050406030204" pitchFamily="18" charset="0"/>
            </a:endParaRPr>
          </a:p>
          <a:p>
            <a:r>
              <a:rPr lang="en-US" sz="2000" b="1" i="1" dirty="0" err="1">
                <a:latin typeface="Cambria" panose="02040503050406030204" pitchFamily="18" charset="0"/>
              </a:rPr>
              <a:t>Внешяя</a:t>
            </a:r>
            <a:r>
              <a:rPr lang="en-US" sz="2000" b="1" i="1" dirty="0">
                <a:latin typeface="Cambria" panose="02040503050406030204" pitchFamily="18" charset="0"/>
              </a:rPr>
              <a:t> (</a:t>
            </a:r>
            <a:r>
              <a:rPr lang="en-US" sz="2000" b="1" i="1" dirty="0" err="1">
                <a:latin typeface="Cambria" panose="02040503050406030204" pitchFamily="18" charset="0"/>
              </a:rPr>
              <a:t>межгосударственная</a:t>
            </a:r>
            <a:r>
              <a:rPr lang="ru-RU" sz="2000" dirty="0">
                <a:latin typeface="Cambria" panose="02040503050406030204" pitchFamily="18" charset="0"/>
              </a:rPr>
              <a:t> )</a:t>
            </a:r>
          </a:p>
          <a:p>
            <a:endParaRPr lang="ru-RU" i="1" dirty="0"/>
          </a:p>
          <a:p>
            <a:pPr marL="0" indent="0" algn="ctr">
              <a:buNone/>
            </a:pPr>
            <a:r>
              <a:rPr lang="en-US" sz="2000" i="1" dirty="0" err="1">
                <a:latin typeface="Cambria" panose="02040503050406030204" pitchFamily="18" charset="0"/>
              </a:rPr>
              <a:t>Внутренняя</a:t>
            </a:r>
            <a:r>
              <a:rPr lang="en-US" sz="2000" i="1" dirty="0">
                <a:latin typeface="Cambria" panose="02040503050406030204" pitchFamily="18" charset="0"/>
              </a:rPr>
              <a:t>:</a:t>
            </a:r>
            <a:endParaRPr lang="ru-RU" sz="2000" b="1" dirty="0">
              <a:latin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ru-RU" sz="2000" b="1" dirty="0">
                <a:latin typeface="Cambria" panose="02040503050406030204" pitchFamily="18" charset="0"/>
              </a:rPr>
              <a:t>По сферам и отраслям жизни:</a:t>
            </a:r>
          </a:p>
          <a:p>
            <a:r>
              <a:rPr lang="ru-RU" sz="2000" dirty="0">
                <a:latin typeface="Cambria" panose="02040503050406030204" pitchFamily="18" charset="0"/>
              </a:rPr>
              <a:t>Э</a:t>
            </a:r>
            <a:r>
              <a:rPr lang="en-US" sz="2000" dirty="0" err="1">
                <a:latin typeface="Cambria" panose="02040503050406030204" pitchFamily="18" charset="0"/>
              </a:rPr>
              <a:t>кономическая</a:t>
            </a:r>
            <a:r>
              <a:rPr lang="ru-RU" sz="2000" dirty="0">
                <a:latin typeface="Cambria" panose="02040503050406030204" pitchFamily="18" charset="0"/>
              </a:rPr>
              <a:t>                       </a:t>
            </a:r>
          </a:p>
          <a:p>
            <a:pPr lvl="0"/>
            <a:r>
              <a:rPr lang="en-US" sz="2000" dirty="0" err="1">
                <a:latin typeface="Cambria" panose="02040503050406030204" pitchFamily="18" charset="0"/>
              </a:rPr>
              <a:t>финансовая</a:t>
            </a:r>
            <a:endParaRPr lang="ru-RU" sz="2000" dirty="0">
              <a:latin typeface="Cambria" panose="02040503050406030204" pitchFamily="18" charset="0"/>
            </a:endParaRPr>
          </a:p>
          <a:p>
            <a:pPr lvl="0"/>
            <a:r>
              <a:rPr lang="en-US" sz="2000" dirty="0" err="1">
                <a:latin typeface="Cambria" panose="02040503050406030204" pitchFamily="18" charset="0"/>
              </a:rPr>
              <a:t>аграрная</a:t>
            </a:r>
            <a:endParaRPr lang="ru-RU" sz="2000" dirty="0">
              <a:latin typeface="Cambria" panose="02040503050406030204" pitchFamily="18" charset="0"/>
            </a:endParaRPr>
          </a:p>
          <a:p>
            <a:pPr lvl="0"/>
            <a:r>
              <a:rPr lang="ru-RU" sz="2000" dirty="0">
                <a:latin typeface="Cambria" panose="02040503050406030204" pitchFamily="18" charset="0"/>
              </a:rPr>
              <a:t>демографическая 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218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C71B5F-4778-C244-B119-E2EFD460C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политики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07D664-7CB3-BD41-9CCB-9057FDC49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b="1" dirty="0" err="1"/>
              <a:t>По</a:t>
            </a:r>
            <a:r>
              <a:rPr lang="en-US" sz="2400" b="1" dirty="0"/>
              <a:t> </a:t>
            </a:r>
            <a:r>
              <a:rPr lang="en-US" sz="2400" b="1" dirty="0" err="1"/>
              <a:t>срокам</a:t>
            </a:r>
            <a:r>
              <a:rPr lang="en-US" sz="2400" b="1" dirty="0"/>
              <a:t> </a:t>
            </a:r>
            <a:r>
              <a:rPr lang="en-US" sz="2400" b="1" dirty="0" err="1"/>
              <a:t>действия</a:t>
            </a:r>
            <a:r>
              <a:rPr lang="ru-RU" sz="2400" b="1" dirty="0"/>
              <a:t>:</a:t>
            </a:r>
          </a:p>
          <a:p>
            <a:pPr lvl="0"/>
            <a:r>
              <a:rPr lang="en-US" sz="2400" dirty="0" err="1"/>
              <a:t>текущая</a:t>
            </a:r>
            <a:endParaRPr lang="ru-RU" sz="2400" dirty="0"/>
          </a:p>
          <a:p>
            <a:pPr lvl="0"/>
            <a:r>
              <a:rPr lang="en-US" sz="2400" dirty="0" err="1"/>
              <a:t>долговременная</a:t>
            </a:r>
            <a:endParaRPr lang="ru-RU" sz="2400" dirty="0"/>
          </a:p>
          <a:p>
            <a:pPr lvl="0"/>
            <a:r>
              <a:rPr lang="en-US" sz="2400" dirty="0" err="1"/>
              <a:t>перспективная</a:t>
            </a:r>
            <a:endParaRPr lang="ru-RU" sz="2400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246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495236-2642-454B-AB47-69E39B7EB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политические отношения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2F0143-0E79-2B47-A0C5-FEFDEC7E9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atin typeface="Cambria" panose="02040503050406030204" pitchFamily="18" charset="0"/>
              </a:rPr>
              <a:t>Политические отношения - </a:t>
            </a:r>
            <a:r>
              <a:rPr lang="ru-RU" sz="2800" dirty="0">
                <a:latin typeface="Cambria" panose="02040503050406030204" pitchFamily="18" charset="0"/>
              </a:rPr>
              <a:t>отношения между различными социальными слоями в процессе осуществления политической деятельности или по поводу осуществления политической (прежде всего государственной) власти.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668210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28</TotalTime>
  <Words>587</Words>
  <Application>Microsoft Macintosh PowerPoint</Application>
  <PresentationFormat>Широкоэкранный</PresentationFormat>
  <Paragraphs>68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Cambria</vt:lpstr>
      <vt:lpstr>Corbel</vt:lpstr>
      <vt:lpstr>Gill Sans MT</vt:lpstr>
      <vt:lpstr>Посылка</vt:lpstr>
      <vt:lpstr>Политика  и  власть</vt:lpstr>
      <vt:lpstr>Понятие политики</vt:lpstr>
      <vt:lpstr>Виды политиков (М.Вебер)</vt:lpstr>
      <vt:lpstr>Функции политики</vt:lpstr>
      <vt:lpstr>Субъекты политики</vt:lpstr>
      <vt:lpstr>Объекты политики</vt:lpstr>
      <vt:lpstr>Виды политики </vt:lpstr>
      <vt:lpstr>Виды политики</vt:lpstr>
      <vt:lpstr>политические отношения </vt:lpstr>
      <vt:lpstr>Понятие власти</vt:lpstr>
      <vt:lpstr>Признаки политической власти</vt:lpstr>
      <vt:lpstr>Виды политической власти </vt:lpstr>
      <vt:lpstr>Домашнее задание: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  и  власть</dc:title>
  <dc:creator>Дмитрий Борисов</dc:creator>
  <cp:lastModifiedBy>Дмитрий Борисов</cp:lastModifiedBy>
  <cp:revision>4</cp:revision>
  <dcterms:created xsi:type="dcterms:W3CDTF">2020-04-12T20:50:22Z</dcterms:created>
  <dcterms:modified xsi:type="dcterms:W3CDTF">2020-04-12T21:18:58Z</dcterms:modified>
</cp:coreProperties>
</file>