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65" r:id="rId3"/>
    <p:sldId id="257" r:id="rId4"/>
    <p:sldId id="266" r:id="rId5"/>
    <p:sldId id="279" r:id="rId6"/>
    <p:sldId id="267" r:id="rId7"/>
    <p:sldId id="269" r:id="rId8"/>
    <p:sldId id="268" r:id="rId9"/>
    <p:sldId id="270" r:id="rId10"/>
    <p:sldId id="281" r:id="rId11"/>
    <p:sldId id="271" r:id="rId12"/>
    <p:sldId id="258" r:id="rId13"/>
    <p:sldId id="282" r:id="rId14"/>
    <p:sldId id="263" r:id="rId15"/>
    <p:sldId id="275" r:id="rId16"/>
    <p:sldId id="276" r:id="rId17"/>
    <p:sldId id="278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C3848-7DF1-4DA6-916C-258736EAF84B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E74CF-4AA7-4B61-9A14-267E2BEA8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15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B9385A1-FFA3-4DC9-A7F4-99DA7C9B98AE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0354030-F6C0-40ED-969C-9782396FDC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dnarodyna.org/content/priblizhaya-pobedu-a" TargetMode="External"/><Relationship Id="rId3" Type="http://schemas.openxmlformats.org/officeDocument/2006/relationships/hyperlink" Target="https://ru.wikipedia.org/wiki/&#1054;&#1087;&#1077;&#1088;&#1072;&#1094;&#1080;&#1103;_&#171;&#1059;&#1088;&#1072;&#1085;&#187;" TargetMode="External"/><Relationship Id="rId7" Type="http://schemas.openxmlformats.org/officeDocument/2006/relationships/hyperlink" Target="https://k-istine.ru/patriotism/patriotism_kustov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ubaltic.ru/context/28112019-kto-razrabotal-genialnuyu-operatsiyu-uran/" TargetMode="External"/><Relationship Id="rId11" Type="http://schemas.openxmlformats.org/officeDocument/2006/relationships/hyperlink" Target="https://topwar.ru/23731-bitva-za-stalingrad-v-fotografiyah.html" TargetMode="External"/><Relationship Id="rId5" Type="http://schemas.openxmlformats.org/officeDocument/2006/relationships/hyperlink" Target="https://rg.ru/2019/11/19/reg-ufo/operaciia-uragan-s-chego-nachalas-stalingradskaia-bitva.html" TargetMode="External"/><Relationship Id="rId10" Type="http://schemas.openxmlformats.org/officeDocument/2006/relationships/hyperlink" Target="https://warspro.ru/velikaya-otechestvennaya-vojna/period-korennogo-pereloma/stalingradskaya-bitva" TargetMode="External"/><Relationship Id="rId4" Type="http://schemas.openxmlformats.org/officeDocument/2006/relationships/hyperlink" Target="https://topwar.ru/129997-stalinskiy-prazdnik-operaciya-uran.html" TargetMode="External"/><Relationship Id="rId9" Type="http://schemas.openxmlformats.org/officeDocument/2006/relationships/hyperlink" Target="https://topwar.ru/21157-19-noyabrya-1942-g-nachalos-kontrnastuplenie-sovetskih-voysk-pod-stalingradom.html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3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332656"/>
            <a:ext cx="7848600" cy="1927225"/>
          </a:xfrm>
        </p:spPr>
        <p:txBody>
          <a:bodyPr/>
          <a:lstStyle/>
          <a:p>
            <a:pPr algn="ctr"/>
            <a:r>
              <a:rPr lang="ru-RU" sz="6000" b="1" dirty="0" smtClean="0"/>
              <a:t>Операция «Уран»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4077072"/>
            <a:ext cx="6106262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Автор</a:t>
            </a:r>
            <a:r>
              <a:rPr lang="ru-RU" b="1" dirty="0" smtClean="0"/>
              <a:t>: </a:t>
            </a:r>
            <a:r>
              <a:rPr lang="ru-RU" b="1" dirty="0" smtClean="0"/>
              <a:t>Романычева Е.И</a:t>
            </a:r>
            <a:r>
              <a:rPr lang="ru-RU" b="1" dirty="0" smtClean="0"/>
              <a:t>.</a:t>
            </a:r>
          </a:p>
          <a:p>
            <a:pPr algn="r"/>
            <a:r>
              <a:rPr lang="ru-RU" b="1"/>
              <a:t>у</a:t>
            </a:r>
            <a:r>
              <a:rPr lang="ru-RU" b="1" smtClean="0"/>
              <a:t>читель </a:t>
            </a:r>
            <a:r>
              <a:rPr lang="ru-RU" b="1" dirty="0" smtClean="0"/>
              <a:t>истории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447109"/>
            <a:ext cx="4446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Основная школа г. </a:t>
            </a:r>
            <a:r>
              <a:rPr lang="ru-RU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Лысково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6196662"/>
            <a:ext cx="2048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Лысково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2023 г.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7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3. Разработка </a:t>
            </a:r>
            <a:r>
              <a:rPr lang="ru-RU" sz="3600" dirty="0"/>
              <a:t>операции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5040560" cy="554461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Естественно, все готовилось в строжайшей секретности.</a:t>
            </a:r>
          </a:p>
          <a:p>
            <a:pPr algn="just"/>
            <a:r>
              <a:rPr lang="ru-RU" sz="2000" dirty="0" smtClean="0"/>
              <a:t>Немцы, хоть и </a:t>
            </a:r>
            <a:r>
              <a:rPr lang="ru-RU" sz="2000" dirty="0"/>
              <a:t>обнаружили активность на своих </a:t>
            </a:r>
            <a:r>
              <a:rPr lang="ru-RU" sz="2000" dirty="0" smtClean="0"/>
              <a:t>флангах, не </a:t>
            </a:r>
            <a:r>
              <a:rPr lang="ru-RU" sz="2000" dirty="0"/>
              <a:t>придали ей особого значения</a:t>
            </a:r>
            <a:r>
              <a:rPr lang="ru-RU" sz="2000" dirty="0" smtClean="0"/>
              <a:t>.</a:t>
            </a:r>
            <a:r>
              <a:rPr lang="ru-RU" sz="2000" dirty="0"/>
              <a:t> Генерал-полковник </a:t>
            </a:r>
            <a:r>
              <a:rPr lang="ru-RU" sz="2000" dirty="0" smtClean="0"/>
              <a:t>А. </a:t>
            </a:r>
            <a:r>
              <a:rPr lang="ru-RU" sz="2000" dirty="0"/>
              <a:t>Й</a:t>
            </a:r>
            <a:r>
              <a:rPr lang="ru-RU" sz="2000" dirty="0" smtClean="0"/>
              <a:t>одль</a:t>
            </a:r>
            <a:r>
              <a:rPr lang="ru-RU" sz="2000" dirty="0"/>
              <a:t>, </a:t>
            </a:r>
            <a:r>
              <a:rPr lang="ru-RU" sz="2000" dirty="0" smtClean="0"/>
              <a:t>впоследствии </a:t>
            </a:r>
            <a:r>
              <a:rPr lang="ru-RU" sz="2000" dirty="0"/>
              <a:t>признал полную неожиданность советского наступления для верховного командования: «Мы полностью просмотрели сосредоточение крупных русских сил на фланге 6-й армии (на Дону). Мы абсолютно не имели представления о силе русских войск в этом районе. Раньше здесь ничего не было, и внезапно был нанесен удар большой силы, имевший решающее значение</a:t>
            </a:r>
            <a:r>
              <a:rPr lang="ru-RU" sz="2000" dirty="0" smtClean="0"/>
              <a:t>».</a:t>
            </a:r>
          </a:p>
          <a:p>
            <a:pPr algn="just"/>
            <a:r>
              <a:rPr lang="ru-RU" sz="2000" dirty="0" smtClean="0"/>
              <a:t>Фактор </a:t>
            </a:r>
            <a:r>
              <a:rPr lang="ru-RU" sz="2000" dirty="0"/>
              <a:t>внезапности стал важным преимуществом Красной Армии.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038" y="1268760"/>
            <a:ext cx="35432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0038" y="5589240"/>
            <a:ext cx="35432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Альфред Йодль. </a:t>
            </a:r>
            <a:r>
              <a:rPr lang="en-US" sz="1200" dirty="0" smtClean="0"/>
              <a:t>https</a:t>
            </a:r>
            <a:r>
              <a:rPr lang="en-US" sz="1200" dirty="0"/>
              <a:t>://nik191.mirtesen.ru/blog/43486218785/A-eti,-CHTO,-TOZHE-POBEDILI?utm_referrer=mirtesen.ru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3953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4. Ход операции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328" y="1073904"/>
            <a:ext cx="8856984" cy="5352256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</a:rPr>
              <a:t>19 ноября 1942 года </a:t>
            </a:r>
            <a:r>
              <a:rPr lang="ru-RU" sz="2000" dirty="0"/>
              <a:t>в половине восьмого утра после мощной 80-минутной артиллерийской подготовки залпом реактивных установок "Катюша" началась операция "Уран". Первый огневой налет накрывал вражескую оборону на всю глубину. </a:t>
            </a:r>
            <a:endParaRPr lang="ru-RU" sz="2000" dirty="0" smtClean="0"/>
          </a:p>
          <a:p>
            <a:r>
              <a:rPr lang="ru-RU" sz="2000" dirty="0" smtClean="0"/>
              <a:t>Потом артиллерия полчаса планомерно разрушала оборону</a:t>
            </a:r>
            <a:r>
              <a:rPr lang="ru-RU" sz="2000" dirty="0"/>
              <a:t>.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38963"/>
            <a:ext cx="6912768" cy="343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24" y="6280144"/>
            <a:ext cx="87502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На снимке стреляют ракетные установки "</a:t>
            </a:r>
            <a:r>
              <a:rPr lang="ru-RU" sz="1200" dirty="0" smtClean="0">
                <a:solidFill>
                  <a:srgbClr val="C00000"/>
                </a:solidFill>
              </a:rPr>
              <a:t>Катюша»</a:t>
            </a:r>
          </a:p>
          <a:p>
            <a:r>
              <a:rPr lang="en-US" sz="1200" dirty="0"/>
              <a:t>https://mcdn.tvzvezda.ru/storage/news_other_images/2020/05/08/c2efd62c694b48c9aecc8e25dda6fb0e.jp</a:t>
            </a:r>
            <a:r>
              <a:rPr lang="en-US" sz="1400" dirty="0"/>
              <a:t>g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5633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726" y="332656"/>
            <a:ext cx="8928992" cy="7920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4. Ход  операции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76064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Затем </a:t>
            </a:r>
            <a:r>
              <a:rPr lang="ru-RU" sz="2000" dirty="0"/>
              <a:t>начинался период подавления: огонь сначала обрушивался на передний край, потом перемещался в глубину немецкой обороны и снова переносился на передний край. </a:t>
            </a:r>
            <a:r>
              <a:rPr lang="ru-RU" sz="2000" dirty="0" smtClean="0"/>
              <a:t>В </a:t>
            </a:r>
            <a:r>
              <a:rPr lang="ru-RU" sz="2000" dirty="0"/>
              <a:t>атаку пошли танки и пехота. Но артиллеристы продолжали работу. Огневые рубежи располагались через каждые две-три сотни метров, и артиллерия из них постоянно стреляла.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11" y="3068960"/>
            <a:ext cx="7296262" cy="331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3253" y="6491944"/>
            <a:ext cx="86622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На фото – наступление советских войск.</a:t>
            </a:r>
            <a:r>
              <a:rPr lang="ru-RU" sz="1200" dirty="0" smtClean="0"/>
              <a:t> </a:t>
            </a:r>
            <a:r>
              <a:rPr lang="en-US" sz="1200" dirty="0" smtClean="0"/>
              <a:t>https://cont.ws/uploads/pic/2020/10/2%20%2871%29.webp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541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4. Ход операции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5436096" cy="561662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Это была во многом революционная баталия. Красная армия применила здесь весь арсенал средств для подавления противника. В том числе и методы психологического воздействия.</a:t>
            </a:r>
          </a:p>
          <a:p>
            <a:pPr algn="just"/>
            <a:r>
              <a:rPr lang="ru-RU" sz="2000" dirty="0"/>
              <a:t>Из громкоговорителей, установленных у передовой, неслись любимые шлягеры немецкой музыки, которые прерывались сообщениями о победах Красной армии на участках Сталинградского фронта. Самым инновационным и эффективным средством был монотонный стук метронома, который прерывался через 7 ударов комментарием на немецком языке: «Каждые 7 секунд на фронте погибает один немецкий солдат». По завершению же серии из 10-20 «отчетов таймера» из громкоговорителей неслось танго.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430" y="1268760"/>
            <a:ext cx="331441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71429" y="5517232"/>
            <a:ext cx="33307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Немецкий </a:t>
            </a:r>
            <a:r>
              <a:rPr lang="ru-RU" sz="1200" dirty="0" err="1">
                <a:solidFill>
                  <a:srgbClr val="C00000"/>
                </a:solidFill>
              </a:rPr>
              <a:t>обер</a:t>
            </a:r>
            <a:r>
              <a:rPr lang="ru-RU" sz="1200" dirty="0">
                <a:solidFill>
                  <a:srgbClr val="C00000"/>
                </a:solidFill>
              </a:rPr>
              <a:t>-лейтенант с трофейным советским автоматом ППШ на развалинах </a:t>
            </a:r>
            <a:r>
              <a:rPr lang="ru-RU" sz="1200" dirty="0" smtClean="0">
                <a:solidFill>
                  <a:srgbClr val="C00000"/>
                </a:solidFill>
              </a:rPr>
              <a:t>Сталинграда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  <a:r>
              <a:rPr lang="en-US" sz="1200" dirty="0"/>
              <a:t>https://cont.ws/uploads/pic/2020/10/2%20%2871%29.webp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2470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1564"/>
            <a:ext cx="4258816" cy="807368"/>
          </a:xfrm>
        </p:spPr>
        <p:txBody>
          <a:bodyPr/>
          <a:lstStyle/>
          <a:p>
            <a:pPr algn="ctr"/>
            <a:r>
              <a:rPr lang="ru-RU" sz="3600" dirty="0" smtClean="0"/>
              <a:t>4. Ход операции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4968552" cy="5328592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</a:rPr>
              <a:t>30 ноября </a:t>
            </a:r>
            <a:r>
              <a:rPr lang="ru-RU" sz="2000" dirty="0"/>
              <a:t>советские войска практически окружили и блокировали фашистов в Сталинграде. </a:t>
            </a:r>
            <a:endParaRPr lang="ru-RU" sz="2000" dirty="0" smtClean="0"/>
          </a:p>
          <a:p>
            <a:pPr algn="just"/>
            <a:r>
              <a:rPr lang="ru-RU" sz="2000" dirty="0" smtClean="0">
                <a:solidFill>
                  <a:schemeClr val="tx2"/>
                </a:solidFill>
              </a:rPr>
              <a:t>8 </a:t>
            </a:r>
            <a:r>
              <a:rPr lang="ru-RU" sz="2000" dirty="0">
                <a:solidFill>
                  <a:schemeClr val="tx2"/>
                </a:solidFill>
              </a:rPr>
              <a:t>января 1943 года </a:t>
            </a:r>
            <a:r>
              <a:rPr lang="ru-RU" sz="2000" dirty="0"/>
              <a:t>советское командование предъявило Паулюсу ультиматум о сдаче, но Гитлер категорически запретил капитуляцию. </a:t>
            </a:r>
            <a:endParaRPr lang="ru-RU" sz="2000" dirty="0" smtClean="0"/>
          </a:p>
          <a:p>
            <a:pPr algn="just"/>
            <a:r>
              <a:rPr lang="ru-RU" sz="2000" dirty="0"/>
              <a:t>Тогда </a:t>
            </a:r>
            <a:r>
              <a:rPr lang="ru-RU" sz="2000" dirty="0">
                <a:solidFill>
                  <a:schemeClr val="tx2"/>
                </a:solidFill>
              </a:rPr>
              <a:t>10 января </a:t>
            </a:r>
            <a:r>
              <a:rPr lang="ru-RU" sz="2000" dirty="0"/>
              <a:t>советские войска предприняли наступательную операцию по окончательному разгрому сил противника (</a:t>
            </a:r>
            <a:r>
              <a:rPr lang="ru-RU" sz="2000" dirty="0">
                <a:solidFill>
                  <a:schemeClr val="tx2"/>
                </a:solidFill>
              </a:rPr>
              <a:t>операция «Кольцо»</a:t>
            </a:r>
            <a:r>
              <a:rPr lang="ru-RU" sz="2000" dirty="0"/>
              <a:t>). </a:t>
            </a:r>
          </a:p>
          <a:p>
            <a:pPr algn="just"/>
            <a:r>
              <a:rPr lang="ru-RU" sz="2000" dirty="0" smtClean="0">
                <a:solidFill>
                  <a:schemeClr val="tx2"/>
                </a:solidFill>
              </a:rPr>
              <a:t>2 </a:t>
            </a:r>
            <a:r>
              <a:rPr lang="ru-RU" sz="2000" dirty="0">
                <a:solidFill>
                  <a:schemeClr val="tx2"/>
                </a:solidFill>
              </a:rPr>
              <a:t>февраля </a:t>
            </a:r>
            <a:r>
              <a:rPr lang="ru-RU" sz="2000" dirty="0" smtClean="0"/>
              <a:t>бои прекратились окончательно. Немцы во главе с фельдмаршалом Паулюсом сдались в плен.</a:t>
            </a:r>
            <a:endParaRPr lang="ru-RU" sz="2000" dirty="0"/>
          </a:p>
          <a:p>
            <a:pPr algn="just"/>
            <a:endParaRPr lang="ru-RU" sz="2000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228" y="3712693"/>
            <a:ext cx="3620276" cy="22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96096" y="6027003"/>
            <a:ext cx="3921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Пленные немецкие солдаты под </a:t>
            </a:r>
            <a:r>
              <a:rPr lang="ru-RU" sz="1200" dirty="0" smtClean="0">
                <a:solidFill>
                  <a:srgbClr val="C00000"/>
                </a:solidFill>
              </a:rPr>
              <a:t>Сталинградом </a:t>
            </a:r>
            <a:r>
              <a:rPr lang="en-US" sz="1200" dirty="0" smtClean="0"/>
              <a:t>https</a:t>
            </a:r>
            <a:r>
              <a:rPr lang="en-US" sz="1200" dirty="0"/>
              <a:t>://warspro.ru/velikaya-otechestvennaya-vojna/period-korennogo-pereloma/stalingradskaya-bitva</a:t>
            </a:r>
            <a:endParaRPr lang="ru-RU" sz="12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228" y="476672"/>
            <a:ext cx="3640478" cy="256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96096" y="3066362"/>
            <a:ext cx="3921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Ф. Паулюс. </a:t>
            </a:r>
            <a:r>
              <a:rPr lang="en-US" sz="1200" dirty="0" smtClean="0"/>
              <a:t>https</a:t>
            </a:r>
            <a:r>
              <a:rPr lang="en-US" sz="1200" dirty="0"/>
              <a:t>://warspro.ru/velikaya-otechestvennaya-vojna/period-korennogo-pereloma/stalingradskaya-bitva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3727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Заключение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4752528" cy="547260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Наступательная операция длилась 6 недель.</a:t>
            </a:r>
          </a:p>
          <a:p>
            <a:pPr algn="just"/>
            <a:r>
              <a:rPr lang="ru-RU" sz="2000" dirty="0" smtClean="0"/>
              <a:t>Освобождено около 1500 населенных пунктов.</a:t>
            </a:r>
          </a:p>
          <a:p>
            <a:pPr algn="just"/>
            <a:r>
              <a:rPr lang="ru-RU" sz="2000" dirty="0" smtClean="0"/>
              <a:t>Захвачено в качестве трофеев 368 самолетов, 176 танков, 1927 орудий.</a:t>
            </a:r>
          </a:p>
          <a:p>
            <a:pPr algn="just"/>
            <a:r>
              <a:rPr lang="ru-RU" sz="2000" dirty="0"/>
              <a:t>П</a:t>
            </a:r>
            <a:r>
              <a:rPr lang="ru-RU" sz="2000" dirty="0" smtClean="0"/>
              <a:t>олностью разгромлены </a:t>
            </a:r>
            <a:r>
              <a:rPr lang="ru-RU" sz="2000" dirty="0"/>
              <a:t>32 дивизии, 3 бригады, 16 дивизиям нанесено тяжелое поражение</a:t>
            </a:r>
            <a:endParaRPr lang="ru-RU" sz="2000" dirty="0" smtClean="0"/>
          </a:p>
          <a:p>
            <a:pPr algn="just"/>
            <a:r>
              <a:rPr lang="ru-RU" sz="2000" dirty="0"/>
              <a:t>Наши войска отодвинули на сотни километров линию фронта от Волги и </a:t>
            </a:r>
            <a:r>
              <a:rPr lang="ru-RU" sz="2000" dirty="0" smtClean="0"/>
              <a:t>Дона. </a:t>
            </a:r>
          </a:p>
          <a:p>
            <a:pPr algn="just"/>
            <a:r>
              <a:rPr lang="ru-RU" sz="2000" dirty="0"/>
              <a:t>Стратегическая инициатива перешла к советскому командованию, что означает коренной перелом в ходе </a:t>
            </a:r>
            <a:r>
              <a:rPr lang="ru-RU" sz="2000" dirty="0" smtClean="0"/>
              <a:t>войны.</a:t>
            </a:r>
          </a:p>
          <a:p>
            <a:pPr algn="just"/>
            <a:r>
              <a:rPr lang="ru-RU" sz="2000" dirty="0"/>
              <a:t>Возрос международный авторитет СССР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969516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4581128"/>
            <a:ext cx="3954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Красноармейцы празднуют победу в Сталинградской битве на площади Павших </a:t>
            </a:r>
            <a:r>
              <a:rPr lang="ru-RU" sz="1200" dirty="0" smtClean="0">
                <a:solidFill>
                  <a:srgbClr val="C00000"/>
                </a:solidFill>
              </a:rPr>
              <a:t>борцов. </a:t>
            </a:r>
            <a:r>
              <a:rPr lang="en-US" sz="1200" dirty="0"/>
              <a:t>https://warspro.ru/velikaya-otechestvennaya-vojna/period-korennogo-pereloma/stalingradskaya-bitva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57251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5"/>
            <a:ext cx="6264696" cy="55650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Сорваны планы Гитлера разгромить СССР и продолжить войну за мировое господство. В Германии объявлен 3-хдневный траур. А в СССР появился карикатурный портрет немецкого вождя.</a:t>
            </a:r>
          </a:p>
          <a:p>
            <a:r>
              <a:rPr lang="ru-RU" sz="2000" dirty="0" smtClean="0"/>
              <a:t>В </a:t>
            </a:r>
            <a:r>
              <a:rPr lang="ru-RU" sz="2000" dirty="0"/>
              <a:t>1944 году </a:t>
            </a:r>
            <a:r>
              <a:rPr lang="ru-RU" sz="2000" dirty="0">
                <a:solidFill>
                  <a:srgbClr val="C00000"/>
                </a:solidFill>
              </a:rPr>
              <a:t>19 </a:t>
            </a:r>
            <a:r>
              <a:rPr lang="ru-RU" sz="2000" dirty="0" smtClean="0">
                <a:solidFill>
                  <a:srgbClr val="C00000"/>
                </a:solidFill>
              </a:rPr>
              <a:t>ноября</a:t>
            </a:r>
            <a:r>
              <a:rPr lang="ru-RU" sz="2000" dirty="0" smtClean="0"/>
              <a:t>, начало операции,  </a:t>
            </a:r>
            <a:r>
              <a:rPr lang="ru-RU" sz="2000" dirty="0"/>
              <a:t>стало важной воинской датой - Днем </a:t>
            </a:r>
            <a:r>
              <a:rPr lang="ru-RU" sz="2000" dirty="0" smtClean="0"/>
              <a:t>артиллерии. А с 1964 </a:t>
            </a:r>
            <a:r>
              <a:rPr lang="ru-RU" sz="2000" dirty="0"/>
              <a:t>года праздник отмечается как </a:t>
            </a:r>
            <a:r>
              <a:rPr lang="ru-RU" sz="2000" dirty="0">
                <a:solidFill>
                  <a:srgbClr val="C00000"/>
                </a:solidFill>
              </a:rPr>
              <a:t>День ракетных войск и артиллерии</a:t>
            </a:r>
            <a:r>
              <a:rPr lang="ru-RU" sz="2000" dirty="0"/>
              <a:t>. </a:t>
            </a:r>
          </a:p>
          <a:p>
            <a:r>
              <a:rPr lang="ru-RU" sz="2000" dirty="0" smtClean="0"/>
              <a:t>В </a:t>
            </a:r>
            <a:r>
              <a:rPr lang="ru-RU" sz="2000" dirty="0"/>
              <a:t>ходе работы над темой мы успешно решили поставленные задачи:</a:t>
            </a:r>
          </a:p>
          <a:p>
            <a:pPr marL="0" indent="0">
              <a:buNone/>
            </a:pPr>
            <a:r>
              <a:rPr lang="ru-RU" sz="2000" dirty="0" smtClean="0"/>
              <a:t>- Исследовали </a:t>
            </a:r>
            <a:r>
              <a:rPr lang="ru-RU" sz="2000" dirty="0"/>
              <a:t>различные источники информации.</a:t>
            </a:r>
          </a:p>
          <a:p>
            <a:pPr marL="0" indent="0">
              <a:buNone/>
            </a:pPr>
            <a:r>
              <a:rPr lang="ru-RU" sz="2000" dirty="0" smtClean="0"/>
              <a:t>- Выяснили</a:t>
            </a:r>
            <a:r>
              <a:rPr lang="ru-RU" sz="2000" dirty="0"/>
              <a:t>, когда и для чего проводилась операция «Уран».</a:t>
            </a:r>
          </a:p>
          <a:p>
            <a:pPr marL="0" indent="0">
              <a:buNone/>
            </a:pPr>
            <a:r>
              <a:rPr lang="ru-RU" sz="2000" dirty="0" smtClean="0"/>
              <a:t>- Узнали</a:t>
            </a:r>
            <a:r>
              <a:rPr lang="ru-RU" sz="2000" dirty="0"/>
              <a:t>, как успех данной наступательной операции повлиял на продолжение Великой Отечественной войны и ее итог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276" y="1243150"/>
            <a:ext cx="2520255" cy="3542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4496" y="4797486"/>
            <a:ext cx="26398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>
                <a:solidFill>
                  <a:srgbClr val="C00000"/>
                </a:solidFill>
              </a:rPr>
              <a:t>Кукрыниксы</a:t>
            </a:r>
            <a:r>
              <a:rPr lang="ru-RU" sz="1200" dirty="0" smtClean="0">
                <a:solidFill>
                  <a:srgbClr val="C00000"/>
                </a:solidFill>
              </a:rPr>
              <a:t>. Потеряла я колечко.</a:t>
            </a:r>
            <a:r>
              <a:rPr lang="ru-RU" sz="1200" dirty="0" smtClean="0"/>
              <a:t> </a:t>
            </a:r>
            <a:r>
              <a:rPr lang="en-US" sz="1200" dirty="0" smtClean="0"/>
              <a:t>https://sun935.userapi.com/s/v1/if2/8Hcl5kTgzRfFyVQeO2hWC2dtm9</a:t>
            </a:r>
            <a:r>
              <a:rPr lang="ru-RU" sz="1200" dirty="0" smtClean="0"/>
              <a:t> </a:t>
            </a:r>
            <a:r>
              <a:rPr lang="en-US" sz="1200" dirty="0" smtClean="0"/>
              <a:t>R2NprcubQkQFKNFK6uuO_X1y3Nrxbr3Wb_Ed3sJTV8GRFKg18JvShmXEHHv.jpg?size=770x1083&amp;quality=95&amp;type=album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5336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Используемые источники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435280" cy="5352256"/>
          </a:xfrm>
        </p:spPr>
        <p:txBody>
          <a:bodyPr>
            <a:normAutofit/>
          </a:bodyPr>
          <a:lstStyle/>
          <a:p>
            <a:r>
              <a:rPr lang="en-US" sz="2000" dirty="0">
                <a:hlinkClick r:id="rId3"/>
              </a:rPr>
              <a:t>https://ru.wikipedia.org/wiki/</a:t>
            </a:r>
            <a:r>
              <a:rPr lang="ru-RU" sz="2000" dirty="0" err="1">
                <a:hlinkClick r:id="rId3"/>
              </a:rPr>
              <a:t>Операция_«Уран</a:t>
            </a:r>
            <a:r>
              <a:rPr lang="ru-RU" sz="2000" dirty="0" smtClean="0">
                <a:hlinkClick r:id="rId3"/>
              </a:rPr>
              <a:t>»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topwar.ru/129997-stalinskiy-prazdnik-operaciya-uran.html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https://</a:t>
            </a:r>
            <a:r>
              <a:rPr lang="en-US" sz="2000" dirty="0" smtClean="0">
                <a:hlinkClick r:id="rId5"/>
              </a:rPr>
              <a:t>rg.ru/2019/11/19/reg-ufo/operaciia-uragan-s-chego-nachalas-stalingradskaia-bitva.html</a:t>
            </a:r>
            <a:endParaRPr lang="ru-RU" sz="2000" dirty="0" smtClean="0"/>
          </a:p>
          <a:p>
            <a:r>
              <a:rPr lang="en-US" sz="2000" dirty="0">
                <a:hlinkClick r:id="rId6"/>
              </a:rPr>
              <a:t>https://www.rubaltic.ru/context/28112019-kto-razrabotal-genialnuyu-operatsiyu-uran</a:t>
            </a:r>
            <a:r>
              <a:rPr lang="en-US" sz="2000" dirty="0" smtClean="0">
                <a:hlinkClick r:id="rId6"/>
              </a:rPr>
              <a:t>/</a:t>
            </a:r>
            <a:endParaRPr lang="ru-RU" sz="2000" dirty="0" smtClean="0"/>
          </a:p>
          <a:p>
            <a:r>
              <a:rPr lang="en-US" sz="2000" dirty="0">
                <a:hlinkClick r:id="rId7"/>
              </a:rPr>
              <a:t>https://</a:t>
            </a:r>
            <a:r>
              <a:rPr lang="en-US" sz="2000" dirty="0" smtClean="0">
                <a:hlinkClick r:id="rId7"/>
              </a:rPr>
              <a:t>k-istine.ru/patriotism/patriotism_kustov.htm</a:t>
            </a:r>
            <a:endParaRPr lang="ru-RU" sz="2000" dirty="0" smtClean="0"/>
          </a:p>
          <a:p>
            <a:r>
              <a:rPr lang="en-US" sz="2000" dirty="0">
                <a:hlinkClick r:id="rId8"/>
              </a:rPr>
              <a:t>https://</a:t>
            </a:r>
            <a:r>
              <a:rPr lang="en-US" sz="2000" dirty="0" smtClean="0">
                <a:hlinkClick r:id="rId8"/>
              </a:rPr>
              <a:t>www.odnarodyna.org/content/priblizhaya-pobedu-a</a:t>
            </a:r>
            <a:endParaRPr lang="ru-RU" sz="2000" dirty="0" smtClean="0"/>
          </a:p>
          <a:p>
            <a:r>
              <a:rPr lang="en-US" sz="2000" dirty="0">
                <a:hlinkClick r:id="rId9"/>
              </a:rPr>
              <a:t>https://</a:t>
            </a:r>
            <a:r>
              <a:rPr lang="en-US" sz="2000" dirty="0" smtClean="0">
                <a:hlinkClick r:id="rId9"/>
              </a:rPr>
              <a:t>topwar.ru/21157-19-noyabrya-1942-g-nachalos-kontrnastuplenie-sovetskih-voysk-pod-stalingradom.html</a:t>
            </a:r>
            <a:endParaRPr lang="ru-RU" sz="2000" dirty="0" smtClean="0"/>
          </a:p>
          <a:p>
            <a:r>
              <a:rPr lang="en-US" sz="2000" dirty="0">
                <a:hlinkClick r:id="rId10"/>
              </a:rPr>
              <a:t>https://</a:t>
            </a:r>
            <a:r>
              <a:rPr lang="en-US" sz="2000" dirty="0" smtClean="0">
                <a:hlinkClick r:id="rId10"/>
              </a:rPr>
              <a:t>warspro.ru/velikaya-otechestvennaya-vojna/period-korennogo-pereloma/stalingradskaya-bitva</a:t>
            </a:r>
            <a:endParaRPr lang="ru-RU" sz="2000" dirty="0" smtClean="0"/>
          </a:p>
          <a:p>
            <a:r>
              <a:rPr lang="en-US" sz="2000" dirty="0">
                <a:hlinkClick r:id="rId11"/>
              </a:rPr>
              <a:t>https://</a:t>
            </a:r>
            <a:r>
              <a:rPr lang="en-US" sz="2000" dirty="0" smtClean="0">
                <a:hlinkClick r:id="rId11"/>
              </a:rPr>
              <a:t>topwar.ru/23731-bitva-za-stalingrad-v-fotografiyah.html</a:t>
            </a:r>
            <a:endParaRPr lang="ru-RU" sz="2000" dirty="0" smtClean="0"/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6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3400"/>
            <a:ext cx="8568952" cy="990600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32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Оглавление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229600" cy="513623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Введение 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Что такое операция «Уран»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Военная обстановка перед операцией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Разработка операции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Ход операции «Уран»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Заключение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спользованные источники 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623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Введение 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559" y="2420888"/>
            <a:ext cx="8229600" cy="1368152"/>
          </a:xfrm>
        </p:spPr>
        <p:txBody>
          <a:bodyPr/>
          <a:lstStyle/>
          <a:p>
            <a:r>
              <a:rPr lang="ru-RU" dirty="0" smtClean="0"/>
              <a:t>Выяснить, какое значение имела операция «Уран» для дальнейшего наступления советских войск и победы в Великой Отечественной войне.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3726" y="1484784"/>
            <a:ext cx="8229600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Цель работы:</a:t>
            </a:r>
            <a:endParaRPr lang="ru-RU" sz="32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3726" y="3717032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</a:t>
            </a:r>
            <a:r>
              <a:rPr lang="ru-RU" sz="2800" b="1" dirty="0" smtClean="0"/>
              <a:t>Задачи: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1362" y="4437112"/>
            <a:ext cx="84019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Найти и изучить материалы по данной теме.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Выяснить, как проводилась операция «Уран», кто были ее создатели.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Сделать выводы о роли наступательной операции.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Создать презентацию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329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964488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1.«Уран</a:t>
            </a:r>
            <a:r>
              <a:rPr lang="ru-RU" dirty="0"/>
              <a:t>» – это кодовое название сталинградской наступательной </a:t>
            </a:r>
            <a:r>
              <a:rPr lang="ru-RU" dirty="0" smtClean="0"/>
              <a:t>операции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16483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Проводилась она с </a:t>
            </a:r>
            <a:r>
              <a:rPr lang="ru-RU" sz="2000" dirty="0"/>
              <a:t>целью окружения и уничтожения вражеской группировки войск в районе города </a:t>
            </a:r>
            <a:r>
              <a:rPr lang="ru-RU" sz="2000" dirty="0" smtClean="0"/>
              <a:t>Сталинград.</a:t>
            </a:r>
            <a:r>
              <a:rPr lang="ru-RU" sz="2000" dirty="0"/>
              <a:t>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7283620" cy="413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538" y="6205310"/>
            <a:ext cx="8399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</a:rPr>
              <a:t>Карта Сталинградского наступления</a:t>
            </a:r>
            <a:r>
              <a:rPr lang="ru-RU" sz="1400" dirty="0" smtClean="0"/>
              <a:t>. </a:t>
            </a:r>
            <a:r>
              <a:rPr lang="en-US" sz="1400" dirty="0" smtClean="0"/>
              <a:t>https://author.today/content/2019/11/18/5efcd90277c14b70a3c5e4689d27953f.jpg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6777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58332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Военная </a:t>
            </a:r>
            <a:r>
              <a:rPr lang="ru-RU" dirty="0"/>
              <a:t>обстановка перед операцией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35225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Как известно, </a:t>
            </a:r>
            <a:r>
              <a:rPr lang="ru-RU" sz="2000" dirty="0"/>
              <a:t>г</a:t>
            </a:r>
            <a:r>
              <a:rPr lang="ru-RU" sz="2000" dirty="0" smtClean="0"/>
              <a:t>лавной задачей противника на </a:t>
            </a:r>
            <a:r>
              <a:rPr lang="ru-RU" sz="2000" dirty="0">
                <a:solidFill>
                  <a:schemeClr val="tx2"/>
                </a:solidFill>
              </a:rPr>
              <a:t>лето </a:t>
            </a:r>
            <a:r>
              <a:rPr lang="ru-RU" sz="2000" dirty="0" smtClean="0">
                <a:solidFill>
                  <a:schemeClr val="tx2"/>
                </a:solidFill>
              </a:rPr>
              <a:t>– осень </a:t>
            </a:r>
            <a:r>
              <a:rPr lang="ru-RU" sz="2000" dirty="0">
                <a:solidFill>
                  <a:schemeClr val="tx2"/>
                </a:solidFill>
              </a:rPr>
              <a:t>1942 года </a:t>
            </a:r>
            <a:r>
              <a:rPr lang="ru-RU" sz="2000" dirty="0"/>
              <a:t>был захват основных сырьевых, промышленных и сельскохозяйственных районов Советского </a:t>
            </a:r>
            <a:r>
              <a:rPr lang="ru-RU" sz="2000" dirty="0" smtClean="0"/>
              <a:t>Союза. Фашистские войска рвались к Волге.</a:t>
            </a:r>
          </a:p>
          <a:p>
            <a:pPr algn="just"/>
            <a:r>
              <a:rPr lang="ru-RU" sz="2000" dirty="0" smtClean="0"/>
              <a:t> Основные сражения развернулись сначала на подступах к Сталинграду </a:t>
            </a:r>
            <a:r>
              <a:rPr lang="ru-RU" sz="2000" dirty="0" smtClean="0">
                <a:solidFill>
                  <a:schemeClr val="tx2"/>
                </a:solidFill>
              </a:rPr>
              <a:t>17 июля 1942 г. </a:t>
            </a:r>
            <a:r>
              <a:rPr lang="ru-RU" sz="2000" dirty="0" smtClean="0"/>
              <a:t>А уже к </a:t>
            </a:r>
            <a:r>
              <a:rPr lang="ru-RU" sz="2000" dirty="0">
                <a:solidFill>
                  <a:schemeClr val="tx2"/>
                </a:solidFill>
              </a:rPr>
              <a:t>12 сентября </a:t>
            </a:r>
            <a:r>
              <a:rPr lang="ru-RU" sz="2000" dirty="0"/>
              <a:t>линия фронта вплотную приблизилась к </a:t>
            </a:r>
            <a:r>
              <a:rPr lang="ru-RU" sz="2000" dirty="0" smtClean="0"/>
              <a:t>городу </a:t>
            </a:r>
            <a:r>
              <a:rPr lang="ru-RU" sz="2000" dirty="0"/>
              <a:t>и проходила в 10 километрах от </a:t>
            </a:r>
            <a:r>
              <a:rPr lang="ru-RU" sz="2000" dirty="0" smtClean="0"/>
              <a:t>него.</a:t>
            </a:r>
            <a:r>
              <a:rPr lang="ru-RU" sz="2000" dirty="0"/>
              <a:t> </a:t>
            </a:r>
            <a:endParaRPr lang="ru-RU" sz="20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8"/>
          <a:stretch/>
        </p:blipFill>
        <p:spPr bwMode="auto">
          <a:xfrm>
            <a:off x="395536" y="3429000"/>
            <a:ext cx="4083664" cy="270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766" y="6137226"/>
            <a:ext cx="44584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C00000"/>
                </a:solidFill>
              </a:rPr>
              <a:t> </a:t>
            </a:r>
            <a:r>
              <a:rPr lang="ru-RU" sz="1200" dirty="0" smtClean="0">
                <a:solidFill>
                  <a:srgbClr val="C00000"/>
                </a:solidFill>
              </a:rPr>
              <a:t>Танки</a:t>
            </a:r>
            <a:r>
              <a:rPr lang="ru-RU" sz="1200" u="sng" dirty="0">
                <a:solidFill>
                  <a:srgbClr val="C00000"/>
                </a:solidFill>
              </a:rPr>
              <a:t> </a:t>
            </a:r>
            <a:r>
              <a:rPr lang="ru-RU" sz="1200" dirty="0" smtClean="0">
                <a:solidFill>
                  <a:srgbClr val="C00000"/>
                </a:solidFill>
              </a:rPr>
              <a:t>и </a:t>
            </a:r>
            <a:r>
              <a:rPr lang="ru-RU" sz="1200" dirty="0">
                <a:solidFill>
                  <a:srgbClr val="C00000"/>
                </a:solidFill>
              </a:rPr>
              <a:t>бронетехника 24-й танковой дивизии вермахта наступают в степи на Сталинград</a:t>
            </a:r>
            <a:r>
              <a:rPr lang="ru-RU" sz="1200" dirty="0" smtClean="0">
                <a:solidFill>
                  <a:srgbClr val="C00000"/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  <a:r>
              <a:rPr lang="en-US" sz="1200" dirty="0"/>
              <a:t>https://topwar.ru/23731-bitva-za-stalingrad-v-fotografiyah.html</a:t>
            </a:r>
            <a:endParaRPr lang="ru-RU" sz="1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56375"/>
            <a:ext cx="3960440" cy="264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42065" y="6103914"/>
            <a:ext cx="4291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Немецкие пехотинцы среди руин разрушенного Сталинграда</a:t>
            </a:r>
            <a:r>
              <a:rPr lang="ru-RU" sz="1200" dirty="0" smtClean="0"/>
              <a:t>.</a:t>
            </a:r>
            <a:r>
              <a:rPr lang="en-US" sz="1200" dirty="0"/>
              <a:t> https://topwar.ru/23731-bitva-za-stalingrad-v-fotografiyah.html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27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2. Военная обстановка перед операцией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352256"/>
          </a:xfrm>
        </p:spPr>
        <p:txBody>
          <a:bodyPr/>
          <a:lstStyle/>
          <a:p>
            <a:pPr algn="just"/>
            <a:r>
              <a:rPr lang="ru-RU" dirty="0" smtClean="0"/>
              <a:t>Фашисты </a:t>
            </a:r>
            <a:r>
              <a:rPr lang="ru-RU" dirty="0"/>
              <a:t>принимали неоднократные попытки захватить Сталинград. Но у них не получалось. 62-я и 64-я армии держали прочную оборону на окраинах </a:t>
            </a:r>
            <a:r>
              <a:rPr lang="ru-RU" dirty="0" smtClean="0"/>
              <a:t>города.</a:t>
            </a:r>
          </a:p>
          <a:p>
            <a:pPr algn="just"/>
            <a:r>
              <a:rPr lang="ru-RU" dirty="0" smtClean="0"/>
              <a:t>Тем не менее, необходимо </a:t>
            </a:r>
            <a:r>
              <a:rPr lang="ru-RU" dirty="0"/>
              <a:t>было в срочном порядке ослабить натиск врага.</a:t>
            </a:r>
          </a:p>
          <a:p>
            <a:pPr algn="just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9" y="3356992"/>
            <a:ext cx="4317487" cy="277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4480" y="6184695"/>
            <a:ext cx="3953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Немецкая САУ </a:t>
            </a:r>
            <a:r>
              <a:rPr lang="ru-RU" sz="1200" dirty="0" err="1">
                <a:solidFill>
                  <a:srgbClr val="C00000"/>
                </a:solidFill>
              </a:rPr>
              <a:t>Marder</a:t>
            </a:r>
            <a:r>
              <a:rPr lang="ru-RU" sz="1200" dirty="0">
                <a:solidFill>
                  <a:srgbClr val="C00000"/>
                </a:solidFill>
              </a:rPr>
              <a:t> III на окраине Сталинграда</a:t>
            </a:r>
            <a:r>
              <a:rPr lang="ru-RU" sz="1200" dirty="0" smtClean="0">
                <a:solidFill>
                  <a:srgbClr val="C00000"/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  <a:r>
              <a:rPr lang="en-US" sz="1200" dirty="0"/>
              <a:t>https://topwar.ru/23731-bitva-za-stalingrad-v-fotografiyah.html</a:t>
            </a:r>
            <a:endParaRPr lang="ru-RU" sz="1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95" y="3356992"/>
            <a:ext cx="4229513" cy="277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29295" y="6163505"/>
            <a:ext cx="4228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Первые бомбежки Сталинграда. Женщины с пожитками бегут в укрытие</a:t>
            </a:r>
            <a:r>
              <a:rPr lang="ru-RU" sz="1200" dirty="0" smtClean="0">
                <a:solidFill>
                  <a:srgbClr val="C00000"/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  <a:r>
              <a:rPr lang="en-US" sz="1200" dirty="0"/>
              <a:t>https://topwar.ru/23731-bitva-za-stalingrad-v-fotografiyah.html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4426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3. Разработка операции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236840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Принципиальное решение о начале подготовки наступательной операции было принято </a:t>
            </a:r>
            <a:r>
              <a:rPr lang="ru-RU" sz="2000" dirty="0">
                <a:solidFill>
                  <a:schemeClr val="tx2"/>
                </a:solidFill>
              </a:rPr>
              <a:t>13 сентября 1942 года</a:t>
            </a:r>
            <a:r>
              <a:rPr lang="ru-RU" sz="2000" dirty="0"/>
              <a:t> на приёме у И. В. Сталина Г. К. Жукова и А. М. Василевского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Решено </a:t>
            </a:r>
            <a:r>
              <a:rPr lang="ru-RU" sz="2000" dirty="0"/>
              <a:t>завязать в Сталинграде оборонительное сражение, выделив для этого необходимое количество </a:t>
            </a:r>
            <a:r>
              <a:rPr lang="ru-RU" sz="2000" dirty="0" smtClean="0"/>
              <a:t>войск, тратить </a:t>
            </a:r>
            <a:r>
              <a:rPr lang="ru-RU" sz="2000" dirty="0"/>
              <a:t>силы на </a:t>
            </a:r>
            <a:r>
              <a:rPr lang="ru-RU" sz="2000" dirty="0" smtClean="0"/>
              <a:t>контратаки не стоит. Важно </a:t>
            </a:r>
            <a:r>
              <a:rPr lang="ru-RU" sz="2000" dirty="0"/>
              <a:t>было лишь не допустить врага до западного берега Волги. </a:t>
            </a:r>
          </a:p>
          <a:p>
            <a:pPr algn="just"/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35" y="3378197"/>
            <a:ext cx="2192627" cy="274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" t="1" b="18538"/>
          <a:stretch/>
        </p:blipFill>
        <p:spPr bwMode="auto">
          <a:xfrm>
            <a:off x="6612325" y="3336669"/>
            <a:ext cx="2299783" cy="273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432009" y="3336669"/>
            <a:ext cx="2451447" cy="275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1" y="612763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Г.К. Жуков </a:t>
            </a:r>
          </a:p>
          <a:p>
            <a:r>
              <a:rPr lang="en-US" sz="1200" dirty="0" smtClean="0"/>
              <a:t>https</a:t>
            </a:r>
            <a:r>
              <a:rPr lang="en-US" sz="1200" dirty="0"/>
              <a:t>://</a:t>
            </a:r>
            <a:r>
              <a:rPr lang="en-US" sz="1200" dirty="0" smtClean="0"/>
              <a:t>kistine.ru/patriotism/patriotism_kustov.htm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396065" y="6127632"/>
            <a:ext cx="2640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И.В. Сталин </a:t>
            </a:r>
          </a:p>
          <a:p>
            <a:r>
              <a:rPr lang="en-US" sz="1200" dirty="0" smtClean="0"/>
              <a:t>https</a:t>
            </a:r>
            <a:r>
              <a:rPr lang="en-US" sz="1200" dirty="0"/>
              <a:t>://foto-ram.ru/</a:t>
            </a:r>
            <a:r>
              <a:rPr lang="ru-RU" sz="1200" dirty="0"/>
              <a:t>фото-</a:t>
            </a:r>
            <a:r>
              <a:rPr lang="ru-RU" sz="1200" dirty="0" err="1"/>
              <a:t>сталина</a:t>
            </a:r>
            <a:r>
              <a:rPr lang="ru-RU" sz="1200" dirty="0"/>
              <a:t>-в-высоком-качестве/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12325" y="6112243"/>
            <a:ext cx="22934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А.М. </a:t>
            </a:r>
            <a:r>
              <a:rPr lang="ru-RU" sz="1200" smtClean="0">
                <a:solidFill>
                  <a:srgbClr val="C00000"/>
                </a:solidFill>
              </a:rPr>
              <a:t>Василевский</a:t>
            </a:r>
          </a:p>
          <a:p>
            <a:r>
              <a:rPr lang="en-US" sz="1200" smtClean="0"/>
              <a:t>https</a:t>
            </a:r>
            <a:r>
              <a:rPr lang="en-US" sz="1200" dirty="0"/>
              <a:t>://www.chita.ru/text/politics/2022/08/30/71608250</a:t>
            </a:r>
            <a:r>
              <a:rPr lang="en-US" sz="1400" dirty="0"/>
              <a:t>/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2657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3816424" cy="9599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Разработка операции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1628800"/>
            <a:ext cx="4005488" cy="509979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Пока немцы будут сражаться в городе, следовало скрытно сосредоточить за линией фронта свежие армии, а затем, неожиданно </a:t>
            </a:r>
            <a:r>
              <a:rPr lang="ru-RU" sz="2000" dirty="0" smtClean="0"/>
              <a:t>нанеся </a:t>
            </a:r>
            <a:r>
              <a:rPr lang="ru-RU" sz="2000" dirty="0"/>
              <a:t>с флангов глубокие </a:t>
            </a:r>
            <a:r>
              <a:rPr lang="ru-RU" sz="2000" dirty="0" smtClean="0"/>
              <a:t>контрудары, </a:t>
            </a:r>
            <a:r>
              <a:rPr lang="ru-RU" sz="2000" dirty="0"/>
              <a:t>осуществить полное окружение противника.</a:t>
            </a:r>
          </a:p>
          <a:p>
            <a:pPr algn="just"/>
            <a:r>
              <a:rPr lang="ru-RU" sz="2000" dirty="0" smtClean="0"/>
              <a:t>Осуществление операции доверили войскам </a:t>
            </a:r>
            <a:r>
              <a:rPr lang="ru-RU" sz="2000" dirty="0"/>
              <a:t>трех фронтов (Юго-Западного, Сталинградского и Донского</a:t>
            </a:r>
            <a:r>
              <a:rPr lang="ru-RU" sz="2000" dirty="0" smtClean="0"/>
              <a:t>). Выполнив </a:t>
            </a:r>
            <a:r>
              <a:rPr lang="ru-RU" sz="2000" dirty="0"/>
              <a:t>свои задачи, они встретятся и окружат армию Паулюса.</a:t>
            </a:r>
          </a:p>
          <a:p>
            <a:pPr algn="just"/>
            <a:endParaRPr lang="ru-RU" sz="20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87" y="563448"/>
            <a:ext cx="4485717" cy="547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61442" y="616355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</a:rPr>
              <a:t>Карта Сталинградского наступления. </a:t>
            </a:r>
            <a:r>
              <a:rPr lang="en-US" sz="1200" dirty="0" smtClean="0"/>
              <a:t>https://russiangiant.ru/wp-content/uploads/2022/11/image-73-1010x1024.png</a:t>
            </a:r>
            <a:endParaRPr lang="ru-RU" sz="1200" dirty="0"/>
          </a:p>
        </p:txBody>
      </p:sp>
      <p:sp>
        <p:nvSpPr>
          <p:cNvPr id="5" name="Овал 4"/>
          <p:cNvSpPr/>
          <p:nvPr/>
        </p:nvSpPr>
        <p:spPr>
          <a:xfrm>
            <a:off x="4637190" y="500552"/>
            <a:ext cx="144016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Юго-западный фронт</a:t>
            </a:r>
            <a:endParaRPr lang="ru-RU" sz="1200" dirty="0"/>
          </a:p>
        </p:txBody>
      </p:sp>
      <p:sp>
        <p:nvSpPr>
          <p:cNvPr id="6" name="Овал 5"/>
          <p:cNvSpPr/>
          <p:nvPr/>
        </p:nvSpPr>
        <p:spPr>
          <a:xfrm>
            <a:off x="6077350" y="901104"/>
            <a:ext cx="1455683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Сталинградский фронт</a:t>
            </a:r>
            <a:endParaRPr lang="ru-RU" sz="1200" dirty="0"/>
          </a:p>
        </p:txBody>
      </p:sp>
      <p:sp>
        <p:nvSpPr>
          <p:cNvPr id="7" name="Овал 6"/>
          <p:cNvSpPr/>
          <p:nvPr/>
        </p:nvSpPr>
        <p:spPr>
          <a:xfrm>
            <a:off x="7743974" y="3501008"/>
            <a:ext cx="140911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Донской фронт</a:t>
            </a:r>
            <a:endParaRPr lang="ru-RU" sz="1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12" y="1438724"/>
            <a:ext cx="1067958" cy="150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89312" y="2940540"/>
            <a:ext cx="1067958" cy="3155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Ватутин  Н.Ф.</a:t>
            </a:r>
            <a:endParaRPr lang="ru-RU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974" y="476672"/>
            <a:ext cx="1250461" cy="171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743973" y="2189632"/>
            <a:ext cx="1250461" cy="3536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Рокоссовский К.К.</a:t>
            </a:r>
            <a:endParaRPr lang="ru-RU" sz="12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562" y="4300304"/>
            <a:ext cx="1257382" cy="196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841562" y="6023116"/>
            <a:ext cx="1257382" cy="243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Еременко А.И.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6118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3. Разработка </a:t>
            </a:r>
            <a:r>
              <a:rPr lang="ru-RU" sz="3600" dirty="0"/>
              <a:t>операции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080" y="1124744"/>
            <a:ext cx="8928992" cy="520824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Основной </a:t>
            </a:r>
            <a:r>
              <a:rPr lang="ru-RU" sz="2000" dirty="0"/>
              <a:t>упор решили сделать на артиллерийскую подготовку. В операции должны были участвовать 20 тысяч орудий и минометов. Артиллерийский удар должен стать невиданным. Те районы, где разместится артиллерия, готовили заранее.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8" y="2502182"/>
            <a:ext cx="4668728" cy="339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952" y="5925283"/>
            <a:ext cx="4668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</a:rPr>
              <a:t>1943 год. СССР. Сталинград. Расчет советской 152-мм гаубицы-пушки МЛ-20 ведет обстрел группировки противника в сталинградском «котле». </a:t>
            </a:r>
            <a:r>
              <a:rPr lang="ru-RU" sz="1200" dirty="0"/>
              <a:t>Автор фото - </a:t>
            </a:r>
            <a:r>
              <a:rPr lang="ru-RU" sz="1200" dirty="0" err="1"/>
              <a:t>Рюмкин</a:t>
            </a:r>
            <a:r>
              <a:rPr lang="ru-RU" sz="1200" dirty="0"/>
              <a:t> Яков</a:t>
            </a:r>
            <a:r>
              <a:rPr lang="ru-RU" sz="1200" dirty="0" smtClean="0"/>
              <a:t>.</a:t>
            </a:r>
            <a:r>
              <a:rPr lang="en-US" sz="1200" dirty="0"/>
              <a:t> https://fi.pinterest.com/pin/534943261987602971/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5076056" y="2491918"/>
            <a:ext cx="3960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Таким образом, за несколько ближайших недель предстояло решить комплекс задач. Пока на улицах гремели бои, в продуваемые осенними ветрами степи тянулись железнодорожные линии. На исходные позиции свозились колоссальные запасы топлива и боеприпасов. С севера к фронту выдвигалось совершенно новое формирование — танковая армия. </a:t>
            </a:r>
          </a:p>
        </p:txBody>
      </p:sp>
    </p:spTree>
    <p:extLst>
      <p:ext uri="{BB962C8B-B14F-4D97-AF65-F5344CB8AC3E}">
        <p14:creationId xmlns:p14="http://schemas.microsoft.com/office/powerpoint/2010/main" val="12186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18124</TotalTime>
  <Words>1196</Words>
  <Application>Microsoft Office PowerPoint</Application>
  <PresentationFormat>Экран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Ясность</vt:lpstr>
      <vt:lpstr>Операция «Уран»</vt:lpstr>
      <vt:lpstr>Оглавление</vt:lpstr>
      <vt:lpstr>Введение </vt:lpstr>
      <vt:lpstr>1.«Уран» – это кодовое название сталинградской наступательной операции</vt:lpstr>
      <vt:lpstr>2. Военная обстановка перед операцией</vt:lpstr>
      <vt:lpstr>2. Военная обстановка перед операцией</vt:lpstr>
      <vt:lpstr>3. Разработка операции</vt:lpstr>
      <vt:lpstr>3. Разработка операции</vt:lpstr>
      <vt:lpstr>3. Разработка операции</vt:lpstr>
      <vt:lpstr>3. Разработка операции</vt:lpstr>
      <vt:lpstr>4. Ход операции</vt:lpstr>
      <vt:lpstr>4. Ход  операции</vt:lpstr>
      <vt:lpstr>4. Ход операции</vt:lpstr>
      <vt:lpstr>4. Ход операции</vt:lpstr>
      <vt:lpstr>Заключение </vt:lpstr>
      <vt:lpstr>Заключение</vt:lpstr>
      <vt:lpstr>Используемые источники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Секретная Операция «Уран»</dc:title>
  <dc:creator>Acer</dc:creator>
  <cp:lastModifiedBy>Acer</cp:lastModifiedBy>
  <cp:revision>54</cp:revision>
  <dcterms:created xsi:type="dcterms:W3CDTF">2023-02-15T13:47:37Z</dcterms:created>
  <dcterms:modified xsi:type="dcterms:W3CDTF">2024-01-29T15:47:20Z</dcterms:modified>
</cp:coreProperties>
</file>