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8" r:id="rId10"/>
    <p:sldId id="265" r:id="rId11"/>
    <p:sldId id="284" r:id="rId12"/>
    <p:sldId id="293" r:id="rId13"/>
    <p:sldId id="294" r:id="rId14"/>
    <p:sldId id="295" r:id="rId15"/>
    <p:sldId id="270" r:id="rId16"/>
    <p:sldId id="278" r:id="rId17"/>
    <p:sldId id="285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04B704-1414-4BA2-876F-80E4C3F24431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614E78D-86FC-465E-971B-CF2A5AFA080B}">
      <dgm:prSet/>
      <dgm:spPr/>
      <dgm:t>
        <a:bodyPr/>
        <a:lstStyle/>
        <a:p>
          <a:r>
            <a:rPr lang="ru-RU" b="1" dirty="0"/>
            <a:t>«ОВЛАДЕНИЕ = УСВОЕНИЕ + ПРИМЕНЕНИЕ НА ПРАКТИКЕ» </a:t>
          </a:r>
          <a:r>
            <a:rPr lang="ru-RU" dirty="0"/>
            <a:t> </a:t>
          </a:r>
        </a:p>
      </dgm:t>
    </dgm:pt>
    <dgm:pt modelId="{D3C8913B-64AB-4A11-81BD-3510C5154CCE}" type="parTrans" cxnId="{48FCF5ED-EAB2-478C-B07E-27613674A719}">
      <dgm:prSet/>
      <dgm:spPr/>
      <dgm:t>
        <a:bodyPr/>
        <a:lstStyle/>
        <a:p>
          <a:endParaRPr lang="ru-RU"/>
        </a:p>
      </dgm:t>
    </dgm:pt>
    <dgm:pt modelId="{212C2C6C-844C-49F7-9E7D-305FAE915EFB}" type="sibTrans" cxnId="{48FCF5ED-EAB2-478C-B07E-27613674A719}">
      <dgm:prSet/>
      <dgm:spPr/>
      <dgm:t>
        <a:bodyPr/>
        <a:lstStyle/>
        <a:p>
          <a:endParaRPr lang="ru-RU"/>
        </a:p>
      </dgm:t>
    </dgm:pt>
    <dgm:pt modelId="{0AA0D607-DDFE-48D2-8B7D-590F4A42BDEF}" type="pres">
      <dgm:prSet presAssocID="{8304B704-1414-4BA2-876F-80E4C3F24431}" presName="diagram" presStyleCnt="0">
        <dgm:presLayoutVars>
          <dgm:dir/>
          <dgm:resizeHandles val="exact"/>
        </dgm:presLayoutVars>
      </dgm:prSet>
      <dgm:spPr/>
    </dgm:pt>
    <dgm:pt modelId="{98EBDD0C-F5E5-4267-A1E4-710209D63B96}" type="pres">
      <dgm:prSet presAssocID="{5614E78D-86FC-465E-971B-CF2A5AFA080B}" presName="node" presStyleLbl="node1" presStyleIdx="0" presStyleCnt="1" custScaleX="163057" custLinFactNeighborX="13991" custLinFactNeighborY="13">
        <dgm:presLayoutVars>
          <dgm:bulletEnabled val="1"/>
        </dgm:presLayoutVars>
      </dgm:prSet>
      <dgm:spPr/>
    </dgm:pt>
  </dgm:ptLst>
  <dgm:cxnLst>
    <dgm:cxn modelId="{375131CD-92E6-4465-AA6E-59BFACF76BF7}" type="presOf" srcId="{8304B704-1414-4BA2-876F-80E4C3F24431}" destId="{0AA0D607-DDFE-48D2-8B7D-590F4A42BDEF}" srcOrd="0" destOrd="0" presId="urn:microsoft.com/office/officeart/2005/8/layout/default"/>
    <dgm:cxn modelId="{48FCF5ED-EAB2-478C-B07E-27613674A719}" srcId="{8304B704-1414-4BA2-876F-80E4C3F24431}" destId="{5614E78D-86FC-465E-971B-CF2A5AFA080B}" srcOrd="0" destOrd="0" parTransId="{D3C8913B-64AB-4A11-81BD-3510C5154CCE}" sibTransId="{212C2C6C-844C-49F7-9E7D-305FAE915EFB}"/>
    <dgm:cxn modelId="{BD0C47F9-C1E9-4FB0-82D8-01788D864C6A}" type="presOf" srcId="{5614E78D-86FC-465E-971B-CF2A5AFA080B}" destId="{98EBDD0C-F5E5-4267-A1E4-710209D63B96}" srcOrd="0" destOrd="0" presId="urn:microsoft.com/office/officeart/2005/8/layout/default"/>
    <dgm:cxn modelId="{3749D9D5-3763-4274-A7FE-5F73208F7612}" type="presParOf" srcId="{0AA0D607-DDFE-48D2-8B7D-590F4A42BDEF}" destId="{98EBDD0C-F5E5-4267-A1E4-710209D63B96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BDD0C-F5E5-4267-A1E4-710209D63B96}">
      <dsp:nvSpPr>
        <dsp:cNvPr id="0" name=""/>
        <dsp:cNvSpPr/>
      </dsp:nvSpPr>
      <dsp:spPr>
        <a:xfrm>
          <a:off x="14" y="1983"/>
          <a:ext cx="7238985" cy="26637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«ОВЛАДЕНИЕ = УСВОЕНИЕ + ПРИМЕНЕНИЕ НА ПРАКТИКЕ» </a:t>
          </a:r>
          <a:r>
            <a:rPr lang="ru-RU" sz="4400" kern="1200" dirty="0"/>
            <a:t> </a:t>
          </a:r>
        </a:p>
      </dsp:txBody>
      <dsp:txXfrm>
        <a:off x="14" y="1983"/>
        <a:ext cx="7238985" cy="2663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782B-A884-48A1-B182-EF772F16AA29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6B261-51A6-4C6A-9A42-DB445E94D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atherineasquithgallery.com/uploads/posts/2021-02/1613539398_23-p-fon-dlya-detskoi-prezentatsii-powerpoint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6400800" cy="46482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Игровые средства по формированию предпосылок функциональной грамотности как компонента функциональной грамотности у детей старшего дошкольного возраста»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32511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900" b="1" dirty="0">
                <a:solidFill>
                  <a:srgbClr val="00B050"/>
                </a:solidFill>
              </a:rPr>
              <a:t>Естественнонаучная грамотность</a:t>
            </a:r>
            <a:endParaRPr lang="ru-RU" sz="5900" dirty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marL="87313" indent="22225">
              <a:buNone/>
            </a:pPr>
            <a:r>
              <a:rPr lang="ru-RU" dirty="0"/>
              <a:t>▪</a:t>
            </a:r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способность человека использовать естественнонаучные знания, выявлять проблемы и     делать обоснованные выводы, необходимые для понимания окружающего мира и тех изменений, которые вносит в него деятельность человека, и для          принятия соответствующих решений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 Речевая активность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334000"/>
          </a:xfrm>
        </p:spPr>
        <p:txBody>
          <a:bodyPr>
            <a:normAutofit/>
          </a:bodyPr>
          <a:lstStyle/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r>
              <a:rPr lang="ru-RU" dirty="0"/>
              <a:t>    Умение правильно и грамотно излагать свои      мысли, иметь широкий словарный запас</a:t>
            </a:r>
          </a:p>
          <a:p>
            <a:pPr marL="88900" indent="20638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B050"/>
                </a:solidFill>
              </a:rPr>
              <a:t>Социально-коммуникативная грамотность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334000"/>
          </a:xfrm>
        </p:spPr>
        <p:txBody>
          <a:bodyPr>
            <a:normAutofit/>
          </a:bodyPr>
          <a:lstStyle/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r>
              <a:rPr lang="ru-RU" dirty="0"/>
              <a:t>   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0FB85B-C8B5-4A32-AEE9-B220860B7AFA}"/>
              </a:ext>
            </a:extLst>
          </p:cNvPr>
          <p:cNvSpPr/>
          <p:nvPr/>
        </p:nvSpPr>
        <p:spPr>
          <a:xfrm>
            <a:off x="381000" y="1447801"/>
            <a:ext cx="838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Умение работать в группах, слушать и слышать друг друга, действовать сообща, уважать мнение коллег</a:t>
            </a:r>
          </a:p>
        </p:txBody>
      </p:sp>
    </p:spTree>
    <p:extLst>
      <p:ext uri="{BB962C8B-B14F-4D97-AF65-F5344CB8AC3E}">
        <p14:creationId xmlns:p14="http://schemas.microsoft.com/office/powerpoint/2010/main" val="1094746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err="1"/>
              <a:t>Пазл</a:t>
            </a:r>
            <a:r>
              <a:rPr lang="ru-RU" sz="2800" dirty="0"/>
              <a:t> «Функциональная грамотность дошкольника»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334000"/>
          </a:xfrm>
        </p:spPr>
        <p:txBody>
          <a:bodyPr>
            <a:normAutofit/>
          </a:bodyPr>
          <a:lstStyle/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endParaRPr lang="ru-RU" dirty="0"/>
          </a:p>
          <a:p>
            <a:pPr marL="88900" indent="20638">
              <a:buNone/>
            </a:pPr>
            <a:r>
              <a:rPr lang="ru-RU" dirty="0"/>
              <a:t>   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8E3611-B38A-4291-B658-6A9A3900BFA6}"/>
              </a:ext>
            </a:extLst>
          </p:cNvPr>
          <p:cNvSpPr/>
          <p:nvPr/>
        </p:nvSpPr>
        <p:spPr>
          <a:xfrm>
            <a:off x="685800" y="1295400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1</a:t>
            </a:r>
            <a:r>
              <a:rPr lang="ru-RU" sz="3200" dirty="0">
                <a:solidFill>
                  <a:srgbClr val="00B050"/>
                </a:solidFill>
              </a:rPr>
              <a:t>. Математическая( финансовая) грамотность</a:t>
            </a:r>
          </a:p>
          <a:p>
            <a:r>
              <a:rPr lang="ru-RU" sz="3200" dirty="0">
                <a:solidFill>
                  <a:srgbClr val="00B050"/>
                </a:solidFill>
              </a:rPr>
              <a:t>2. Естественнонаучная грамотность</a:t>
            </a:r>
          </a:p>
          <a:p>
            <a:r>
              <a:rPr lang="ru-RU" sz="3200" dirty="0">
                <a:solidFill>
                  <a:srgbClr val="00B050"/>
                </a:solidFill>
              </a:rPr>
              <a:t>3. Речевая активность</a:t>
            </a:r>
          </a:p>
          <a:p>
            <a:r>
              <a:rPr lang="ru-RU" sz="3200" dirty="0">
                <a:solidFill>
                  <a:srgbClr val="00B050"/>
                </a:solidFill>
              </a:rPr>
              <a:t>4. Социально-коммуникативная грамотность</a:t>
            </a:r>
          </a:p>
        </p:txBody>
      </p:sp>
    </p:spTree>
    <p:extLst>
      <p:ext uri="{BB962C8B-B14F-4D97-AF65-F5344CB8AC3E}">
        <p14:creationId xmlns:p14="http://schemas.microsoft.com/office/powerpoint/2010/main" val="269895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3246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• готовность успешно взаимодействовать с изменяющимся окружающим миром, используя свои способности для совершенствования; </a:t>
            </a:r>
          </a:p>
          <a:p>
            <a:r>
              <a:rPr lang="ru-RU" dirty="0"/>
              <a:t>• возможность решать различные, в том числе нестандартные учебные и жизненные задачи, обладать сформированными умениями строить алгоритмы основных видов деятельности; </a:t>
            </a:r>
          </a:p>
          <a:p>
            <a:r>
              <a:rPr lang="ru-RU" dirty="0"/>
              <a:t>• способность строить социальные отношения в соответствии с нравственно-этическими требованиями социума, правилами партнерства и сотрудничества; </a:t>
            </a:r>
          </a:p>
          <a:p>
            <a:r>
              <a:rPr lang="ru-RU" dirty="0"/>
              <a:t>• совокупность рефлексивных умений, обеспечивающих оценку своей грамотности, стремление к дальнейшему образованию, самообразованию и дальнейшему развитию, умение прогнозировать свое будущее.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связи со всем вышесказанным, запомним одну формулу успеха, которая позволит сформировать у детей качества, необходимые для полноценного функционирования в современном обществе. </a:t>
            </a:r>
          </a:p>
          <a:p>
            <a:r>
              <a:rPr lang="ru-RU" b="1" dirty="0"/>
              <a:t>                                                     </a:t>
            </a:r>
            <a:endParaRPr lang="ru-RU" dirty="0"/>
          </a:p>
          <a:p>
            <a:pPr fontAlgn="base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9475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Формула успеха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28947"/>
              </p:ext>
            </p:extLst>
          </p:nvPr>
        </p:nvGraphicFramePr>
        <p:xfrm>
          <a:off x="838200" y="2362200"/>
          <a:ext cx="7239000" cy="2667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324600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ru-RU" b="1" dirty="0"/>
              <a:t>1. </a:t>
            </a:r>
            <a:r>
              <a:rPr lang="ru-RU" sz="3200" b="1" dirty="0"/>
              <a:t>Мыслить критично:</a:t>
            </a:r>
            <a:r>
              <a:rPr lang="ru-RU" sz="3200" dirty="0"/>
              <a:t> ставить под сомнение факты, которые не проверены официальными данными или источниками, обращать внимание на конкретность цифр и суждений. Задавать себе вопросы: точна ли услышанная или увиденная информация, есть ли у нее обоснование, кто ее выдает и зачем, каков главный посыл.</a:t>
            </a:r>
          </a:p>
          <a:p>
            <a:pPr fontAlgn="base">
              <a:buNone/>
            </a:pPr>
            <a:r>
              <a:rPr lang="ru-RU" sz="3200" b="1" dirty="0"/>
              <a:t>2. Развивать коммуникативные навыки:</a:t>
            </a:r>
            <a:r>
              <a:rPr lang="ru-RU" sz="3200" dirty="0"/>
              <a:t> формулировать главную мысль сообщения, создавать текст с учетом разных позиций — своей, слушателя (читателя), автора. Не бояться выступать перед публикой, делиться своими идеями и выносить их на обсуждение.</a:t>
            </a:r>
          </a:p>
          <a:p>
            <a:pPr fontAlgn="base">
              <a:buNone/>
            </a:pPr>
            <a:r>
              <a:rPr lang="ru-RU" sz="3200" b="1" dirty="0"/>
              <a:t>3. Участвовать в дискуссиях: </a:t>
            </a:r>
            <a:r>
              <a:rPr lang="ru-RU" sz="3200" dirty="0"/>
              <a:t>обсуждать тему, рассматривать ее с разных сторон и точек зрения, учиться понятно для собеседников выражать свои мысли вслух, изучить стратегии убеждения собеседников и ведения переговоров. Участвовать в конференциях и форумах.</a:t>
            </a:r>
          </a:p>
          <a:p>
            <a:pPr fontAlgn="base">
              <a:buNone/>
            </a:pPr>
            <a:r>
              <a:rPr lang="ru-RU" sz="3200" b="1" dirty="0"/>
              <a:t>4. Расширять кругозор: </a:t>
            </a:r>
            <a:r>
              <a:rPr lang="ru-RU" sz="3200" dirty="0"/>
              <a:t>разбираться в искусстве, экологии, здоровом образе жизни, влиянии науки и техники на развитие общества. Как можно больше читать книг, журналов, изучать экспертные точки зрения. Можно периодически проверять свои знания в викторинах, интеллектуальных играх, участвовать в географических диктантах или «Тотальных диктантах» по русскому языку.</a:t>
            </a:r>
          </a:p>
          <a:p>
            <a:pPr fontAlgn="base">
              <a:buNone/>
            </a:pPr>
            <a:r>
              <a:rPr lang="ru-RU" sz="3200" b="1" dirty="0"/>
              <a:t>5. Организовывать процесс познания:</a:t>
            </a:r>
            <a:r>
              <a:rPr lang="ru-RU" sz="3200" dirty="0"/>
              <a:t> ставить цели и задачи, разрабатывать поэтапный план, искать нестандартные решения, анализировать данные, делать выводы.</a:t>
            </a:r>
          </a:p>
          <a:p>
            <a:pPr fontAlgn="base">
              <a:buNone/>
            </a:pPr>
            <a:r>
              <a:rPr lang="ru-RU" sz="3200" dirty="0"/>
              <a:t> 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5344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u="sng" dirty="0">
                <a:solidFill>
                  <a:srgbClr val="00B050"/>
                </a:solidFill>
              </a:rPr>
              <a:t>Иоганна Генриха Песталоцци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300" b="1" dirty="0"/>
              <a:t>«Мои ученики будут узнавать новое не от меня;</a:t>
            </a:r>
          </a:p>
          <a:p>
            <a:pPr>
              <a:buNone/>
            </a:pPr>
            <a:r>
              <a:rPr lang="ru-RU" sz="4300" b="1" dirty="0"/>
              <a:t>Они будут открывать это новое сами.</a:t>
            </a:r>
          </a:p>
          <a:p>
            <a:pPr>
              <a:buNone/>
            </a:pPr>
            <a:r>
              <a:rPr lang="ru-RU" sz="4300" b="1" dirty="0"/>
              <a:t>Моя задача - помочь им раскрыться и развить собственные идеи»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325112"/>
          </a:xfrm>
        </p:spPr>
        <p:txBody>
          <a:bodyPr/>
          <a:lstStyle/>
          <a:p>
            <a:pPr>
              <a:buNone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внимание.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er-ka.ru/wp-content/uploads/2016/04/2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89916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972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Методические приемы: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самостоятельная работа по приобретению знаний, </a:t>
            </a:r>
          </a:p>
          <a:p>
            <a:r>
              <a:rPr lang="ru-RU" sz="4000" dirty="0"/>
              <a:t>«обучение в сотрудничестве», </a:t>
            </a:r>
          </a:p>
          <a:p>
            <a:r>
              <a:rPr lang="ru-RU" sz="4000" dirty="0"/>
              <a:t>значимость практических знаний.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972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- самые прочные знания, это те, которые добыты самостоятельным трудом;</a:t>
            </a:r>
          </a:p>
          <a:p>
            <a:r>
              <a:rPr lang="ru-RU" sz="3600" dirty="0"/>
              <a:t>- «обучение в сотрудничестве» даёт также положительные результаты, это интерактивный метод;</a:t>
            </a:r>
          </a:p>
          <a:p>
            <a:r>
              <a:rPr lang="ru-RU" sz="3600" dirty="0"/>
              <a:t>- умение применять знания в жизни, это самое главное, чему мы должны учить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972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325112"/>
          </a:xfrm>
        </p:spPr>
        <p:txBody>
          <a:bodyPr/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914400"/>
            <a:ext cx="82296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Что же такое функциональная грамотность? </a:t>
            </a:r>
          </a:p>
          <a:p>
            <a:endParaRPr lang="ru-RU" sz="2800" b="1" dirty="0"/>
          </a:p>
          <a:p>
            <a:endParaRPr lang="ru-RU" sz="2800" b="1" dirty="0"/>
          </a:p>
          <a:p>
            <a:r>
              <a:rPr lang="ru-RU" sz="2800" b="1" dirty="0"/>
              <a:t>«Функционально грамотная личность»</a:t>
            </a:r>
            <a:r>
              <a:rPr lang="ru-RU" sz="2800" dirty="0"/>
              <a:t>это человек, думающий и действующий с высокой степенью самостоятельности и ответственности, умеющий добывать нужные ему знания, способный свободно использовать их для решения жизненно необходимых задач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972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/>
              <a:t>«Функциональная грамотность —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отношений»</a:t>
            </a:r>
          </a:p>
          <a:p>
            <a:pPr algn="r">
              <a:buNone/>
            </a:pPr>
            <a:r>
              <a:rPr lang="ru-RU" dirty="0"/>
              <a:t>А. А. Леонтьев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325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u="sng" dirty="0"/>
              <a:t>Функциональная грамотность связана с готовностью: </a:t>
            </a:r>
          </a:p>
          <a:p>
            <a:pPr>
              <a:buNone/>
            </a:pPr>
            <a:endParaRPr lang="ru-RU" sz="4000" u="sng" dirty="0"/>
          </a:p>
          <a:p>
            <a:r>
              <a:rPr lang="ru-RU" sz="4000" dirty="0"/>
              <a:t>- добывать знания;</a:t>
            </a:r>
          </a:p>
          <a:p>
            <a:r>
              <a:rPr lang="ru-RU" sz="4000" dirty="0"/>
              <a:t>- применять знания и умения;</a:t>
            </a:r>
          </a:p>
          <a:p>
            <a:r>
              <a:rPr lang="ru-RU" sz="4000" dirty="0"/>
              <a:t>- оценивать знания и умения;</a:t>
            </a:r>
          </a:p>
          <a:p>
            <a:r>
              <a:rPr lang="ru-RU" sz="4000" dirty="0"/>
              <a:t>- осуществлять саморазвитие.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buFontTx/>
              <a:buChar char="-"/>
            </a:pPr>
            <a:r>
              <a:rPr lang="ru-RU" dirty="0"/>
              <a:t>Термин «Функциональная грамотность» далеко не новый, он был введен в 1957 году в документах ЮНЕСКО.</a:t>
            </a:r>
          </a:p>
          <a:p>
            <a:pPr marL="0" indent="0">
              <a:buFontTx/>
              <a:buChar char="-"/>
            </a:pPr>
            <a:endParaRPr lang="ru-RU" dirty="0"/>
          </a:p>
          <a:p>
            <a:pPr marL="0" indent="0">
              <a:buFontTx/>
              <a:buChar char="-"/>
            </a:pPr>
            <a:r>
              <a:rPr lang="ru-RU" dirty="0"/>
              <a:t>В 2019 году в РФ дан старт реализации Национального проекта ОБРАЗОВАНИЕ. Срок реализации проекта 5 лет, основная цель -  повысить качество образования на всех уровнях и ступенях, сделать образование в РФ конкурентно-способным на мировом уровне.</a:t>
            </a:r>
          </a:p>
          <a:p>
            <a:pPr marL="87313" indent="22225">
              <a:buNone/>
            </a:pPr>
            <a:r>
              <a:rPr lang="ru-RU" dirty="0"/>
              <a:t>Федеральный Проект «Образование» включает 8 </a:t>
            </a:r>
            <a:r>
              <a:rPr lang="ru-RU" dirty="0" err="1"/>
              <a:t>подпроектов</a:t>
            </a:r>
            <a:r>
              <a:rPr lang="ru-RU" dirty="0"/>
              <a:t>. Непосредственно  дошкольников затрагивают пять проектов: «Современная школа», «Успех каждого ребёнка», «Цифровая образовательная среда», «Поддержка семей имеющих детей», «Учитель будущего».</a:t>
            </a:r>
          </a:p>
          <a:p>
            <a:pPr marL="87313" indent="22225">
              <a:buNone/>
            </a:pPr>
            <a:r>
              <a:rPr lang="ru-RU" dirty="0"/>
              <a:t>       Каждый педагог дошкольной образовательной организации должен понимать, что  функциональная грамотность – это способность человека адаптироваться к окружающей среде (изменяющимся условиям) и функционировать в ней, применяя уже имеющиеся знания (умения, навыки) в конкретных ситуациях, для решения разнообразных жизненных задач (для дошкольного возраста примером может быть: функциональная готовность к школе).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616_26-p-fon-dlya-prezentatsii-vospitatelya-detskog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Математическая грамотность</a:t>
            </a:r>
            <a:endParaRPr lang="ru-RU" dirty="0">
              <a:solidFill>
                <a:srgbClr val="00B050"/>
              </a:solidFill>
            </a:endParaRPr>
          </a:p>
          <a:p>
            <a:endParaRPr lang="ru-RU" dirty="0"/>
          </a:p>
          <a:p>
            <a:pPr marL="87313" indent="22225">
              <a:buNone/>
            </a:pPr>
            <a:r>
              <a:rPr lang="ru-RU" dirty="0"/>
              <a:t>▪способность человека определять и понимать роль математики в мире, в котором он живет, высказывать хорошо обоснованные математические суждения и использовать математику так, чтобы удовлетворять в настоящем и будущем потребности, присущие созидательному, заинтересованному и мыслящему гражданину</a:t>
            </a:r>
          </a:p>
          <a:p>
            <a:pPr marL="87313" indent="22225">
              <a:buNone/>
            </a:pPr>
            <a:endParaRPr lang="ru-RU" dirty="0"/>
          </a:p>
          <a:p>
            <a:pPr marL="87313" indent="22225">
              <a:buNone/>
            </a:pPr>
            <a:r>
              <a:rPr lang="ru-RU" b="1" dirty="0">
                <a:solidFill>
                  <a:srgbClr val="00B050"/>
                </a:solidFill>
              </a:rPr>
              <a:t>Финансовая грамотность</a:t>
            </a:r>
          </a:p>
          <a:p>
            <a:pPr marL="87313" indent="22225">
              <a:buNone/>
            </a:pPr>
            <a:endParaRPr lang="ru-RU" b="1" dirty="0"/>
          </a:p>
          <a:p>
            <a:pPr>
              <a:buNone/>
            </a:pPr>
            <a:r>
              <a:rPr lang="ru-RU" dirty="0"/>
              <a:t>Достаточный уровень знаний и навыков в области финансов, который позволяет правильно оценивать ситуацию на рынке и принимать разумные решения.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438</TotalTime>
  <Words>913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Georgia</vt:lpstr>
      <vt:lpstr>Times New Roman</vt:lpstr>
      <vt:lpstr>Trebuchet MS</vt:lpstr>
      <vt:lpstr>Wingdings 2</vt:lpstr>
      <vt:lpstr>Городская</vt:lpstr>
      <vt:lpstr>«Игровые средства по формированию предпосылок функциональной грамотности как компонента функциональной грамотности у детей старшего дошкольного возраста» </vt:lpstr>
      <vt:lpstr>Презентация PowerPoint</vt:lpstr>
      <vt:lpstr>Методические приемы: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Речевая активность</vt:lpstr>
      <vt:lpstr>Социально-коммуникативная грамотность</vt:lpstr>
      <vt:lpstr>Пазл «Функциональная грамотность дошкольника»</vt:lpstr>
      <vt:lpstr>Презентация PowerPoint</vt:lpstr>
      <vt:lpstr>Формула успеха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предпосылок функциональной грамотности у детей дошкольного возраста»</dc:title>
  <dc:creator>Ирина Викторовна</dc:creator>
  <cp:lastModifiedBy>Курилова Надежда Борисовна</cp:lastModifiedBy>
  <cp:revision>20</cp:revision>
  <dcterms:created xsi:type="dcterms:W3CDTF">2022-01-14T07:32:19Z</dcterms:created>
  <dcterms:modified xsi:type="dcterms:W3CDTF">2024-01-17T07:20:12Z</dcterms:modified>
</cp:coreProperties>
</file>