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62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6D6"/>
    <a:srgbClr val="FFFFCC"/>
    <a:srgbClr val="6D6137"/>
    <a:srgbClr val="7E5E3A"/>
    <a:srgbClr val="C69D54"/>
    <a:srgbClr val="E3B836"/>
    <a:srgbClr val="5F5D52"/>
    <a:srgbClr val="EEDB6D"/>
    <a:srgbClr val="9B987D"/>
    <a:srgbClr val="7E5D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04" d="100"/>
          <a:sy n="104" d="100"/>
        </p:scale>
        <p:origin x="11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ubscribe.ru/group/obo-vsyom-ponemnogu/8553461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menra.ru/?p=1259" TargetMode="External"/><Relationship Id="rId4" Type="http://schemas.openxmlformats.org/officeDocument/2006/relationships/hyperlink" Target="http://www.k-istine.ru/orationem/orationem-210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01017" y="1475214"/>
            <a:ext cx="6747360" cy="2177584"/>
          </a:xfrm>
          <a:prstGeom prst="rect">
            <a:avLst/>
          </a:prstGeom>
          <a:effectLst>
            <a:glow rad="1028700">
              <a:schemeClr val="bg1">
                <a:alpha val="0"/>
              </a:schemeClr>
            </a:glow>
          </a:effectLst>
        </p:spPr>
        <p:txBody>
          <a:bodyPr wrap="none">
            <a:spAutoFit/>
          </a:bodyPr>
          <a:lstStyle/>
          <a:p>
            <a:pPr algn="ctr">
              <a:lnSpc>
                <a:spcPts val="8400"/>
              </a:lnSpc>
            </a:pPr>
            <a:r>
              <a:rPr lang="ru-RU" sz="60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Тема: </a:t>
            </a:r>
          </a:p>
          <a:p>
            <a:pPr algn="ctr">
              <a:lnSpc>
                <a:spcPts val="8400"/>
              </a:lnSpc>
            </a:pPr>
            <a:r>
              <a:rPr lang="ru-RU" sz="6000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4000">
                      <a:srgbClr val="7E5E3A"/>
                    </a:gs>
                    <a:gs pos="56000">
                      <a:srgbClr val="C69D54"/>
                    </a:gs>
                    <a:gs pos="100000">
                      <a:srgbClr val="6D6137"/>
                    </a:gs>
                  </a:gsLst>
                  <a:lin ang="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Hirmos Caps Ucs" panose="0200050009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«Первый букварь» </a:t>
            </a:r>
            <a:endParaRPr lang="ru-RU" sz="6000" dirty="0">
              <a:ln w="19050">
                <a:solidFill>
                  <a:srgbClr val="251B02"/>
                </a:solidFill>
              </a:ln>
              <a:gradFill flip="none" rotWithShape="1">
                <a:gsLst>
                  <a:gs pos="4000">
                    <a:srgbClr val="7E5E3A"/>
                  </a:gs>
                  <a:gs pos="56000">
                    <a:srgbClr val="C69D54"/>
                  </a:gs>
                  <a:gs pos="100000">
                    <a:srgbClr val="6D6137"/>
                  </a:gs>
                </a:gsLst>
                <a:lin ang="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Hirmos Caps Ucs" panose="0200050009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0334" y="4798243"/>
            <a:ext cx="3337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составила:</a:t>
            </a:r>
          </a:p>
          <a:p>
            <a:r>
              <a:rPr lang="ru-RU" dirty="0" smtClean="0"/>
              <a:t>Учитель  начальных классов, </a:t>
            </a:r>
            <a:r>
              <a:rPr lang="ru-RU" dirty="0" err="1" smtClean="0"/>
              <a:t>Готовчикова</a:t>
            </a:r>
            <a:r>
              <a:rPr lang="ru-RU" dirty="0" smtClean="0"/>
              <a:t> Ксения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6159" y="710923"/>
            <a:ext cx="68403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Проверим свои знания</a:t>
            </a: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omic Sans MS" panose="030F0702030302020204" pitchFamily="66" charset="0"/>
              </a:rPr>
              <a:t>По каким букварям учились дети прежде, по каким сейчас?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omic Sans MS" panose="030F0702030302020204" pitchFamily="66" charset="0"/>
              </a:rPr>
              <a:t>Кто написал «Первый букварь»?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omic Sans MS" panose="030F0702030302020204" pitchFamily="66" charset="0"/>
              </a:rPr>
              <a:t>Кто написал книгу «Живое слово»?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Comic Sans MS" panose="030F0702030302020204" pitchFamily="66" charset="0"/>
              </a:rPr>
              <a:t>Кто ещё написал «Азбуку»?</a:t>
            </a:r>
          </a:p>
          <a:p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49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6498" y="2413275"/>
            <a:ext cx="6840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Спасибо!</a:t>
            </a:r>
            <a:endParaRPr lang="ru-RU" sz="72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6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8153" y="1213777"/>
            <a:ext cx="40717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prstClr val="black"/>
                </a:solidFill>
                <a:cs typeface="Times New Roman" panose="02020603050405020304" pitchFamily="18" charset="0"/>
              </a:rPr>
              <a:t>Источники изображений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12535" y="2175754"/>
            <a:ext cx="5131750" cy="1980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http://subscribe.ru/group/obo-vsyom-ponemnogu/8553461/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http://www.k-istine.ru/orationem/orationem-210.htm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http://amenra.ru/?p=1259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http://fb.ru/article/154323/kak-poyavilas-kniga-kogda-poyavilas-pervaya-kniga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8405" y="2012138"/>
            <a:ext cx="609654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Читаем выразительно текст «Первоучители словенские» на стр.86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Кто такие Кирилл и Мефодий?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Что они создали?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Что должно быть у народа по мнению братьев Кирилла и </a:t>
            </a:r>
            <a:r>
              <a:rPr lang="ru-RU" sz="2200" dirty="0" err="1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Мефодия</a:t>
            </a: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Какой праздник отмечается 24 мая?</a:t>
            </a:r>
            <a:endParaRPr lang="ru-RU" sz="2200" dirty="0"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1" y="773725"/>
            <a:ext cx="53924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Проверка домашнего задания</a:t>
            </a:r>
            <a:endParaRPr lang="ru-RU" sz="40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946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88292" y="2376391"/>
            <a:ext cx="62160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Первый русский букварь написал и напечатал Иван Фёдоров. Назвали его «Азбука». </a:t>
            </a:r>
            <a:endParaRPr lang="ru-RU" sz="2800" dirty="0"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9083" y="434742"/>
            <a:ext cx="5405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Comic Sans MS" panose="030F0702030302020204" pitchFamily="66" charset="0"/>
                <a:ea typeface="Tahoma" panose="020B0604030504040204" pitchFamily="34" charset="0"/>
                <a:cs typeface="Tahoma" panose="020B0604030504040204" pitchFamily="34" charset="0"/>
              </a:rPr>
              <a:t>Иван Фёдоров «Первый букварь»</a:t>
            </a:r>
            <a:endParaRPr lang="ru-RU" sz="40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Comic Sans MS" panose="030F0702030302020204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231" y="434742"/>
            <a:ext cx="1819275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033" y="4325920"/>
            <a:ext cx="3296661" cy="207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113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50387" y="1090258"/>
            <a:ext cx="6239164" cy="1139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Подумайте, почему «Азбуку» назвали азбукой.</a:t>
            </a:r>
            <a:endParaRPr lang="ru-RU" sz="2400" b="1" dirty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649" y="2619662"/>
            <a:ext cx="4809259" cy="2693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72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9273" y="1089891"/>
            <a:ext cx="6742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Прочитайте текст </a:t>
            </a:r>
            <a:r>
              <a:rPr lang="ru-RU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«Первый букварь» </a:t>
            </a:r>
            <a:r>
              <a:rPr lang="ru-RU" sz="2800" dirty="0" smtClean="0">
                <a:latin typeface="Comic Sans MS" panose="030F0702030302020204" pitchFamily="66" charset="0"/>
              </a:rPr>
              <a:t>на с. 88 – 89.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89" y="1921452"/>
            <a:ext cx="2396837" cy="3894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353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163782"/>
            <a:ext cx="599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Выберите</a:t>
            </a:r>
            <a:r>
              <a:rPr lang="ru-RU" sz="2400" dirty="0" smtClean="0">
                <a:latin typeface="Comic Sans MS" panose="030F0702030302020204" pitchFamily="66" charset="0"/>
              </a:rPr>
              <a:t> предложения, в которых сообщаются очень важное знания.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Почему  первую учебную книгу Ивана Фёдорова назвали азбукой? 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Какие названия букв славянского алфавита вы помните и знаете? 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91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1578" y="514170"/>
            <a:ext cx="6697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anose="030F0702030302020204" pitchFamily="66" charset="0"/>
              </a:rPr>
              <a:t>Чему учил старинный славянский букварь детей? 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00" y="1617995"/>
            <a:ext cx="3565236" cy="2510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320800" y="2135446"/>
            <a:ext cx="338974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Читать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Писать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Послушанию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Уважению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Добру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omic Sans MS" panose="030F0702030302020204" pitchFamily="66" charset="0"/>
              </a:rPr>
              <a:t>Учил молитвам.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18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1578" y="514170"/>
            <a:ext cx="6697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Букварь для детей написал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Константин Дмитриевич Ушинский.</a:t>
            </a:r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09" y="1325779"/>
            <a:ext cx="2510127" cy="3784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361578" y="2004291"/>
            <a:ext cx="46605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Он написал для детей первую книгу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«Родное слово» </a:t>
            </a:r>
            <a:r>
              <a:rPr lang="ru-RU" sz="2400" dirty="0" smtClean="0">
                <a:latin typeface="Comic Sans MS" panose="030F0702030302020204" pitchFamily="66" charset="0"/>
              </a:rPr>
              <a:t>и книгу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«Детский мир»</a:t>
            </a:r>
            <a:r>
              <a:rPr lang="ru-RU" sz="2400" dirty="0" smtClean="0">
                <a:latin typeface="Comic Sans MS" panose="030F0702030302020204" pitchFamily="66" charset="0"/>
              </a:rPr>
              <a:t>. В учебниках он давал советы взрослым. Иногда заголовки к рассказам К.Д. Ушинского становились пословицы.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61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570549"/>
            <a:ext cx="4572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arenR"/>
            </a:pPr>
            <a:endParaRPr lang="ru-RU" sz="2400" b="1" dirty="0">
              <a:solidFill>
                <a:prstClr val="black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1578" y="295074"/>
            <a:ext cx="6697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Больше 100 лет назад «Азбуку» написал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Лев Николаевич Толстой</a:t>
            </a:r>
            <a:r>
              <a:rPr lang="ru-RU" sz="2400" dirty="0" smtClean="0">
                <a:latin typeface="Comic Sans MS" panose="030F0702030302020204" pitchFamily="66" charset="0"/>
              </a:rPr>
              <a:t>. </a:t>
            </a:r>
            <a:endParaRPr lang="ru-RU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8305" y="1883125"/>
            <a:ext cx="46605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У себя в имении </a:t>
            </a:r>
            <a:r>
              <a:rPr lang="ru-RU" sz="2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Ясная Поляна</a:t>
            </a:r>
            <a:r>
              <a:rPr lang="ru-RU" sz="2400" dirty="0" smtClean="0">
                <a:latin typeface="Comic Sans MS" panose="030F0702030302020204" pitchFamily="66" charset="0"/>
              </a:rPr>
              <a:t> он открыл школу для бедных детей. Он учил их писать, читать, учить стихи, рассказывать. </a:t>
            </a:r>
            <a:r>
              <a:rPr lang="ru-RU" sz="2400" dirty="0" err="1" smtClean="0">
                <a:latin typeface="Comic Sans MS" panose="030F0702030302020204" pitchFamily="66" charset="0"/>
              </a:rPr>
              <a:t>Л.Н.Толстой</a:t>
            </a:r>
            <a:r>
              <a:rPr lang="ru-RU" sz="2400" dirty="0" smtClean="0">
                <a:latin typeface="Comic Sans MS" panose="030F0702030302020204" pitchFamily="66" charset="0"/>
              </a:rPr>
              <a:t> старался учить малых детей добру, состраданию, уважению к старым и беспомощным людям…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" y="1570549"/>
            <a:ext cx="2401454" cy="2881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004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417</TotalTime>
  <Words>288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Hirmos Caps Ucs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61</cp:revision>
  <dcterms:created xsi:type="dcterms:W3CDTF">2013-11-19T05:52:05Z</dcterms:created>
  <dcterms:modified xsi:type="dcterms:W3CDTF">2024-01-29T13:52:36Z</dcterms:modified>
</cp:coreProperties>
</file>