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22"/>
  </p:notesMasterIdLst>
  <p:sldIdLst>
    <p:sldId id="384" r:id="rId2"/>
    <p:sldId id="381" r:id="rId3"/>
    <p:sldId id="309" r:id="rId4"/>
    <p:sldId id="305" r:id="rId5"/>
    <p:sldId id="304" r:id="rId6"/>
    <p:sldId id="302" r:id="rId7"/>
    <p:sldId id="322" r:id="rId8"/>
    <p:sldId id="301" r:id="rId9"/>
    <p:sldId id="380" r:id="rId10"/>
    <p:sldId id="319" r:id="rId11"/>
    <p:sldId id="300" r:id="rId12"/>
    <p:sldId id="337" r:id="rId13"/>
    <p:sldId id="318" r:id="rId14"/>
    <p:sldId id="338" r:id="rId15"/>
    <p:sldId id="356" r:id="rId16"/>
    <p:sldId id="348" r:id="rId17"/>
    <p:sldId id="347" r:id="rId18"/>
    <p:sldId id="382" r:id="rId19"/>
    <p:sldId id="383" r:id="rId20"/>
    <p:sldId id="313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6600FF"/>
    <a:srgbClr val="6600CC"/>
    <a:srgbClr val="0000FF"/>
    <a:srgbClr val="8DAC9E"/>
    <a:srgbClr val="FFFF00"/>
    <a:srgbClr val="660033"/>
    <a:srgbClr val="000099"/>
    <a:srgbClr val="008A00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83848" autoAdjust="0"/>
  </p:normalViewPr>
  <p:slideViewPr>
    <p:cSldViewPr>
      <p:cViewPr varScale="1">
        <p:scale>
          <a:sx n="62" d="100"/>
          <a:sy n="62" d="100"/>
        </p:scale>
        <p:origin x="157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BDDE36E-3607-4A40-AB11-130E8D0DB051}" type="datetimeFigureOut">
              <a:rPr lang="ru-RU"/>
              <a:pPr>
                <a:defRPr/>
              </a:pPr>
              <a:t>14.02.2022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049C216-8AD0-4DC7-B814-5612ECD6A2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359197-BB17-4CD1-AE4C-17980571D6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6D60A-2675-4A9D-AB03-436FB1BADC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12648-E47C-4317-8399-D6EA2893F1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92D2B-F419-474F-8466-4BDCCD944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1D25C78-CB92-4E47-8FD0-B9A448C8DC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30E84-B513-43A7-B922-2CE7D93559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FDFE5DD-1491-4642-A714-3ED03A234F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E4632-62C8-4DA0-8C63-93E378F566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03443E8-A9BC-4E54-AD6C-86F7E0CA9A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A2949B0-3A37-4155-AD2E-006376ECC5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10C6D93-F56D-46A3-919C-0E3A634567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88CE06CD-0438-418D-B09A-55A7573328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87" r:id="rId2"/>
    <p:sldLayoutId id="2147483794" r:id="rId3"/>
    <p:sldLayoutId id="2147483788" r:id="rId4"/>
    <p:sldLayoutId id="2147483795" r:id="rId5"/>
    <p:sldLayoutId id="2147483789" r:id="rId6"/>
    <p:sldLayoutId id="2147483796" r:id="rId7"/>
    <p:sldLayoutId id="2147483797" r:id="rId8"/>
    <p:sldLayoutId id="2147483798" r:id="rId9"/>
    <p:sldLayoutId id="2147483790" r:id="rId10"/>
    <p:sldLayoutId id="2147483791" r:id="rId11"/>
  </p:sldLayoutIdLst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build="p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oft.sibnet.ru/data/screenshot/bv10089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14"/>
            <a:ext cx="9144000" cy="68625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04" y="2762684"/>
            <a:ext cx="3168352" cy="3671999"/>
          </a:xfrm>
          <a:prstGeom prst="rect">
            <a:avLst/>
          </a:prstGeom>
        </p:spPr>
      </p:pic>
      <p:pic>
        <p:nvPicPr>
          <p:cNvPr id="6" name="Содержимое 9" descr="книги"/>
          <p:cNvPicPr>
            <a:picLocks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444"/>
          <a:stretch>
            <a:fillRect/>
          </a:stretch>
        </p:blipFill>
        <p:spPr bwMode="auto">
          <a:xfrm>
            <a:off x="419466" y="640961"/>
            <a:ext cx="1015634" cy="192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0312" y="846434"/>
            <a:ext cx="1359526" cy="209720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923928" y="3284984"/>
            <a:ext cx="5010522" cy="2111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80000"/>
              </a:lnSpc>
            </a:pPr>
            <a:r>
              <a:rPr lang="ru-RU" sz="2800" i="1" dirty="0">
                <a:solidFill>
                  <a:srgbClr val="002060"/>
                </a:solidFill>
                <a:latin typeface="Palatino Linotype" pitchFamily="18" charset="0"/>
              </a:rPr>
              <a:t>Подготовила:</a:t>
            </a:r>
            <a:r>
              <a:rPr lang="ru-RU" sz="2800" b="1" i="1" dirty="0">
                <a:solidFill>
                  <a:srgbClr val="002060"/>
                </a:solidFill>
                <a:latin typeface="Palatino Linotype" pitchFamily="18" charset="0"/>
              </a:rPr>
              <a:t> </a:t>
            </a:r>
          </a:p>
          <a:p>
            <a:pPr lvl="0" algn="r">
              <a:lnSpc>
                <a:spcPct val="80000"/>
              </a:lnSpc>
            </a:pPr>
            <a:r>
              <a:rPr lang="ru-RU" sz="2800" b="1" i="1" dirty="0">
                <a:solidFill>
                  <a:srgbClr val="002060"/>
                </a:solidFill>
                <a:latin typeface="Palatino Linotype" pitchFamily="18" charset="0"/>
              </a:rPr>
              <a:t> </a:t>
            </a:r>
            <a:r>
              <a:rPr lang="ru-RU" sz="3200" b="1" i="1" dirty="0">
                <a:solidFill>
                  <a:srgbClr val="000099"/>
                </a:solidFill>
                <a:latin typeface="Palatino Linotype" pitchFamily="18" charset="0"/>
              </a:rPr>
              <a:t>Никифорова Наталья Васильевна</a:t>
            </a:r>
            <a:endParaRPr lang="ru-RU" sz="3200" b="1" dirty="0">
              <a:solidFill>
                <a:srgbClr val="000099"/>
              </a:solidFill>
            </a:endParaRPr>
          </a:p>
          <a:p>
            <a:pPr lvl="0" algn="r">
              <a:lnSpc>
                <a:spcPct val="80000"/>
              </a:lnSpc>
            </a:pPr>
            <a:r>
              <a:rPr lang="ru-RU" sz="2400" dirty="0">
                <a:solidFill>
                  <a:srgbClr val="002060"/>
                </a:solidFill>
                <a:latin typeface="Palatino Linotype" pitchFamily="18" charset="0"/>
              </a:rPr>
              <a:t>учитель начальных классов, </a:t>
            </a:r>
          </a:p>
          <a:p>
            <a:pPr lvl="0" algn="r">
              <a:lnSpc>
                <a:spcPct val="80000"/>
              </a:lnSpc>
            </a:pPr>
            <a:r>
              <a:rPr lang="ru-RU" sz="2400" dirty="0">
                <a:solidFill>
                  <a:srgbClr val="002060"/>
                </a:solidFill>
                <a:latin typeface="Palatino Linotype" pitchFamily="18" charset="0"/>
              </a:rPr>
              <a:t>МКОУ «СОШ №11 г. Нижнеудинск»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30854" y="274638"/>
            <a:ext cx="61494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Родительское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собрание </a:t>
            </a:r>
          </a:p>
          <a:p>
            <a:pPr lvl="0"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«Чтение – лучшее учение»</a:t>
            </a:r>
          </a:p>
        </p:txBody>
      </p:sp>
    </p:spTree>
    <p:extLst>
      <p:ext uri="{BB962C8B-B14F-4D97-AF65-F5344CB8AC3E}">
        <p14:creationId xmlns:p14="http://schemas.microsoft.com/office/powerpoint/2010/main" val="1695360235"/>
      </p:ext>
    </p:extLst>
  </p:cSld>
  <p:clrMapOvr>
    <a:masterClrMapping/>
  </p:clrMapOvr>
  <p:transition>
    <p:strips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6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074" y="0"/>
            <a:ext cx="916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Содержимое 9" descr="книги"/>
          <p:cNvPicPr>
            <a:picLocks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444"/>
          <a:stretch>
            <a:fillRect/>
          </a:stretch>
        </p:blipFill>
        <p:spPr bwMode="auto">
          <a:xfrm>
            <a:off x="5652120" y="4903804"/>
            <a:ext cx="1080120" cy="195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2" descr="C:\Documents and Settings\Администратор\Local Settings\Temporary Internet Files\Content.IE5\OPQRSTUV\MCj04326650000[1]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596" y="-62488"/>
            <a:ext cx="15716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55576" y="244476"/>
            <a:ext cx="8178874" cy="2190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1000"/>
              </a:spcAft>
            </a:pPr>
            <a:r>
              <a:rPr lang="ru-RU" sz="3200" b="1" i="1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Рекомендации для родителей по развитию читательского интереса у детей</a:t>
            </a:r>
            <a:r>
              <a:rPr lang="ru-RU" sz="3200" b="1" i="1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50215" algn="ctr">
              <a:spcAft>
                <a:spcPts val="1000"/>
              </a:spcAft>
            </a:pPr>
            <a:endParaRPr lang="ru-RU" sz="3200" dirty="0">
              <a:solidFill>
                <a:srgbClr val="0000C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698078"/>
            <a:ext cx="8682930" cy="3618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endParaRPr lang="ru-RU" sz="3200" dirty="0" smtClean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Даже отлично  </a:t>
            </a:r>
            <a:r>
              <a:rPr lang="ru-RU" sz="3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читающий ребенок еще долго будет нуждаться в том, чтобы ему читали вслух, чтобы, читая, отвечали на его вопросы, делились с ним своими переживаниями и мыслями о прочитанном.</a:t>
            </a:r>
            <a:r>
              <a:rPr lang="ru-RU" sz="320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8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463" y="526"/>
            <a:ext cx="916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Прямоугольник 4"/>
          <p:cNvSpPr>
            <a:spLocks noChangeArrowheads="1"/>
          </p:cNvSpPr>
          <p:nvPr/>
        </p:nvSpPr>
        <p:spPr bwMode="auto">
          <a:xfrm>
            <a:off x="357188" y="285750"/>
            <a:ext cx="8572500" cy="880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endParaRPr lang="ru-RU" sz="3200" b="1" i="1" dirty="0">
              <a:solidFill>
                <a:srgbClr val="990099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3200" b="1" i="1" dirty="0">
              <a:solidFill>
                <a:srgbClr val="990099"/>
              </a:solidFill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404664"/>
            <a:ext cx="8136904" cy="5037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32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Прививайте ребенку интерес к чтению с раннего детства</a:t>
            </a:r>
            <a:r>
              <a:rPr lang="ru-RU" sz="3200" dirty="0" smtClean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1000"/>
              </a:spcAft>
            </a:pPr>
            <a:endParaRPr lang="ru-RU" sz="3200" dirty="0">
              <a:solidFill>
                <a:srgbClr val="6600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Покупая </a:t>
            </a:r>
            <a:r>
              <a:rPr lang="ru-RU" sz="32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книги, выбирайте книги яркие по оформлению и интересные по содержанию</a:t>
            </a:r>
            <a:r>
              <a:rPr lang="ru-RU" sz="3200" dirty="0" smtClean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1000"/>
              </a:spcAft>
            </a:pPr>
            <a:endParaRPr lang="ru-RU" sz="32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32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Систематически читайте ребенку. Это сформирует у него привычку ежедневного общения с книгой.</a:t>
            </a:r>
            <a:endParaRPr lang="ru-RU" sz="32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15" descr="0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152" y="5179526"/>
            <a:ext cx="1428750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6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463" y="0"/>
            <a:ext cx="916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504" y="1090328"/>
            <a:ext cx="882694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500" dirty="0" smtClean="0">
              <a:solidFill>
                <a:srgbClr val="0000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74638"/>
            <a:ext cx="8496944" cy="2811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Обсуждайте </a:t>
            </a:r>
            <a:r>
              <a:rPr lang="ru-RU" sz="32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прочитанную детскую книгу среди членов своей семьи</a:t>
            </a:r>
            <a:r>
              <a:rPr lang="ru-RU" sz="3200" dirty="0" smtClean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spcAft>
                <a:spcPts val="1000"/>
              </a:spcAft>
              <a:buFont typeface="Wingdings" panose="05000000000000000000" pitchFamily="2" charset="2"/>
              <a:buChar char="q"/>
            </a:pPr>
            <a:endParaRPr lang="ru-RU" sz="32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32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Рассказывайте ребенку об авторе прочитанной книги.</a:t>
            </a:r>
            <a:endParaRPr lang="ru-RU" sz="32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3573015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32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вы читаете ребенку книгу, старайтесь прервать чтение на самом увлекательном </a:t>
            </a:r>
            <a:r>
              <a:rPr lang="ru-RU" sz="3200" dirty="0" smtClean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эпизоде.</a:t>
            </a:r>
            <a:endParaRPr lang="ru-RU" sz="32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60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463" y="0"/>
            <a:ext cx="916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1520" y="418689"/>
            <a:ext cx="8682930" cy="6170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2500" dirty="0" smtClean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Вспоминая </a:t>
            </a:r>
            <a:r>
              <a:rPr lang="ru-RU" sz="25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ребенком содержание ранее прочитанного, намеренно его искажайте, чтобы проверить, как он запомнил ранее прочитанный текст</a:t>
            </a:r>
            <a:r>
              <a:rPr lang="ru-RU" sz="2500" dirty="0" smtClean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25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2500" dirty="0" smtClean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Рекомендуйте </a:t>
            </a:r>
            <a:r>
              <a:rPr lang="ru-RU" sz="25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своему ребенку книги своего детства, делитесь своими детскими впечатлениями от чтения той или иной книги, сопоставляйте ваши и его впечатления</a:t>
            </a:r>
            <a:r>
              <a:rPr lang="ru-RU" sz="2500" dirty="0" smtClean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25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2500" dirty="0" smtClean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Устраивайте </a:t>
            </a:r>
            <a:r>
              <a:rPr lang="ru-RU" sz="25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 дискуссии по прочитанным книгам</a:t>
            </a:r>
            <a:r>
              <a:rPr lang="ru-RU" sz="2500" dirty="0" smtClean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25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2500" dirty="0" smtClean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Покупайте</a:t>
            </a:r>
            <a:r>
              <a:rPr lang="ru-RU" sz="25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по возможности, книги полюбившихся ребенку авторов, оформляйте его личную библиотеку.</a:t>
            </a:r>
            <a:endParaRPr lang="ru-RU" sz="2500" dirty="0">
              <a:solidFill>
                <a:srgbClr val="6600C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6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85776"/>
            <a:ext cx="9161463" cy="714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5" name="Прямоугольник 4"/>
          <p:cNvSpPr/>
          <p:nvPr/>
        </p:nvSpPr>
        <p:spPr>
          <a:xfrm>
            <a:off x="428596" y="0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3600" dirty="0">
              <a:solidFill>
                <a:srgbClr val="0000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16632"/>
            <a:ext cx="8934450" cy="650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Дарите своему ребенку хорошие книги с дарственной надписью, добрыми и теплыми пожеланиями. Спустя годы это станет счастливым напоминанием о родном доме, его традициях, дорогих и близких людях.</a:t>
            </a:r>
            <a:endParaRPr lang="ru-RU" sz="28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endParaRPr lang="ru-RU" sz="2800" dirty="0" smtClean="0">
              <a:solidFill>
                <a:srgbClr val="6600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2800" dirty="0" smtClean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 хотите, чтобы ребенок читал, надо, чтобы рядом с ним был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читающий родитель, а ещё лучше — читающий вместе с ребёнком родитель.</a:t>
            </a:r>
            <a:r>
              <a:rPr lang="ru-RU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Пусть дети видят, как Вы сами читаете с удовольствием: цитируйте, смейтесь, заучивайте отрывки, делитесь прочитанным. Этот пример может стать заразительным для них.</a:t>
            </a:r>
            <a:endParaRPr lang="ru-RU" sz="2800" dirty="0">
              <a:solidFill>
                <a:srgbClr val="6600C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6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73" y="0"/>
            <a:ext cx="9161463" cy="721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500166" y="2857496"/>
            <a:ext cx="64294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5" descr="0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5700" y="5222094"/>
            <a:ext cx="1428750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504" y="274638"/>
            <a:ext cx="88269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1000"/>
              </a:spcAft>
            </a:pPr>
            <a:r>
              <a:rPr lang="ru-RU" sz="4400" b="1" i="1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Правила чтения для учащихся.</a:t>
            </a:r>
            <a:endParaRPr lang="ru-RU" sz="4400" dirty="0">
              <a:solidFill>
                <a:srgbClr val="00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18717"/>
            <a:ext cx="868293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</a:t>
            </a:r>
            <a:r>
              <a:rPr lang="ru-RU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хочешь научиться читать хорошо, старайся читать не менее </a:t>
            </a:r>
            <a:r>
              <a:rPr lang="ru-RU" sz="32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часа  </a:t>
            </a:r>
            <a:r>
              <a:rPr lang="ru-RU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день</a:t>
            </a:r>
            <a:r>
              <a:rPr lang="ru-RU" sz="32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endParaRPr lang="ru-RU" sz="3200" dirty="0">
              <a:solidFill>
                <a:srgbClr val="00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Старайся </a:t>
            </a:r>
            <a:r>
              <a:rPr lang="ru-RU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читать лежа, выбери удобную позу для чтения</a:t>
            </a:r>
            <a:r>
              <a:rPr lang="ru-RU" sz="32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endParaRPr lang="ru-RU" sz="3200" dirty="0" smtClean="0">
              <a:solidFill>
                <a:srgbClr val="00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 время чтения убери отвлекающие предметы, выключи телевизор. Если ты этого не сделаешь, твой труд будет напрасен.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6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463" y="0"/>
            <a:ext cx="916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85728"/>
            <a:ext cx="8715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74638"/>
            <a:ext cx="835292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Читай вслух,  </a:t>
            </a:r>
            <a:r>
              <a:rPr lang="ru-RU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торопись. Если будешь обращать внимание на время, скоро забудешь смысл читаемого текста</a:t>
            </a:r>
            <a:r>
              <a:rPr lang="ru-RU" sz="32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endParaRPr lang="ru-RU" sz="3200" dirty="0">
              <a:solidFill>
                <a:srgbClr val="00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тебя книга увлекла и тебе хочется почитать подольше, сделай небольшой перерыв, </a:t>
            </a:r>
            <a:r>
              <a:rPr lang="ru-RU" sz="32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затем продолжи чтение.</a:t>
            </a:r>
          </a:p>
          <a:p>
            <a:pPr>
              <a:spcAft>
                <a:spcPts val="0"/>
              </a:spcAft>
            </a:pPr>
            <a:endParaRPr lang="ru-RU" sz="3200" dirty="0">
              <a:solidFill>
                <a:srgbClr val="00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Обращай </a:t>
            </a:r>
            <a:r>
              <a:rPr lang="ru-RU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на поступки героев, анализируй их поступки, делай для себя выводы.</a:t>
            </a:r>
            <a:endParaRPr lang="ru-RU" sz="3200" dirty="0">
              <a:solidFill>
                <a:srgbClr val="00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6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463" y="0"/>
            <a:ext cx="916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7544" y="274638"/>
            <a:ext cx="8280920" cy="6268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Учись </a:t>
            </a:r>
            <a:r>
              <a:rPr lang="ru-RU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героев прочитанных книг хорошим манерам и хорошим поступкам</a:t>
            </a:r>
            <a:r>
              <a:rPr lang="ru-RU" sz="32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3200" dirty="0">
              <a:solidFill>
                <a:srgbClr val="0000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endParaRPr lang="ru-RU" sz="3200" dirty="0" smtClean="0">
              <a:solidFill>
                <a:srgbClr val="0000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3200" dirty="0">
              <a:solidFill>
                <a:srgbClr val="00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</a:t>
            </a:r>
            <a:r>
              <a:rPr lang="ru-RU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 решил прервать чтение до следующего раза, положи в книгу закладку. Эта книга, возможно, будет интересна не только тебе, но и другим людям. Они должны взять ее в руки чистой и опрятной.</a:t>
            </a:r>
            <a:endParaRPr lang="ru-RU" sz="3200" dirty="0">
              <a:solidFill>
                <a:srgbClr val="00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15" descr="0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888" y="1121371"/>
            <a:ext cx="2160240" cy="2282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3" y="16254"/>
            <a:ext cx="9281872" cy="6961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274638"/>
            <a:ext cx="8538914" cy="6396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Делись с друзьями информацией об интересной книге.</a:t>
            </a:r>
            <a:endParaRPr lang="ru-RU" sz="3200" dirty="0">
              <a:solidFill>
                <a:srgbClr val="00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endParaRPr lang="ru-RU" sz="3200" dirty="0">
              <a:solidFill>
                <a:srgbClr val="0000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endParaRPr lang="ru-RU" sz="3200" dirty="0" smtClean="0">
              <a:solidFill>
                <a:srgbClr val="0000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endParaRPr lang="ru-RU" sz="3200" dirty="0">
              <a:solidFill>
                <a:srgbClr val="0000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endParaRPr lang="ru-RU" sz="3200" dirty="0">
              <a:solidFill>
                <a:srgbClr val="0000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тебе встретились интересные фразы в книге, не поленись их выписать в отдельную тетрадь. Возможно, когда-нибудь ты вернешься к этим словам.</a:t>
            </a:r>
            <a:endParaRPr lang="ru-RU" sz="3200" dirty="0"/>
          </a:p>
        </p:txBody>
      </p:sp>
      <p:pic>
        <p:nvPicPr>
          <p:cNvPr id="6" name="Picture 15" descr="0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5816" y="1501813"/>
            <a:ext cx="2448272" cy="2587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38490936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50144" cy="686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274639"/>
            <a:ext cx="8424936" cy="5954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Пусть наши совместные старания, силы, направленные на воспитание у детей интереса к чтению, дадут добрые всходы. Пусть каждый ученик нашего класса будет уметь и любить читать. Пусть каждый день будет связан с увлекательным путешествием в мир книг, чтение станет для детей самой сильной страстью и принесет им счастье! И тогда мы сможем с радостью сказать: </a:t>
            </a:r>
            <a:endParaRPr lang="ru-RU" sz="3200" dirty="0" smtClean="0">
              <a:solidFill>
                <a:srgbClr val="0000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Чтение – лучшее учение!»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30" descr="Рисунок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91054" y="4941168"/>
            <a:ext cx="1498656" cy="156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40479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6" y="0"/>
            <a:ext cx="91384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24" y="291697"/>
            <a:ext cx="4905979" cy="9987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27" y="43644"/>
            <a:ext cx="3029336" cy="2808312"/>
          </a:xfrm>
          <a:prstGeom prst="rect">
            <a:avLst/>
          </a:prstGeom>
        </p:spPr>
      </p:pic>
      <p:pic>
        <p:nvPicPr>
          <p:cNvPr id="8" name="Содержимое 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47" y="1992312"/>
            <a:ext cx="8242300" cy="456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44906041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80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-1559"/>
          <a:stretch>
            <a:fillRect/>
          </a:stretch>
        </p:blipFill>
        <p:spPr bwMode="auto">
          <a:xfrm>
            <a:off x="-187463" y="0"/>
            <a:ext cx="93043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57224" y="285728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Благодарю за внимание!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0932272ca562b259684bd482fbc58ebf"/>
          <p:cNvPicPr>
            <a:picLocks noChangeAspect="1" noChangeArrowheads="1"/>
          </p:cNvPicPr>
          <p:nvPr/>
        </p:nvPicPr>
        <p:blipFill>
          <a:blip r:embed="rId4"/>
          <a:srcRect l="6173" t="3571" r="2469" b="8333"/>
          <a:stretch>
            <a:fillRect/>
          </a:stretch>
        </p:blipFill>
        <p:spPr bwMode="auto">
          <a:xfrm>
            <a:off x="1428728" y="1071546"/>
            <a:ext cx="6000792" cy="542928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0243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4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463" y="-142875"/>
            <a:ext cx="9161463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1"/>
          <p:cNvSpPr>
            <a:spLocks noChangeArrowheads="1"/>
          </p:cNvSpPr>
          <p:nvPr/>
        </p:nvSpPr>
        <p:spPr bwMode="auto">
          <a:xfrm>
            <a:off x="395536" y="4788471"/>
            <a:ext cx="820891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450850" algn="l"/>
              </a:tabLst>
            </a:pPr>
            <a:r>
              <a:rPr lang="ru-RU" sz="2200" b="1" i="1" dirty="0">
                <a:solidFill>
                  <a:srgbClr val="000099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Можно жить и быть счастливым, не овладев математикой. Но нельзя быть счастливым, не умея читать. Тот, кому недоступно искусство чтения, - невоспитанный человек, нравственный </a:t>
            </a:r>
            <a:r>
              <a:rPr lang="ru-RU" sz="2200" b="1" i="1" dirty="0" smtClean="0">
                <a:solidFill>
                  <a:srgbClr val="000099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невежда.</a:t>
            </a:r>
            <a:endParaRPr lang="ru-RU" sz="2200" b="1" dirty="0">
              <a:solidFill>
                <a:srgbClr val="000099"/>
              </a:solidFill>
              <a:latin typeface="Times New Roman" pitchFamily="18" charset="0"/>
              <a:ea typeface="DejaVu Sans"/>
              <a:cs typeface="Times New Roman" pitchFamily="18" charset="0"/>
            </a:endParaRPr>
          </a:p>
          <a:p>
            <a:pPr algn="r" eaLnBrk="0" hangingPunct="0">
              <a:tabLst>
                <a:tab pos="450850" algn="l"/>
              </a:tabLst>
            </a:pPr>
            <a:r>
              <a:rPr lang="ru-RU" sz="2200" b="1" i="1" dirty="0">
                <a:solidFill>
                  <a:srgbClr val="000099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В.А. Сухомлинский</a:t>
            </a:r>
            <a:r>
              <a:rPr lang="ru-RU" sz="2200" i="1" dirty="0">
                <a:latin typeface="Calibri" pitchFamily="34" charset="0"/>
                <a:ea typeface="DejaVu Sans"/>
                <a:cs typeface="Times New Roman" pitchFamily="18" charset="0"/>
              </a:rPr>
              <a:t>.</a:t>
            </a:r>
            <a:endParaRPr lang="ru-RU" sz="2200" dirty="0">
              <a:ea typeface="DejaVu Sans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71775" y="1"/>
            <a:ext cx="2964722" cy="4032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0" y="274638"/>
            <a:ext cx="6084168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Чтение – это важнейшее условие формирования мыслительных способностей.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417638"/>
            <a:ext cx="5682712" cy="2888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Сухомлинский отмечал, если в начальной школе дети мало мыслили, у них складывалась структура малодеятельного мозга. </a:t>
            </a:r>
            <a:endParaRPr lang="ru-RU" sz="32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1267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8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Прямоугольник 6"/>
          <p:cNvSpPr>
            <a:spLocks noChangeArrowheads="1"/>
          </p:cNvSpPr>
          <p:nvPr/>
        </p:nvSpPr>
        <p:spPr bwMode="auto">
          <a:xfrm>
            <a:off x="785813" y="285750"/>
            <a:ext cx="77152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71" name="Прямоугольник 8"/>
          <p:cNvSpPr>
            <a:spLocks noChangeArrowheads="1"/>
          </p:cNvSpPr>
          <p:nvPr/>
        </p:nvSpPr>
        <p:spPr bwMode="auto">
          <a:xfrm>
            <a:off x="285750" y="1214422"/>
            <a:ext cx="8501063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endParaRPr lang="ru-RU" sz="3600" b="1" i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endParaRPr lang="ru-RU" sz="3600" b="1" i="1" dirty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3600" b="1" i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" descr="A description..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54235" y="3429000"/>
            <a:ext cx="1721931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5750" y="292501"/>
            <a:ext cx="7667006" cy="5954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Значение книги в жизни человека </a:t>
            </a:r>
            <a:r>
              <a:rPr lang="ru-RU" sz="280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велико. </a:t>
            </a:r>
            <a: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 этом народ сложил прекрасные поговорки и пословицы:</a:t>
            </a:r>
            <a:endParaRPr lang="ru-RU" sz="2800" dirty="0">
              <a:solidFill>
                <a:srgbClr val="0000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Неграмотный — как слепой, а книга глаза открывает.</a:t>
            </a:r>
            <a:endParaRPr lang="ru-RU" sz="24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 при ученье скучен, да плод от чтенья вкусен.</a:t>
            </a:r>
            <a:endParaRPr lang="ru-RU" sz="24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Хорошую книгу читаешь — знания свои умножаешь.</a:t>
            </a:r>
            <a:endParaRPr lang="ru-RU" sz="24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Книга подобна воде: дорогу пробьет везде.</a:t>
            </a:r>
            <a:endParaRPr lang="ru-RU" sz="24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 smtClean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Книга </a:t>
            </a:r>
            <a:r>
              <a:rPr lang="ru-RU" sz="24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ума, что тёплый дождь для всходов.</a:t>
            </a:r>
            <a:endParaRPr lang="ru-RU" sz="24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Чтение – к мудрости движение.</a:t>
            </a:r>
            <a:endParaRPr lang="ru-RU" sz="24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книгой поведёшься – ума наберёшься.</a:t>
            </a:r>
            <a:endParaRPr lang="ru-RU" sz="24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Книги читать – не дурака валять, а ум и сердце развивать.</a:t>
            </a:r>
            <a:endParaRPr lang="ru-RU" sz="24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Книги читать — скуки не знать.</a:t>
            </a:r>
            <a:endParaRPr lang="ru-RU" sz="2400" dirty="0">
              <a:solidFill>
                <a:srgbClr val="6600C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2292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463" y="-97039"/>
            <a:ext cx="916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Прямоугольник 4"/>
          <p:cNvSpPr>
            <a:spLocks noChangeArrowheads="1"/>
          </p:cNvSpPr>
          <p:nvPr/>
        </p:nvSpPr>
        <p:spPr bwMode="auto">
          <a:xfrm>
            <a:off x="214313" y="642938"/>
            <a:ext cx="8786812" cy="490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>
              <a:lnSpc>
                <a:spcPct val="80000"/>
              </a:lnSpc>
              <a:buFont typeface="Arial" pitchFamily="34" charset="0"/>
              <a:buChar char="•"/>
            </a:pP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313" y="476672"/>
            <a:ext cx="8720137" cy="5367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3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Даже в век компьютеров и высоких технологий человек не может обойтись без чтения.</a:t>
            </a:r>
            <a:r>
              <a:rPr lang="ru-RU" sz="3000" dirty="0">
                <a:solidFill>
                  <a:srgbClr val="0000C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 и психологи констатируют, что дети, едва научившись читать в начальной школе, к седьмому – восьмому классу читают все хуже и хуже. Замедленность процесса чтения, отсутствие интереса к чтению приводит к тому, что процессы интеллектуальной деятельности тоже замедляются. </a:t>
            </a:r>
            <a:r>
              <a:rPr lang="ru-RU" sz="30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 </a:t>
            </a:r>
            <a:r>
              <a:rPr lang="ru-RU" sz="3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медленнее прочитывают условие задачи, упражнения, забывают его суть прежде, чем начнут выполнять. </a:t>
            </a:r>
            <a:endParaRPr lang="ru-RU" sz="3000" dirty="0">
              <a:solidFill>
                <a:srgbClr val="0000C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15" descr="0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888" y="5362373"/>
            <a:ext cx="12334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40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14" y="5681"/>
            <a:ext cx="916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1520" y="1"/>
            <a:ext cx="8784976" cy="3140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Советы родителям: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25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</a:t>
            </a:r>
            <a:r>
              <a:rPr lang="ru-RU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ребенок полюбил чтение, очень важно создать свою собственную библиотеку. В первую очередь, это рабочая библиотека, помогающая в повседневном учебном  труде: словари, энциклопедии, научно-популярная литература, периодические издания.</a:t>
            </a:r>
            <a:endParaRPr lang="ru-RU" sz="2500" dirty="0">
              <a:solidFill>
                <a:srgbClr val="0000C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7463" y="2276872"/>
            <a:ext cx="8951913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000" dirty="0" smtClean="0">
              <a:solidFill>
                <a:srgbClr val="0000CC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3000" dirty="0">
              <a:solidFill>
                <a:srgbClr val="0000CC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0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ru-RU" sz="25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Желательно</a:t>
            </a:r>
            <a:r>
              <a:rPr lang="ru-RU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чтобы в домашней библиотеке была подборка любимых книг ребёнка. Родителям необходимо самим знать детскую литературу, чтобы помогать развитию детей. </a:t>
            </a:r>
            <a:endParaRPr lang="ru-RU" sz="2500" dirty="0">
              <a:solidFill>
                <a:srgbClr val="0000CC"/>
              </a:solidFill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45214" y="5411795"/>
            <a:ext cx="1764990" cy="1257614"/>
          </a:xfrm>
          <a:custGeom>
            <a:avLst/>
            <a:gdLst>
              <a:gd name="T0" fmla="*/ 307485 w 3747"/>
              <a:gd name="T1" fmla="*/ 84881 h 1897"/>
              <a:gd name="T2" fmla="*/ 479644 w 3747"/>
              <a:gd name="T3" fmla="*/ 40595 h 1897"/>
              <a:gd name="T4" fmla="*/ 608563 w 3747"/>
              <a:gd name="T5" fmla="*/ 12126 h 1897"/>
              <a:gd name="T6" fmla="*/ 663814 w 3747"/>
              <a:gd name="T7" fmla="*/ 12126 h 1897"/>
              <a:gd name="T8" fmla="*/ 694643 w 3747"/>
              <a:gd name="T9" fmla="*/ 28470 h 1897"/>
              <a:gd name="T10" fmla="*/ 740685 w 3747"/>
              <a:gd name="T11" fmla="*/ 48504 h 1897"/>
              <a:gd name="T12" fmla="*/ 771514 w 3747"/>
              <a:gd name="T13" fmla="*/ 97007 h 1897"/>
              <a:gd name="T14" fmla="*/ 811551 w 3747"/>
              <a:gd name="T15" fmla="*/ 60630 h 1897"/>
              <a:gd name="T16" fmla="*/ 866802 w 3747"/>
              <a:gd name="T17" fmla="*/ 12126 h 1897"/>
              <a:gd name="T18" fmla="*/ 903636 w 3747"/>
              <a:gd name="T19" fmla="*/ 0 h 1897"/>
              <a:gd name="T20" fmla="*/ 986913 w 3747"/>
              <a:gd name="T21" fmla="*/ 0 h 1897"/>
              <a:gd name="T22" fmla="*/ 1054576 w 3747"/>
              <a:gd name="T23" fmla="*/ 16344 h 1897"/>
              <a:gd name="T24" fmla="*/ 1134250 w 3747"/>
              <a:gd name="T25" fmla="*/ 32687 h 1897"/>
              <a:gd name="T26" fmla="*/ 1201912 w 3747"/>
              <a:gd name="T27" fmla="*/ 56939 h 1897"/>
              <a:gd name="T28" fmla="*/ 1285189 w 3747"/>
              <a:gd name="T29" fmla="*/ 84881 h 1897"/>
              <a:gd name="T30" fmla="*/ 1309612 w 3747"/>
              <a:gd name="T31" fmla="*/ 109661 h 1897"/>
              <a:gd name="T32" fmla="*/ 1500188 w 3747"/>
              <a:gd name="T33" fmla="*/ 1000125 h 1897"/>
              <a:gd name="T34" fmla="*/ 1450942 w 3747"/>
              <a:gd name="T35" fmla="*/ 975873 h 1897"/>
              <a:gd name="T36" fmla="*/ 1318820 w 3747"/>
              <a:gd name="T37" fmla="*/ 931587 h 1897"/>
              <a:gd name="T38" fmla="*/ 1220329 w 3747"/>
              <a:gd name="T39" fmla="*/ 903118 h 1897"/>
              <a:gd name="T40" fmla="*/ 1097415 w 3747"/>
              <a:gd name="T41" fmla="*/ 890992 h 1897"/>
              <a:gd name="T42" fmla="*/ 968496 w 3747"/>
              <a:gd name="T43" fmla="*/ 911026 h 1897"/>
              <a:gd name="T44" fmla="*/ 854791 w 3747"/>
              <a:gd name="T45" fmla="*/ 931587 h 1897"/>
              <a:gd name="T46" fmla="*/ 826765 w 3747"/>
              <a:gd name="T47" fmla="*/ 939495 h 1897"/>
              <a:gd name="T48" fmla="*/ 762305 w 3747"/>
              <a:gd name="T49" fmla="*/ 975873 h 1897"/>
              <a:gd name="T50" fmla="*/ 716263 w 3747"/>
              <a:gd name="T51" fmla="*/ 992217 h 1897"/>
              <a:gd name="T52" fmla="*/ 642595 w 3747"/>
              <a:gd name="T53" fmla="*/ 967965 h 1897"/>
              <a:gd name="T54" fmla="*/ 590146 w 3747"/>
              <a:gd name="T55" fmla="*/ 935278 h 1897"/>
              <a:gd name="T56" fmla="*/ 488852 w 3747"/>
              <a:gd name="T57" fmla="*/ 915244 h 1897"/>
              <a:gd name="T58" fmla="*/ 393564 w 3747"/>
              <a:gd name="T59" fmla="*/ 911026 h 1897"/>
              <a:gd name="T60" fmla="*/ 291870 w 3747"/>
              <a:gd name="T61" fmla="*/ 911026 h 1897"/>
              <a:gd name="T62" fmla="*/ 236619 w 3747"/>
              <a:gd name="T63" fmla="*/ 911026 h 1897"/>
              <a:gd name="T64" fmla="*/ 119711 w 3747"/>
              <a:gd name="T65" fmla="*/ 951621 h 1897"/>
              <a:gd name="T66" fmla="*/ 0 w 3747"/>
              <a:gd name="T67" fmla="*/ 980091 h 1897"/>
              <a:gd name="T68" fmla="*/ 46043 w 3747"/>
              <a:gd name="T69" fmla="*/ 838270 h 1897"/>
              <a:gd name="T70" fmla="*/ 307485 w 3747"/>
              <a:gd name="T71" fmla="*/ 84881 h 189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3747"/>
              <a:gd name="T109" fmla="*/ 0 h 1897"/>
              <a:gd name="T110" fmla="*/ 3747 w 3747"/>
              <a:gd name="T111" fmla="*/ 1897 h 189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3747" h="1897">
                <a:moveTo>
                  <a:pt x="768" y="161"/>
                </a:moveTo>
                <a:lnTo>
                  <a:pt x="1198" y="77"/>
                </a:lnTo>
                <a:lnTo>
                  <a:pt x="1520" y="23"/>
                </a:lnTo>
                <a:lnTo>
                  <a:pt x="1658" y="23"/>
                </a:lnTo>
                <a:lnTo>
                  <a:pt x="1735" y="54"/>
                </a:lnTo>
                <a:lnTo>
                  <a:pt x="1850" y="92"/>
                </a:lnTo>
                <a:lnTo>
                  <a:pt x="1927" y="184"/>
                </a:lnTo>
                <a:lnTo>
                  <a:pt x="2027" y="115"/>
                </a:lnTo>
                <a:lnTo>
                  <a:pt x="2165" y="23"/>
                </a:lnTo>
                <a:lnTo>
                  <a:pt x="2257" y="0"/>
                </a:lnTo>
                <a:lnTo>
                  <a:pt x="2465" y="0"/>
                </a:lnTo>
                <a:lnTo>
                  <a:pt x="2634" y="31"/>
                </a:lnTo>
                <a:lnTo>
                  <a:pt x="2833" y="62"/>
                </a:lnTo>
                <a:lnTo>
                  <a:pt x="3002" y="108"/>
                </a:lnTo>
                <a:lnTo>
                  <a:pt x="3210" y="161"/>
                </a:lnTo>
                <a:lnTo>
                  <a:pt x="3271" y="208"/>
                </a:lnTo>
                <a:lnTo>
                  <a:pt x="3747" y="1897"/>
                </a:lnTo>
                <a:lnTo>
                  <a:pt x="3624" y="1851"/>
                </a:lnTo>
                <a:lnTo>
                  <a:pt x="3294" y="1767"/>
                </a:lnTo>
                <a:lnTo>
                  <a:pt x="3048" y="1713"/>
                </a:lnTo>
                <a:lnTo>
                  <a:pt x="2741" y="1690"/>
                </a:lnTo>
                <a:lnTo>
                  <a:pt x="2419" y="1728"/>
                </a:lnTo>
                <a:lnTo>
                  <a:pt x="2135" y="1767"/>
                </a:lnTo>
                <a:lnTo>
                  <a:pt x="2065" y="1782"/>
                </a:lnTo>
                <a:lnTo>
                  <a:pt x="1904" y="1851"/>
                </a:lnTo>
                <a:lnTo>
                  <a:pt x="1789" y="1882"/>
                </a:lnTo>
                <a:lnTo>
                  <a:pt x="1605" y="1836"/>
                </a:lnTo>
                <a:lnTo>
                  <a:pt x="1474" y="1774"/>
                </a:lnTo>
                <a:lnTo>
                  <a:pt x="1221" y="1736"/>
                </a:lnTo>
                <a:lnTo>
                  <a:pt x="983" y="1728"/>
                </a:lnTo>
                <a:lnTo>
                  <a:pt x="729" y="1728"/>
                </a:lnTo>
                <a:lnTo>
                  <a:pt x="591" y="1728"/>
                </a:lnTo>
                <a:lnTo>
                  <a:pt x="299" y="1805"/>
                </a:lnTo>
                <a:lnTo>
                  <a:pt x="0" y="1859"/>
                </a:lnTo>
                <a:lnTo>
                  <a:pt x="115" y="1590"/>
                </a:lnTo>
                <a:lnTo>
                  <a:pt x="768" y="161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1519" y="4908362"/>
            <a:ext cx="66689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altLang="ru-RU" sz="2800" dirty="0">
                <a:solidFill>
                  <a:srgbClr val="FF0000"/>
                </a:solidFill>
              </a:rPr>
              <a:t>«Дом, в котором нет книг, подобен телу, лишённому души»                                                                 Цицерон                                                                                  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9132" y="4837093"/>
            <a:ext cx="2208836" cy="1663023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6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463" y="0"/>
            <a:ext cx="9161463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0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3748" y="4437112"/>
            <a:ext cx="788431" cy="91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7504" y="116633"/>
            <a:ext cx="8280920" cy="6901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Ребенка следует записать в </a:t>
            </a:r>
            <a:r>
              <a:rPr lang="ru-RU" sz="25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библиотеку</a:t>
            </a:r>
            <a:r>
              <a:rPr lang="ru-RU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Иногда детей увлекает сам факт посещения библиотеки, статус читателя, общение с работниками библиотеки. </a:t>
            </a:r>
            <a:endParaRPr lang="ru-RU" sz="2500" dirty="0" smtClean="0">
              <a:solidFill>
                <a:srgbClr val="00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каждого детского возраста имеются в каждой 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библиотеке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рекомендательные списки литературы ''Что читать детям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''. Эти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списки, 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составлены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учетом возраста 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детей. В них включены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произведения художественной и научно – популярной литературы, книги классиков и современных писателей, русская и зарубежная литература, поэзия и проза. </a:t>
            </a:r>
            <a:endParaRPr lang="ru-RU" sz="2400" dirty="0" smtClean="0">
              <a:solidFill>
                <a:srgbClr val="0000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2400" dirty="0" smtClean="0">
              <a:solidFill>
                <a:srgbClr val="0000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ctr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Родители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должны следить, чтобы в руки детей попадали книги, предназначенные для их возраста.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4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463" y="0"/>
            <a:ext cx="916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1520" y="116632"/>
            <a:ext cx="8682930" cy="6542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Надо приучить детей начинать чтение с обложки титульного листа книги, на которых приводится фамилия автора, художника, сделавшего рисунки книги, издательства и год издания.</a:t>
            </a:r>
            <a:endParaRPr lang="ru-RU" sz="2500" dirty="0">
              <a:solidFill>
                <a:srgbClr val="00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2500" dirty="0" smtClean="0">
              <a:solidFill>
                <a:srgbClr val="0000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25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 </a:t>
            </a:r>
            <a:r>
              <a:rPr lang="ru-RU" sz="25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важно, чтобы у ребенка воспитывалось бережное и любовное отношение к книге, чтобы он следил за порядком в своем книжном уголке. В некоторых семьях стало традицией сохранять полюбившиеся детские книги. Жизнь у этих книг может быть долгая: их читали бабушка, дедушка, папа, мама, а теперь они стали друзьями ребенка. Такая семейная традиция не только воспитывает бережное отношение к книге, но и воспитывает  доброе отношение  к самым дорогим людям.</a:t>
            </a:r>
            <a:endParaRPr lang="ru-RU" sz="2500" dirty="0">
              <a:solidFill>
                <a:srgbClr val="0000C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Documents and Settings\Администратор\Local Settings\Temporary Internet Files\Content.IE5\OPQRSTUV\MCj04326650000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056" y="1447800"/>
            <a:ext cx="1547483" cy="1477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а 79 из 92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8520" y="-34992"/>
            <a:ext cx="9252520" cy="6963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1520" y="274638"/>
            <a:ext cx="8424936" cy="5529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Необходимо также приучать детей соблюдать основные правила гигиены чтения. </a:t>
            </a:r>
          </a:p>
          <a:p>
            <a:pPr marL="457200" indent="-4572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 должны знать, что глаза надо беречь. </a:t>
            </a:r>
          </a:p>
          <a:p>
            <a:pPr marL="457200" indent="-4572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Нельзя читать при слабом освещении. </a:t>
            </a:r>
          </a:p>
          <a:p>
            <a:pPr marL="457200" indent="-4572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Лампа должна быть со стороны левой руки ребёнка, свет от неё не должен попадать в глаза, а падать только на поверхность стола, где лежит книга.</a:t>
            </a:r>
          </a:p>
          <a:p>
            <a:pPr marL="457200" indent="-45720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 чтении следует давать короткий отдых глазам.</a:t>
            </a:r>
            <a:endParaRPr lang="ru-RU" sz="2800" dirty="0">
              <a:solidFill>
                <a:srgbClr val="00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9872" y="5217928"/>
            <a:ext cx="1905000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262424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793</TotalTime>
  <Words>1115</Words>
  <Application>Microsoft Office PowerPoint</Application>
  <PresentationFormat>Экран (4:3)</PresentationFormat>
  <Paragraphs>94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3" baseType="lpstr">
      <vt:lpstr>Arial</vt:lpstr>
      <vt:lpstr>Calibri</vt:lpstr>
      <vt:lpstr>Comic Sans MS</vt:lpstr>
      <vt:lpstr>Corbel</vt:lpstr>
      <vt:lpstr>DejaVu Sans</vt:lpstr>
      <vt:lpstr>Gill Sans MT</vt:lpstr>
      <vt:lpstr>Palatino Linotype</vt:lpstr>
      <vt:lpstr>Symbol</vt:lpstr>
      <vt:lpstr>Times New Roman</vt:lpstr>
      <vt:lpstr>Verdana</vt:lpstr>
      <vt:lpstr>Wingdings</vt:lpstr>
      <vt:lpstr>Wingdings 2</vt:lpstr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школа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2021</cp:lastModifiedBy>
  <cp:revision>102</cp:revision>
  <dcterms:created xsi:type="dcterms:W3CDTF">2009-11-01T10:21:51Z</dcterms:created>
  <dcterms:modified xsi:type="dcterms:W3CDTF">2022-02-14T02:58:20Z</dcterms:modified>
</cp:coreProperties>
</file>