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78" r:id="rId3"/>
    <p:sldId id="280" r:id="rId4"/>
    <p:sldId id="281" r:id="rId5"/>
    <p:sldId id="282" r:id="rId6"/>
    <p:sldId id="283" r:id="rId7"/>
    <p:sldId id="289" r:id="rId8"/>
    <p:sldId id="291" r:id="rId9"/>
    <p:sldId id="292" r:id="rId10"/>
    <p:sldId id="293" r:id="rId11"/>
    <p:sldId id="294" r:id="rId12"/>
    <p:sldId id="284" r:id="rId13"/>
    <p:sldId id="285" r:id="rId14"/>
    <p:sldId id="286" r:id="rId15"/>
    <p:sldId id="287" r:id="rId16"/>
    <p:sldId id="288" r:id="rId17"/>
    <p:sldId id="279" r:id="rId18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CC"/>
    <a:srgbClr val="C16557"/>
    <a:srgbClr val="FC790C"/>
    <a:srgbClr val="B8E32F"/>
    <a:srgbClr val="FF9600"/>
    <a:srgbClr val="EBD531"/>
    <a:srgbClr val="FFFFFF"/>
    <a:srgbClr val="C0C0C0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39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gray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5" name="Freeform 303"/>
          <p:cNvSpPr>
            <a:spLocks/>
          </p:cNvSpPr>
          <p:nvPr/>
        </p:nvSpPr>
        <p:spPr bwMode="gray">
          <a:xfrm>
            <a:off x="0" y="4038600"/>
            <a:ext cx="8770938" cy="2833688"/>
          </a:xfrm>
          <a:custGeom>
            <a:avLst/>
            <a:gdLst>
              <a:gd name="T0" fmla="*/ 0 w 5511"/>
              <a:gd name="T1" fmla="*/ 1776 h 1785"/>
              <a:gd name="T2" fmla="*/ 1829 w 5511"/>
              <a:gd name="T3" fmla="*/ 3 h 1785"/>
              <a:gd name="T4" fmla="*/ 4752 w 5511"/>
              <a:gd name="T5" fmla="*/ 0 h 1785"/>
              <a:gd name="T6" fmla="*/ 5511 w 5511"/>
              <a:gd name="T7" fmla="*/ 1785 h 1785"/>
              <a:gd name="T8" fmla="*/ 0 w 5511"/>
              <a:gd name="T9" fmla="*/ 1776 h 1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11" h="1785">
                <a:moveTo>
                  <a:pt x="0" y="1776"/>
                </a:moveTo>
                <a:lnTo>
                  <a:pt x="1829" y="3"/>
                </a:lnTo>
                <a:lnTo>
                  <a:pt x="4752" y="0"/>
                </a:lnTo>
                <a:lnTo>
                  <a:pt x="5511" y="1785"/>
                </a:lnTo>
                <a:lnTo>
                  <a:pt x="0" y="177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4724400" y="6553200"/>
            <a:ext cx="381000" cy="244475"/>
          </a:xfrm>
        </p:spPr>
        <p:txBody>
          <a:bodyPr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fld id="{CA77E1C4-E906-42DD-A676-08B36DC428C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1981200" y="6172200"/>
            <a:ext cx="4648200" cy="38100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/>
          <a:lstStyle>
            <a:lvl1pPr marL="0" indent="0" algn="ctr">
              <a:buFont typeface="Wingdings" pitchFamily="2" charset="2"/>
              <a:buNone/>
              <a:defRPr sz="2000">
                <a:solidFill>
                  <a:srgbClr val="000000"/>
                </a:solidFill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5400" y="1066800"/>
            <a:ext cx="6858000" cy="6096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/>
          <a:lstStyle>
            <a:lvl1pPr algn="ctr">
              <a:defRPr sz="3600" b="1"/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152400" y="6537325"/>
            <a:ext cx="2133600" cy="244475"/>
          </a:xfrm>
        </p:spPr>
        <p:txBody>
          <a:bodyPr/>
          <a:lstStyle>
            <a:lvl1pPr>
              <a:defRPr sz="2100" b="0" i="1">
                <a:solidFill>
                  <a:srgbClr val="000000"/>
                </a:solidFill>
                <a:latin typeface="Arial Black" pitchFamily="34" charset="0"/>
              </a:defRPr>
            </a:lvl1pPr>
          </a:lstStyle>
          <a:p>
            <a:endParaRPr lang="ru-RU"/>
          </a:p>
        </p:txBody>
      </p:sp>
      <p:sp>
        <p:nvSpPr>
          <p:cNvPr id="3370" name="Freeform 298"/>
          <p:cNvSpPr>
            <a:spLocks/>
          </p:cNvSpPr>
          <p:nvPr/>
        </p:nvSpPr>
        <p:spPr bwMode="gray">
          <a:xfrm>
            <a:off x="0" y="-9525"/>
            <a:ext cx="1195388" cy="971550"/>
          </a:xfrm>
          <a:custGeom>
            <a:avLst/>
            <a:gdLst>
              <a:gd name="T0" fmla="*/ 0 w 753"/>
              <a:gd name="T1" fmla="*/ 612 h 612"/>
              <a:gd name="T2" fmla="*/ 753 w 753"/>
              <a:gd name="T3" fmla="*/ 441 h 612"/>
              <a:gd name="T4" fmla="*/ 629 w 753"/>
              <a:gd name="T5" fmla="*/ 0 h 612"/>
              <a:gd name="T6" fmla="*/ 0 w 753"/>
              <a:gd name="T7" fmla="*/ 6 h 612"/>
              <a:gd name="T8" fmla="*/ 0 w 753"/>
              <a:gd name="T9" fmla="*/ 612 h 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3" h="612">
                <a:moveTo>
                  <a:pt x="0" y="612"/>
                </a:moveTo>
                <a:lnTo>
                  <a:pt x="753" y="441"/>
                </a:lnTo>
                <a:lnTo>
                  <a:pt x="629" y="0"/>
                </a:lnTo>
                <a:lnTo>
                  <a:pt x="0" y="6"/>
                </a:lnTo>
                <a:lnTo>
                  <a:pt x="0" y="61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372" name="Freeform 300"/>
          <p:cNvSpPr>
            <a:spLocks/>
          </p:cNvSpPr>
          <p:nvPr/>
        </p:nvSpPr>
        <p:spPr bwMode="ltGray">
          <a:xfrm>
            <a:off x="0" y="804863"/>
            <a:ext cx="1285875" cy="738187"/>
          </a:xfrm>
          <a:custGeom>
            <a:avLst/>
            <a:gdLst>
              <a:gd name="T0" fmla="*/ 0 w 810"/>
              <a:gd name="T1" fmla="*/ 465 h 465"/>
              <a:gd name="T2" fmla="*/ 810 w 810"/>
              <a:gd name="T3" fmla="*/ 141 h 465"/>
              <a:gd name="T4" fmla="*/ 774 w 810"/>
              <a:gd name="T5" fmla="*/ 0 h 465"/>
              <a:gd name="T6" fmla="*/ 0 w 810"/>
              <a:gd name="T7" fmla="*/ 173 h 465"/>
              <a:gd name="T8" fmla="*/ 0 w 810"/>
              <a:gd name="T9" fmla="*/ 465 h 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0" h="465">
                <a:moveTo>
                  <a:pt x="0" y="465"/>
                </a:moveTo>
                <a:lnTo>
                  <a:pt x="810" y="141"/>
                </a:lnTo>
                <a:lnTo>
                  <a:pt x="774" y="0"/>
                </a:lnTo>
                <a:lnTo>
                  <a:pt x="0" y="173"/>
                </a:lnTo>
                <a:lnTo>
                  <a:pt x="0" y="465"/>
                </a:lnTo>
                <a:close/>
              </a:path>
            </a:pathLst>
          </a:cu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373" name="Freeform 301"/>
          <p:cNvSpPr>
            <a:spLocks/>
          </p:cNvSpPr>
          <p:nvPr/>
        </p:nvSpPr>
        <p:spPr bwMode="gray">
          <a:xfrm>
            <a:off x="7524750" y="4033838"/>
            <a:ext cx="1619250" cy="2071687"/>
          </a:xfrm>
          <a:custGeom>
            <a:avLst/>
            <a:gdLst>
              <a:gd name="T0" fmla="*/ 0 w 1020"/>
              <a:gd name="T1" fmla="*/ 0 h 1305"/>
              <a:gd name="T2" fmla="*/ 567 w 1020"/>
              <a:gd name="T3" fmla="*/ 1305 h 1305"/>
              <a:gd name="T4" fmla="*/ 1020 w 1020"/>
              <a:gd name="T5" fmla="*/ 1164 h 1305"/>
              <a:gd name="T6" fmla="*/ 1020 w 1020"/>
              <a:gd name="T7" fmla="*/ 0 h 1305"/>
              <a:gd name="T8" fmla="*/ 0 w 1020"/>
              <a:gd name="T9" fmla="*/ 0 h 1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0" h="1305">
                <a:moveTo>
                  <a:pt x="0" y="0"/>
                </a:moveTo>
                <a:lnTo>
                  <a:pt x="567" y="1305"/>
                </a:lnTo>
                <a:lnTo>
                  <a:pt x="1020" y="1164"/>
                </a:lnTo>
                <a:lnTo>
                  <a:pt x="102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374" name="Freeform 302"/>
          <p:cNvSpPr>
            <a:spLocks/>
          </p:cNvSpPr>
          <p:nvPr/>
        </p:nvSpPr>
        <p:spPr bwMode="gray">
          <a:xfrm>
            <a:off x="8462963" y="6000750"/>
            <a:ext cx="681037" cy="865188"/>
          </a:xfrm>
          <a:custGeom>
            <a:avLst/>
            <a:gdLst>
              <a:gd name="T0" fmla="*/ 429 w 429"/>
              <a:gd name="T1" fmla="*/ 0 h 542"/>
              <a:gd name="T2" fmla="*/ 0 w 429"/>
              <a:gd name="T3" fmla="*/ 129 h 542"/>
              <a:gd name="T4" fmla="*/ 180 w 429"/>
              <a:gd name="T5" fmla="*/ 542 h 542"/>
              <a:gd name="T6" fmla="*/ 429 w 429"/>
              <a:gd name="T7" fmla="*/ 540 h 542"/>
              <a:gd name="T8" fmla="*/ 429 w 429"/>
              <a:gd name="T9" fmla="*/ 0 h 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9" h="542">
                <a:moveTo>
                  <a:pt x="429" y="0"/>
                </a:moveTo>
                <a:lnTo>
                  <a:pt x="0" y="129"/>
                </a:lnTo>
                <a:lnTo>
                  <a:pt x="180" y="542"/>
                </a:lnTo>
                <a:lnTo>
                  <a:pt x="429" y="540"/>
                </a:lnTo>
                <a:lnTo>
                  <a:pt x="42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gray">
          <a:xfrm>
            <a:off x="7981950" y="6407150"/>
            <a:ext cx="1066800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100" i="1">
                <a:solidFill>
                  <a:srgbClr val="D7181F"/>
                </a:solidFill>
                <a:latin typeface="Arial Black" pitchFamily="34" charset="0"/>
              </a:rPr>
              <a:t>LOGO</a:t>
            </a:r>
          </a:p>
        </p:txBody>
      </p:sp>
      <p:sp>
        <p:nvSpPr>
          <p:cNvPr id="3376" name="Rectangle 304" descr="01"/>
          <p:cNvSpPr>
            <a:spLocks noChangeArrowheads="1"/>
          </p:cNvSpPr>
          <p:nvPr/>
        </p:nvSpPr>
        <p:spPr bwMode="gray">
          <a:xfrm>
            <a:off x="0" y="1801813"/>
            <a:ext cx="2900363" cy="2246312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377" name="Rectangle 305"/>
          <p:cNvSpPr>
            <a:spLocks noChangeArrowheads="1"/>
          </p:cNvSpPr>
          <p:nvPr/>
        </p:nvSpPr>
        <p:spPr bwMode="gray">
          <a:xfrm>
            <a:off x="2895600" y="1797050"/>
            <a:ext cx="6261100" cy="225107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3378" name="Picture 306" descr="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4143375"/>
            <a:ext cx="2238375" cy="247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68" name="Freeform 296"/>
          <p:cNvSpPr>
            <a:spLocks/>
          </p:cNvSpPr>
          <p:nvPr/>
        </p:nvSpPr>
        <p:spPr bwMode="gray">
          <a:xfrm>
            <a:off x="998538" y="-9525"/>
            <a:ext cx="1404937" cy="1038225"/>
          </a:xfrm>
          <a:custGeom>
            <a:avLst/>
            <a:gdLst>
              <a:gd name="T0" fmla="*/ 0 w 885"/>
              <a:gd name="T1" fmla="*/ 0 h 654"/>
              <a:gd name="T2" fmla="*/ 181 w 885"/>
              <a:gd name="T3" fmla="*/ 654 h 654"/>
              <a:gd name="T4" fmla="*/ 885 w 885"/>
              <a:gd name="T5" fmla="*/ 368 h 654"/>
              <a:gd name="T6" fmla="*/ 742 w 885"/>
              <a:gd name="T7" fmla="*/ 3 h 654"/>
              <a:gd name="T8" fmla="*/ 0 w 885"/>
              <a:gd name="T9" fmla="*/ 0 h 6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5" h="654">
                <a:moveTo>
                  <a:pt x="0" y="0"/>
                </a:moveTo>
                <a:lnTo>
                  <a:pt x="181" y="654"/>
                </a:lnTo>
                <a:lnTo>
                  <a:pt x="885" y="368"/>
                </a:lnTo>
                <a:lnTo>
                  <a:pt x="742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 advClick="0" advTm="5000">
    <p:circl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CAEC1F4-FABF-4D98-9340-2C35C170C51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86292"/>
      </p:ext>
    </p:extLst>
  </p:cSld>
  <p:clrMapOvr>
    <a:masterClrMapping/>
  </p:clrMapOvr>
  <p:transition spd="slow" advClick="0" advTm="5000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72250" y="198438"/>
            <a:ext cx="2114550" cy="6202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28600" y="198438"/>
            <a:ext cx="6191250" cy="6202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9199C0B-55BC-423A-BA37-1350B3E2F98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855024"/>
      </p:ext>
    </p:extLst>
  </p:cSld>
  <p:clrMapOvr>
    <a:masterClrMapping/>
  </p:clrMapOvr>
  <p:transition spd="slow" advClick="0" advTm="5000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ED6AA10-68B9-493E-992A-0768988ECE8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751668"/>
      </p:ext>
    </p:extLst>
  </p:cSld>
  <p:clrMapOvr>
    <a:masterClrMapping/>
  </p:clrMapOvr>
  <p:transition spd="slow" advClick="0" advTm="5000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502E9D9-7EF3-4A57-AC7B-0D2361DC79B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232209"/>
      </p:ext>
    </p:extLst>
  </p:cSld>
  <p:clrMapOvr>
    <a:masterClrMapping/>
  </p:clrMapOvr>
  <p:transition spd="slow" advClick="0" advTm="5000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1529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33900" y="1066800"/>
            <a:ext cx="41529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18BE7B9-8746-43E4-88B6-AB346EB2D41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876366"/>
      </p:ext>
    </p:extLst>
  </p:cSld>
  <p:clrMapOvr>
    <a:masterClrMapping/>
  </p:clrMapOvr>
  <p:transition spd="slow" advClick="0" advTm="5000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9A0739C-4F3D-4D7B-AAF6-8D93CF70CA4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564417"/>
      </p:ext>
    </p:extLst>
  </p:cSld>
  <p:clrMapOvr>
    <a:masterClrMapping/>
  </p:clrMapOvr>
  <p:transition spd="slow" advClick="0" advTm="5000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14648A6-C706-4EEC-9FDE-A42319DD9FF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090446"/>
      </p:ext>
    </p:extLst>
  </p:cSld>
  <p:clrMapOvr>
    <a:masterClrMapping/>
  </p:clrMapOvr>
  <p:transition spd="slow" advClick="0" advTm="5000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EC0D99F-11B2-4024-96F0-00FEC6C55B6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682945"/>
      </p:ext>
    </p:extLst>
  </p:cSld>
  <p:clrMapOvr>
    <a:masterClrMapping/>
  </p:clrMapOvr>
  <p:transition spd="slow" advClick="0" advTm="5000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041960-A534-426A-8FB4-85142322F7C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410843"/>
      </p:ext>
    </p:extLst>
  </p:cSld>
  <p:clrMapOvr>
    <a:masterClrMapping/>
  </p:clrMapOvr>
  <p:transition spd="slow" advClick="0" advTm="5000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0529BC0-6C6A-472B-B830-D51E9BE2061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583378"/>
      </p:ext>
    </p:extLst>
  </p:cSld>
  <p:clrMapOvr>
    <a:masterClrMapping/>
  </p:clrMapOvr>
  <p:transition spd="slow" advClick="0" advTm="5000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4" name="Freeform 190"/>
          <p:cNvSpPr>
            <a:spLocks/>
          </p:cNvSpPr>
          <p:nvPr/>
        </p:nvSpPr>
        <p:spPr bwMode="gray">
          <a:xfrm>
            <a:off x="6858000" y="5257800"/>
            <a:ext cx="2286000" cy="1600200"/>
          </a:xfrm>
          <a:custGeom>
            <a:avLst/>
            <a:gdLst>
              <a:gd name="T0" fmla="*/ 1440 w 1440"/>
              <a:gd name="T1" fmla="*/ 0 h 1008"/>
              <a:gd name="T2" fmla="*/ 0 w 1440"/>
              <a:gd name="T3" fmla="*/ 1008 h 1008"/>
              <a:gd name="T4" fmla="*/ 1440 w 1440"/>
              <a:gd name="T5" fmla="*/ 1008 h 1008"/>
              <a:gd name="T6" fmla="*/ 1440 w 1440"/>
              <a:gd name="T7" fmla="*/ 0 h 10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40" h="1008">
                <a:moveTo>
                  <a:pt x="1440" y="0"/>
                </a:moveTo>
                <a:lnTo>
                  <a:pt x="0" y="1008"/>
                </a:lnTo>
                <a:lnTo>
                  <a:pt x="1440" y="1008"/>
                </a:lnTo>
                <a:lnTo>
                  <a:pt x="144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50" name="Freeform 126"/>
          <p:cNvSpPr>
            <a:spLocks/>
          </p:cNvSpPr>
          <p:nvPr/>
        </p:nvSpPr>
        <p:spPr bwMode="gray">
          <a:xfrm>
            <a:off x="-12700" y="342900"/>
            <a:ext cx="6032500" cy="679450"/>
          </a:xfrm>
          <a:custGeom>
            <a:avLst/>
            <a:gdLst>
              <a:gd name="T0" fmla="*/ 0 w 3800"/>
              <a:gd name="T1" fmla="*/ 0 h 428"/>
              <a:gd name="T2" fmla="*/ 3800 w 3800"/>
              <a:gd name="T3" fmla="*/ 0 h 428"/>
              <a:gd name="T4" fmla="*/ 3456 w 3800"/>
              <a:gd name="T5" fmla="*/ 428 h 4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00" h="428">
                <a:moveTo>
                  <a:pt x="0" y="0"/>
                </a:moveTo>
                <a:lnTo>
                  <a:pt x="3800" y="0"/>
                </a:lnTo>
                <a:lnTo>
                  <a:pt x="3456" y="428"/>
                </a:lnTo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51" name="Rectangle 127"/>
          <p:cNvSpPr>
            <a:spLocks noChangeArrowheads="1"/>
          </p:cNvSpPr>
          <p:nvPr/>
        </p:nvSpPr>
        <p:spPr bwMode="gray">
          <a:xfrm>
            <a:off x="7366000" y="6448425"/>
            <a:ext cx="1371600" cy="30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/>
            <a:r>
              <a:rPr lang="en-US" sz="2000" b="1" i="1">
                <a:solidFill>
                  <a:srgbClr val="D7181F"/>
                </a:solidFill>
              </a:rPr>
              <a:t>LOGO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5778500" y="6530975"/>
            <a:ext cx="2133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3886200" y="6505575"/>
            <a:ext cx="838200" cy="26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fld id="{24BBB09B-672D-49B4-8BFB-336CAF4E292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381000" y="6505575"/>
            <a:ext cx="1905000" cy="26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n-US"/>
          </a:p>
        </p:txBody>
      </p:sp>
      <p:pic>
        <p:nvPicPr>
          <p:cNvPr id="1213" name="Picture 189" descr="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19075"/>
            <a:ext cx="561975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09" name="Freeform 185"/>
          <p:cNvSpPr>
            <a:spLocks/>
          </p:cNvSpPr>
          <p:nvPr/>
        </p:nvSpPr>
        <p:spPr bwMode="gray">
          <a:xfrm>
            <a:off x="7543800" y="0"/>
            <a:ext cx="1600200" cy="2076450"/>
          </a:xfrm>
          <a:custGeom>
            <a:avLst/>
            <a:gdLst>
              <a:gd name="T0" fmla="*/ 0 w 1008"/>
              <a:gd name="T1" fmla="*/ 0 h 1308"/>
              <a:gd name="T2" fmla="*/ 570 w 1008"/>
              <a:gd name="T3" fmla="*/ 1308 h 1308"/>
              <a:gd name="T4" fmla="*/ 1008 w 1008"/>
              <a:gd name="T5" fmla="*/ 1170 h 1308"/>
              <a:gd name="T6" fmla="*/ 1008 w 1008"/>
              <a:gd name="T7" fmla="*/ 0 h 1308"/>
              <a:gd name="T8" fmla="*/ 0 w 1008"/>
              <a:gd name="T9" fmla="*/ 0 h 1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08" h="1308">
                <a:moveTo>
                  <a:pt x="0" y="0"/>
                </a:moveTo>
                <a:lnTo>
                  <a:pt x="570" y="1308"/>
                </a:lnTo>
                <a:lnTo>
                  <a:pt x="1008" y="1170"/>
                </a:lnTo>
                <a:lnTo>
                  <a:pt x="100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11" name="Freeform 187"/>
          <p:cNvSpPr>
            <a:spLocks/>
          </p:cNvSpPr>
          <p:nvPr/>
        </p:nvSpPr>
        <p:spPr bwMode="gray">
          <a:xfrm>
            <a:off x="8489950" y="1993900"/>
            <a:ext cx="654050" cy="1016000"/>
          </a:xfrm>
          <a:custGeom>
            <a:avLst/>
            <a:gdLst>
              <a:gd name="T0" fmla="*/ 0 w 412"/>
              <a:gd name="T1" fmla="*/ 122 h 640"/>
              <a:gd name="T2" fmla="*/ 222 w 412"/>
              <a:gd name="T3" fmla="*/ 640 h 640"/>
              <a:gd name="T4" fmla="*/ 412 w 412"/>
              <a:gd name="T5" fmla="*/ 638 h 640"/>
              <a:gd name="T6" fmla="*/ 412 w 412"/>
              <a:gd name="T7" fmla="*/ 0 h 640"/>
              <a:gd name="T8" fmla="*/ 0 w 412"/>
              <a:gd name="T9" fmla="*/ 122 h 6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2" h="640">
                <a:moveTo>
                  <a:pt x="0" y="122"/>
                </a:moveTo>
                <a:lnTo>
                  <a:pt x="222" y="640"/>
                </a:lnTo>
                <a:lnTo>
                  <a:pt x="412" y="638"/>
                </a:lnTo>
                <a:lnTo>
                  <a:pt x="412" y="0"/>
                </a:lnTo>
                <a:lnTo>
                  <a:pt x="0" y="12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215" name="Picture 191" descr="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50800"/>
            <a:ext cx="1135063" cy="139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black">
          <a:xfrm>
            <a:off x="228600" y="1066800"/>
            <a:ext cx="8458200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838200" y="198438"/>
            <a:ext cx="6248400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5000">
    <p:circle/>
  </p:transition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6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5536" y="260648"/>
            <a:ext cx="8367464" cy="1656184"/>
          </a:xfrm>
        </p:spPr>
        <p:txBody>
          <a:bodyPr/>
          <a:lstStyle/>
          <a:p>
            <a:r>
              <a:rPr lang="ru-RU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Методическая</a:t>
            </a:r>
            <a:r>
              <a:rPr lang="ru-RU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деятельность </a:t>
            </a:r>
            <a:r>
              <a:rPr lang="ru-RU" sz="3200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общеобразовательных учреждениях</a:t>
            </a:r>
            <a:endParaRPr lang="en-US" sz="3200" i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 advClick="0" advTm="5000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4" name="Овал 3"/>
          <p:cNvSpPr/>
          <p:nvPr/>
        </p:nvSpPr>
        <p:spPr>
          <a:xfrm>
            <a:off x="1504256" y="620688"/>
            <a:ext cx="5256584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По проблематике</a:t>
            </a: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683568" y="1124744"/>
            <a:ext cx="936104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3419872" y="1268760"/>
            <a:ext cx="0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436096" y="1268760"/>
            <a:ext cx="0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6516216" y="1124744"/>
            <a:ext cx="864096" cy="6120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107504" y="2204864"/>
            <a:ext cx="1944216" cy="42484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инновации, направленные на изменение всей школы в целом, на создание в ней </a:t>
            </a:r>
            <a:r>
              <a:rPr lang="ru-RU" dirty="0" smtClean="0"/>
              <a:t>воспитательной </a:t>
            </a:r>
            <a:r>
              <a:rPr lang="ru-RU" dirty="0"/>
              <a:t>системы или иной </a:t>
            </a:r>
            <a:r>
              <a:rPr lang="ru-RU" dirty="0" err="1"/>
              <a:t>системообразу</a:t>
            </a:r>
            <a:r>
              <a:rPr lang="ru-RU" dirty="0"/>
              <a:t> -</a:t>
            </a:r>
            <a:r>
              <a:rPr lang="ru-RU" dirty="0" err="1"/>
              <a:t>ющей</a:t>
            </a:r>
            <a:r>
              <a:rPr lang="ru-RU" dirty="0"/>
              <a:t> деятельности на основе </a:t>
            </a:r>
            <a:r>
              <a:rPr lang="ru-RU" dirty="0" smtClean="0"/>
              <a:t>концептуальных </a:t>
            </a:r>
            <a:r>
              <a:rPr lang="ru-RU" dirty="0"/>
              <a:t>идей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411760" y="2348880"/>
            <a:ext cx="1872208" cy="4104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инновации, </a:t>
            </a:r>
            <a:r>
              <a:rPr lang="ru-RU" dirty="0" smtClean="0"/>
              <a:t>направленные </a:t>
            </a:r>
            <a:r>
              <a:rPr lang="ru-RU" dirty="0"/>
              <a:t>на разработку новых форм, технологий и методов учебно- воспитатель- </a:t>
            </a:r>
            <a:r>
              <a:rPr lang="ru-RU" dirty="0" err="1"/>
              <a:t>ного</a:t>
            </a:r>
            <a:r>
              <a:rPr lang="ru-RU" dirty="0"/>
              <a:t> процесса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716016" y="2348880"/>
            <a:ext cx="1800200" cy="4104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инновации, </a:t>
            </a:r>
            <a:r>
              <a:rPr lang="ru-RU" dirty="0" smtClean="0"/>
              <a:t>направленные </a:t>
            </a:r>
            <a:r>
              <a:rPr lang="ru-RU" dirty="0"/>
              <a:t>на отработку нового содержания образования и новых способов его </a:t>
            </a:r>
            <a:r>
              <a:rPr lang="ru-RU" dirty="0" err="1"/>
              <a:t>структуриро</a:t>
            </a:r>
            <a:r>
              <a:rPr lang="ru-RU" dirty="0"/>
              <a:t>- </a:t>
            </a:r>
            <a:r>
              <a:rPr lang="ru-RU" dirty="0" err="1"/>
              <a:t>вания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732240" y="2033600"/>
            <a:ext cx="1944215" cy="3600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инновации, </a:t>
            </a:r>
            <a:r>
              <a:rPr lang="ru-RU" dirty="0" smtClean="0"/>
              <a:t>направленные </a:t>
            </a:r>
            <a:r>
              <a:rPr lang="ru-RU" dirty="0"/>
              <a:t>на разработку новых форм и систем управления</a:t>
            </a:r>
          </a:p>
        </p:txBody>
      </p:sp>
    </p:spTree>
    <p:extLst>
      <p:ext uri="{BB962C8B-B14F-4D97-AF65-F5344CB8AC3E}">
        <p14:creationId xmlns:p14="http://schemas.microsoft.com/office/powerpoint/2010/main" val="1566383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00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98438"/>
            <a:ext cx="6248400" cy="1286346"/>
          </a:xfrm>
        </p:spPr>
        <p:txBody>
          <a:bodyPr/>
          <a:lstStyle/>
          <a:p>
            <a:r>
              <a:rPr lang="ru-RU" b="1" i="1" dirty="0">
                <a:solidFill>
                  <a:srgbClr val="00B050"/>
                </a:solidFill>
              </a:rPr>
              <a:t>Четыре ключевых компонента инновации: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751344"/>
            <a:ext cx="799288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Креативность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— умение генерировать новые идеи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Стратегия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— выяснение того, является ли эта идея такой уж новой и полезной с точки зрения развития успешной корпоративной деятельности.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Реализация</a:t>
            </a: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— переход от новой и полезной идеи до ее реализации в виде конкретных продуктов и услуг. Именно на этапе реализации происходит девальвация многих превосходных творческих и потенциально инновационных идей, и соответственно теряются шансы создать для организации новую успешную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модель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Прибыльность (результативность)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— повышение до максимума ценности конечного продукта и услуг, полученной от реализации новой и полезной идеи</a:t>
            </a:r>
          </a:p>
        </p:txBody>
      </p:sp>
    </p:spTree>
    <p:extLst>
      <p:ext uri="{BB962C8B-B14F-4D97-AF65-F5344CB8AC3E}">
        <p14:creationId xmlns:p14="http://schemas.microsoft.com/office/powerpoint/2010/main" val="795828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00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solidFill>
                  <a:srgbClr val="00B0F0"/>
                </a:solidFill>
              </a:rPr>
              <a:t>образ современной школы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>
                <a:solidFill>
                  <a:srgbClr val="CC00CC"/>
                </a:solidFill>
              </a:rPr>
              <a:t>Переход на новые образовательные </a:t>
            </a:r>
            <a:r>
              <a:rPr lang="ru-RU" i="1" dirty="0" smtClean="0">
                <a:solidFill>
                  <a:srgbClr val="CC00CC"/>
                </a:solidFill>
              </a:rPr>
              <a:t>стандарты. </a:t>
            </a:r>
          </a:p>
          <a:p>
            <a:r>
              <a:rPr lang="ru-RU" i="1" dirty="0" smtClean="0">
                <a:solidFill>
                  <a:srgbClr val="CC00CC"/>
                </a:solidFill>
              </a:rPr>
              <a:t>Система </a:t>
            </a:r>
            <a:r>
              <a:rPr lang="ru-RU" i="1" dirty="0">
                <a:solidFill>
                  <a:srgbClr val="CC00CC"/>
                </a:solidFill>
              </a:rPr>
              <a:t>поддержки талантливых </a:t>
            </a:r>
            <a:r>
              <a:rPr lang="ru-RU" i="1" dirty="0" smtClean="0">
                <a:solidFill>
                  <a:srgbClr val="CC00CC"/>
                </a:solidFill>
              </a:rPr>
              <a:t>детей. </a:t>
            </a:r>
          </a:p>
          <a:p>
            <a:r>
              <a:rPr lang="ru-RU" i="1" dirty="0" smtClean="0">
                <a:solidFill>
                  <a:srgbClr val="CC00CC"/>
                </a:solidFill>
              </a:rPr>
              <a:t> </a:t>
            </a:r>
            <a:r>
              <a:rPr lang="ru-RU" i="1" dirty="0">
                <a:solidFill>
                  <a:srgbClr val="CC00CC"/>
                </a:solidFill>
              </a:rPr>
              <a:t>Совершенствование учительского корпуса </a:t>
            </a:r>
            <a:r>
              <a:rPr lang="ru-RU" i="1" dirty="0" smtClean="0">
                <a:solidFill>
                  <a:srgbClr val="CC00CC"/>
                </a:solidFill>
              </a:rPr>
              <a:t>.</a:t>
            </a:r>
          </a:p>
          <a:p>
            <a:r>
              <a:rPr lang="ru-RU" i="1" dirty="0" smtClean="0">
                <a:solidFill>
                  <a:srgbClr val="CC00CC"/>
                </a:solidFill>
              </a:rPr>
              <a:t> </a:t>
            </a:r>
            <a:r>
              <a:rPr lang="ru-RU" i="1" dirty="0">
                <a:solidFill>
                  <a:srgbClr val="CC00CC"/>
                </a:solidFill>
              </a:rPr>
              <a:t>Изменение школьной </a:t>
            </a:r>
            <a:r>
              <a:rPr lang="ru-RU" i="1" dirty="0" smtClean="0">
                <a:solidFill>
                  <a:srgbClr val="CC00CC"/>
                </a:solidFill>
              </a:rPr>
              <a:t>инфраструктуры.</a:t>
            </a:r>
          </a:p>
          <a:p>
            <a:r>
              <a:rPr lang="ru-RU" i="1" dirty="0" smtClean="0">
                <a:solidFill>
                  <a:srgbClr val="CC00CC"/>
                </a:solidFill>
              </a:rPr>
              <a:t> </a:t>
            </a:r>
            <a:r>
              <a:rPr lang="ru-RU" i="1" dirty="0">
                <a:solidFill>
                  <a:srgbClr val="CC00CC"/>
                </a:solidFill>
              </a:rPr>
              <a:t>Сохранение и укрепление здоровья </a:t>
            </a:r>
            <a:r>
              <a:rPr lang="ru-RU" i="1" dirty="0" smtClean="0">
                <a:solidFill>
                  <a:srgbClr val="CC00CC"/>
                </a:solidFill>
              </a:rPr>
              <a:t>школьника. </a:t>
            </a:r>
          </a:p>
          <a:p>
            <a:r>
              <a:rPr lang="ru-RU" i="1" dirty="0" smtClean="0">
                <a:solidFill>
                  <a:srgbClr val="CC00CC"/>
                </a:solidFill>
              </a:rPr>
              <a:t> </a:t>
            </a:r>
            <a:r>
              <a:rPr lang="ru-RU" i="1" dirty="0">
                <a:solidFill>
                  <a:srgbClr val="CC00CC"/>
                </a:solidFill>
              </a:rPr>
              <a:t>Расширение самостоятельности </a:t>
            </a:r>
            <a:r>
              <a:rPr lang="ru-RU" i="1" dirty="0" smtClean="0">
                <a:solidFill>
                  <a:srgbClr val="CC00CC"/>
                </a:solidFill>
              </a:rPr>
              <a:t>школы.</a:t>
            </a:r>
            <a:endParaRPr lang="ru-RU" i="1" dirty="0">
              <a:solidFill>
                <a:srgbClr val="CC00CC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402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00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500"/>
                            </p:stCondLst>
                            <p:childTnLst>
                              <p:par>
                                <p:cTn id="3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dirty="0">
                <a:solidFill>
                  <a:srgbClr val="0070C0"/>
                </a:solidFill>
                <a:latin typeface="Helvetica Neue"/>
              </a:rPr>
              <a:t>К внешним рискам относятся: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/>
              <a:t>изменения в законодательной базе на уровне правительства </a:t>
            </a:r>
            <a:r>
              <a:rPr lang="ru-RU" i="1" dirty="0" smtClean="0"/>
              <a:t>.</a:t>
            </a:r>
          </a:p>
          <a:p>
            <a:r>
              <a:rPr lang="ru-RU" i="1" dirty="0" err="1" smtClean="0"/>
              <a:t>невостребованность</a:t>
            </a:r>
            <a:r>
              <a:rPr lang="ru-RU" i="1" dirty="0" smtClean="0"/>
              <a:t> </a:t>
            </a:r>
            <a:r>
              <a:rPr lang="ru-RU" i="1" dirty="0"/>
              <a:t>образовательных услуг, которые оказывает школа (</a:t>
            </a:r>
            <a:r>
              <a:rPr lang="ru-RU" i="1" dirty="0" err="1"/>
              <a:t>предпрофильная</a:t>
            </a:r>
            <a:r>
              <a:rPr lang="ru-RU" i="1" dirty="0"/>
              <a:t> подготовка и профильное обучение</a:t>
            </a:r>
            <a:r>
              <a:rPr lang="ru-RU" i="1" dirty="0" smtClean="0"/>
              <a:t>,) </a:t>
            </a:r>
            <a:r>
              <a:rPr lang="ru-RU" i="1" dirty="0"/>
              <a:t>в социуме;</a:t>
            </a:r>
          </a:p>
          <a:p>
            <a:r>
              <a:rPr lang="ru-RU" i="1" dirty="0"/>
              <a:t>ограниченное финансирование инновационных проектов;</a:t>
            </a:r>
          </a:p>
          <a:p>
            <a:r>
              <a:rPr lang="ru-RU" i="1" dirty="0"/>
              <a:t>классно-урочная </a:t>
            </a:r>
            <a:r>
              <a:rPr lang="ru-RU" i="1" dirty="0" smtClean="0"/>
              <a:t>система.</a:t>
            </a:r>
            <a:endParaRPr lang="ru-RU" i="1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265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00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98438"/>
            <a:ext cx="6614120" cy="926306"/>
          </a:xfrm>
        </p:spPr>
        <p:txBody>
          <a:bodyPr/>
          <a:lstStyle/>
          <a:p>
            <a:pPr marL="342900" lvl="0" indent="-342900">
              <a:spcBef>
                <a:spcPct val="20000"/>
              </a:spcBef>
            </a:pPr>
            <a:r>
              <a:rPr lang="ru-RU" sz="2800" b="1" i="1" dirty="0">
                <a:solidFill>
                  <a:srgbClr val="0070C0"/>
                </a:solidFill>
                <a:latin typeface="Helvetica Neue"/>
                <a:ea typeface="+mn-ea"/>
                <a:cs typeface="+mn-cs"/>
              </a:rPr>
              <a:t>К внутренним рискам относятся:</a:t>
            </a:r>
            <a:br>
              <a:rPr lang="ru-RU" sz="2800" b="1" i="1" dirty="0">
                <a:solidFill>
                  <a:srgbClr val="0070C0"/>
                </a:solidFill>
                <a:latin typeface="Helvetica Neue"/>
                <a:ea typeface="+mn-ea"/>
                <a:cs typeface="+mn-cs"/>
              </a:rPr>
            </a:b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ru-RU" i="1" dirty="0" smtClean="0">
                <a:solidFill>
                  <a:srgbClr val="333333"/>
                </a:solidFill>
                <a:latin typeface="Helvetica Neue"/>
              </a:rPr>
              <a:t>недостаточный </a:t>
            </a:r>
            <a:r>
              <a:rPr lang="ru-RU" i="1" dirty="0">
                <a:solidFill>
                  <a:srgbClr val="333333"/>
                </a:solidFill>
                <a:latin typeface="Helvetica Neue"/>
              </a:rPr>
              <a:t>уровень методологической культуры педагогов для освоения нововведений;</a:t>
            </a:r>
          </a:p>
          <a:p>
            <a:pPr>
              <a:buFont typeface="Arial"/>
              <a:buChar char="•"/>
            </a:pPr>
            <a:r>
              <a:rPr lang="ru-RU" i="1" dirty="0">
                <a:solidFill>
                  <a:srgbClr val="333333"/>
                </a:solidFill>
                <a:latin typeface="Helvetica Neue"/>
              </a:rPr>
              <a:t>недостаточный уровень социальной зрелости обучающихся;</a:t>
            </a:r>
          </a:p>
          <a:p>
            <a:pPr>
              <a:buFont typeface="Arial"/>
              <a:buChar char="•"/>
            </a:pPr>
            <a:r>
              <a:rPr lang="ru-RU" i="1" dirty="0">
                <a:solidFill>
                  <a:srgbClr val="333333"/>
                </a:solidFill>
                <a:latin typeface="Helvetica Neue"/>
              </a:rPr>
              <a:t>слабая информированность родительской общественности об инновационной деятельности образовательного учреждения.</a:t>
            </a:r>
          </a:p>
          <a:p>
            <a:endParaRPr lang="ru-RU" i="1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16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00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98438"/>
            <a:ext cx="6614120" cy="926306"/>
          </a:xfrm>
        </p:spPr>
        <p:txBody>
          <a:bodyPr/>
          <a:lstStyle/>
          <a:p>
            <a:r>
              <a:rPr lang="ru-RU" dirty="0" smtClean="0"/>
              <a:t>	</a:t>
            </a:r>
            <a:r>
              <a:rPr lang="ru-RU" sz="2800" b="1" i="1" dirty="0" smtClean="0">
                <a:solidFill>
                  <a:srgbClr val="0070C0"/>
                </a:solidFill>
              </a:rPr>
              <a:t>Инновационные направления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>
                <a:solidFill>
                  <a:srgbClr val="444444"/>
                </a:solidFill>
              </a:rPr>
              <a:t>метод проектов; </a:t>
            </a:r>
            <a:endParaRPr lang="ru-RU" i="1" dirty="0" smtClean="0">
              <a:solidFill>
                <a:srgbClr val="444444"/>
              </a:solidFill>
            </a:endParaRPr>
          </a:p>
          <a:p>
            <a:r>
              <a:rPr lang="ru-RU" i="1" dirty="0" smtClean="0">
                <a:solidFill>
                  <a:srgbClr val="444444"/>
                </a:solidFill>
              </a:rPr>
              <a:t>модульное </a:t>
            </a:r>
            <a:r>
              <a:rPr lang="ru-RU" i="1" dirty="0">
                <a:solidFill>
                  <a:srgbClr val="444444"/>
                </a:solidFill>
              </a:rPr>
              <a:t>обучение; </a:t>
            </a:r>
            <a:endParaRPr lang="ru-RU" i="1" dirty="0" smtClean="0">
              <a:solidFill>
                <a:srgbClr val="444444"/>
              </a:solidFill>
            </a:endParaRPr>
          </a:p>
          <a:p>
            <a:r>
              <a:rPr lang="ru-RU" i="1" dirty="0">
                <a:solidFill>
                  <a:srgbClr val="444444"/>
                </a:solidFill>
              </a:rPr>
              <a:t> технология критического мышления</a:t>
            </a:r>
            <a:r>
              <a:rPr lang="ru-RU" i="1" dirty="0" smtClean="0">
                <a:solidFill>
                  <a:srgbClr val="444444"/>
                </a:solidFill>
              </a:rPr>
              <a:t>;</a:t>
            </a:r>
          </a:p>
          <a:p>
            <a:r>
              <a:rPr lang="ru-RU" i="1" dirty="0" smtClean="0">
                <a:solidFill>
                  <a:srgbClr val="444444"/>
                </a:solidFill>
              </a:rPr>
              <a:t>технология </a:t>
            </a:r>
            <a:r>
              <a:rPr lang="ru-RU" i="1" dirty="0">
                <a:solidFill>
                  <a:srgbClr val="444444"/>
                </a:solidFill>
              </a:rPr>
              <a:t>развивающего обучения</a:t>
            </a:r>
            <a:r>
              <a:rPr lang="ru-RU" i="1" dirty="0" smtClean="0">
                <a:solidFill>
                  <a:srgbClr val="444444"/>
                </a:solidFill>
              </a:rPr>
              <a:t>;</a:t>
            </a:r>
          </a:p>
          <a:p>
            <a:r>
              <a:rPr lang="ru-RU" i="1" dirty="0" smtClean="0">
                <a:solidFill>
                  <a:srgbClr val="444444"/>
                </a:solidFill>
              </a:rPr>
              <a:t>игровые </a:t>
            </a:r>
            <a:r>
              <a:rPr lang="ru-RU" i="1" dirty="0">
                <a:solidFill>
                  <a:srgbClr val="444444"/>
                </a:solidFill>
              </a:rPr>
              <a:t>технологии; </a:t>
            </a:r>
            <a:endParaRPr lang="ru-RU" i="1" dirty="0" smtClean="0">
              <a:solidFill>
                <a:srgbClr val="444444"/>
              </a:solidFill>
            </a:endParaRPr>
          </a:p>
          <a:p>
            <a:r>
              <a:rPr lang="ru-RU" i="1" dirty="0" smtClean="0">
                <a:solidFill>
                  <a:srgbClr val="444444"/>
                </a:solidFill>
              </a:rPr>
              <a:t>информационно-коммуникационная </a:t>
            </a:r>
            <a:r>
              <a:rPr lang="ru-RU" i="1" dirty="0">
                <a:solidFill>
                  <a:srgbClr val="444444"/>
                </a:solidFill>
              </a:rPr>
              <a:t>технология</a:t>
            </a:r>
            <a:r>
              <a:rPr lang="ru-RU" i="1" dirty="0" smtClean="0">
                <a:solidFill>
                  <a:srgbClr val="444444"/>
                </a:solidFill>
              </a:rPr>
              <a:t>;</a:t>
            </a:r>
          </a:p>
          <a:p>
            <a:r>
              <a:rPr lang="ru-RU" i="1" dirty="0" smtClean="0">
                <a:solidFill>
                  <a:srgbClr val="444444"/>
                </a:solidFill>
              </a:rPr>
              <a:t>технология </a:t>
            </a:r>
            <a:r>
              <a:rPr lang="ru-RU" i="1" dirty="0">
                <a:solidFill>
                  <a:srgbClr val="444444"/>
                </a:solidFill>
              </a:rPr>
              <a:t>«Педагогические мастерские</a:t>
            </a:r>
            <a:r>
              <a:rPr lang="ru-RU" i="1" dirty="0" smtClean="0">
                <a:solidFill>
                  <a:srgbClr val="444444"/>
                </a:solidFill>
              </a:rPr>
              <a:t>»;</a:t>
            </a:r>
          </a:p>
          <a:p>
            <a:r>
              <a:rPr lang="ru-RU" i="1" dirty="0" smtClean="0">
                <a:solidFill>
                  <a:srgbClr val="444444"/>
                </a:solidFill>
              </a:rPr>
              <a:t>технология </a:t>
            </a:r>
            <a:r>
              <a:rPr lang="ru-RU" i="1" dirty="0">
                <a:solidFill>
                  <a:srgbClr val="444444"/>
                </a:solidFill>
              </a:rPr>
              <a:t>интерактивного обучения</a:t>
            </a:r>
            <a:r>
              <a:rPr lang="ru-RU" i="1" dirty="0" smtClean="0">
                <a:solidFill>
                  <a:srgbClr val="444444"/>
                </a:solidFill>
              </a:rPr>
              <a:t>;</a:t>
            </a:r>
          </a:p>
          <a:p>
            <a:r>
              <a:rPr lang="ru-RU" i="1" dirty="0" smtClean="0">
                <a:solidFill>
                  <a:srgbClr val="444444"/>
                </a:solidFill>
              </a:rPr>
              <a:t>технология </a:t>
            </a:r>
            <a:r>
              <a:rPr lang="ru-RU" i="1" dirty="0">
                <a:solidFill>
                  <a:srgbClr val="444444"/>
                </a:solidFill>
              </a:rPr>
              <a:t>проблемного обучения.</a:t>
            </a:r>
            <a:endParaRPr lang="ru-RU" i="1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055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00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5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98438"/>
            <a:ext cx="6696744" cy="998314"/>
          </a:xfrm>
        </p:spPr>
        <p:txBody>
          <a:bodyPr/>
          <a:lstStyle/>
          <a:p>
            <a:r>
              <a:rPr lang="ru-RU" sz="2800" b="1" i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Показатели оценивания нововведений: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443841"/>
            <a:ext cx="842493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</a:rPr>
              <a:t>Общественная значимость </a:t>
            </a:r>
            <a:r>
              <a:rPr lang="ru-RU" sz="2400" dirty="0"/>
              <a:t>(воздействие инновации на развитие системы образования в целом</a:t>
            </a:r>
            <a:r>
              <a:rPr lang="ru-RU" sz="2400" dirty="0" smtClean="0"/>
              <a:t>);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  <a:t>  </a:t>
            </a:r>
            <a:r>
              <a:rPr lang="ru-RU" sz="2400" b="1" dirty="0">
                <a:solidFill>
                  <a:schemeClr val="bg2">
                    <a:lumMod val="50000"/>
                  </a:schemeClr>
                </a:solidFill>
              </a:rPr>
              <a:t>Полезность </a:t>
            </a:r>
            <a:r>
              <a:rPr lang="ru-RU" sz="2400" dirty="0"/>
              <a:t>(практическая значимость инновационных процессов); </a:t>
            </a:r>
            <a:endParaRPr lang="ru-RU" sz="2400" dirty="0" smtClean="0"/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/>
              <a:t> </a:t>
            </a:r>
            <a:r>
              <a:rPr lang="ru-RU" sz="2400" b="1" dirty="0">
                <a:solidFill>
                  <a:schemeClr val="bg2">
                    <a:lumMod val="50000"/>
                  </a:schemeClr>
                </a:solidFill>
              </a:rPr>
              <a:t>Реализуемость</a:t>
            </a:r>
            <a:r>
              <a:rPr lang="ru-RU" sz="2400" dirty="0"/>
              <a:t> (реалистичность инновации и управляемость инновационных процессов). </a:t>
            </a:r>
            <a:endParaRPr lang="ru-RU" sz="2400" dirty="0" smtClean="0"/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2400" b="1" dirty="0">
                <a:solidFill>
                  <a:schemeClr val="bg2">
                    <a:lumMod val="50000"/>
                  </a:schemeClr>
                </a:solidFill>
              </a:rPr>
              <a:t>Методическая разработанность </a:t>
            </a:r>
            <a:r>
              <a:rPr lang="ru-RU" sz="2400" dirty="0"/>
              <a:t>(эксперимент, проверенная, обоснованная практика); </a:t>
            </a:r>
            <a:endParaRPr lang="ru-RU" sz="2400" dirty="0" smtClean="0"/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/>
              <a:t> </a:t>
            </a:r>
            <a:r>
              <a:rPr lang="ru-RU" sz="2400" b="1" dirty="0">
                <a:solidFill>
                  <a:schemeClr val="bg2">
                    <a:lumMod val="50000"/>
                  </a:schemeClr>
                </a:solidFill>
              </a:rPr>
              <a:t>Возможность освоения новшества потенциальными участниками</a:t>
            </a:r>
            <a:r>
              <a:rPr lang="ru-RU" sz="2400" dirty="0"/>
              <a:t> (сложность и доступность технологии, новшества).</a:t>
            </a:r>
          </a:p>
        </p:txBody>
      </p:sp>
    </p:spTree>
    <p:extLst>
      <p:ext uri="{BB962C8B-B14F-4D97-AF65-F5344CB8AC3E}">
        <p14:creationId xmlns:p14="http://schemas.microsoft.com/office/powerpoint/2010/main" val="4155346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00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</a:rPr>
              <a:t>Творческих успехов!</a:t>
            </a:r>
            <a:endParaRPr lang="ru-RU" sz="3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bg2">
                    <a:lumMod val="50000"/>
                  </a:schemeClr>
                </a:solidFill>
              </a:rPr>
              <a:t>Спасибо за внимание!</a:t>
            </a:r>
            <a:endParaRPr lang="ru-RU" i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7298276"/>
      </p:ext>
    </p:extLst>
  </p:cSld>
  <p:clrMapOvr>
    <a:masterClrMapping/>
  </p:clrMapOvr>
  <p:transition spd="slow" advClick="0" advTm="5000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054" name="Picture 86" descr="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340768"/>
            <a:ext cx="1781175" cy="392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1859340"/>
            <a:ext cx="5472608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Инновация: </a:t>
            </a: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(англ. </a:t>
            </a:r>
            <a:r>
              <a:rPr lang="ru-RU" sz="2400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innovation</a:t>
            </a: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— нововведение, буквально означает «инвестиция в новацию») конечный результат инновационной деятельности, получивший реализацию в виде нового или усовершенствованного продукта, реализуемого на рынке, нового или усовершенствованного технологического процесса, используемого в практической деятельности.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00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305342"/>
            <a:ext cx="820891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Инновация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– глубинные изменения в образовательной системе, меняющая суть взаимоотношений (ценностей и целей) субъектов образовательного процесса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Новшества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– внешние изменения (улучшения) определенных параметров и характеристик образовательной системы, изначально не предполагающие ценностных изменений во взаимоотношениях субъектов образования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332656"/>
            <a:ext cx="5832648" cy="9726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Инновации и новшества в образовании 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10800000" flipV="1">
            <a:off x="611560" y="4883245"/>
            <a:ext cx="74168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Инновационное образование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обозначающий такой тип образования, который подготовит человека к жизни в динамичных, быстро меняющихся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условиях.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0680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00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98438"/>
            <a:ext cx="7622232" cy="6398914"/>
          </a:xfrm>
        </p:spPr>
        <p:txBody>
          <a:bodyPr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Инновационная </a:t>
            </a:r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деятельность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комплекс принимаемых мер по обеспечению инновационного процесса на том или ином уровне образования, а также сам процесс.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основным функциям инновационной деятельности относятся изменения смысловых и иных компонентов педагогического процесса: целей, содержания образования, форм, методов, технологий, средств обучения, системы управлении и т.п.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Непременное </a:t>
            </a:r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обязательное условие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инновационной деятельности - распространение и тиражирование (диффузия) новых продуктов и особенно технологий, передовых методов организации производства, инновационного менеджмента. А для этого необходимо создавать инновационную среду, основным элементом которой, ее олицетворением является человек, высокообразованный специалист (Хуторской А.В.)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548680"/>
            <a:ext cx="6552728" cy="6480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kern="0" dirty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Инновационная деятельность </a:t>
            </a:r>
            <a:endParaRPr lang="ru-RU" sz="2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531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00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2420889"/>
            <a:ext cx="842493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 </a:t>
            </a:r>
            <a:r>
              <a:rPr lang="ru-RU" sz="2000" b="1" i="1" dirty="0">
                <a:solidFill>
                  <a:srgbClr val="00B050"/>
                </a:solidFill>
              </a:rPr>
              <a:t>Первый тип </a:t>
            </a:r>
            <a:r>
              <a:rPr lang="ru-RU" sz="2000" dirty="0"/>
              <a:t>- инновации, происходящие в значительной мере стихийно, без точной привязки к самой порождающей потребности либо без полноты осознания всей системы условий, средств и путей осуществления инновационного процесса. Инновации этого рода не всегда связаны с полнотой </a:t>
            </a:r>
            <a:r>
              <a:rPr lang="ru-RU" sz="2000" dirty="0" smtClean="0"/>
              <a:t>научного </a:t>
            </a:r>
            <a:r>
              <a:rPr lang="ru-RU" sz="2000" dirty="0"/>
              <a:t>обоснования, чаще они происходят на эмпирической основе, под воздействием ситуативных требований. К инновациям этого типа можно отнести деятельность учителей-новаторов, воспитателей, родителей и т.д</a:t>
            </a:r>
            <a:r>
              <a:rPr lang="ru-RU" sz="2000" dirty="0" smtClean="0"/>
              <a:t>.</a:t>
            </a:r>
          </a:p>
          <a:p>
            <a:r>
              <a:rPr lang="ru-RU" sz="2000" b="1" i="1" dirty="0" smtClean="0">
                <a:solidFill>
                  <a:srgbClr val="00B050"/>
                </a:solidFill>
              </a:rPr>
              <a:t>Второй </a:t>
            </a:r>
            <a:r>
              <a:rPr lang="ru-RU" sz="2000" b="1" i="1" dirty="0">
                <a:solidFill>
                  <a:srgbClr val="00B050"/>
                </a:solidFill>
              </a:rPr>
              <a:t>тип </a:t>
            </a:r>
            <a:r>
              <a:rPr lang="ru-RU" sz="2000" dirty="0"/>
              <a:t>- инновации в системе образования, являющиеся продуктом осознанной, целенаправленной, научно культивируемой междисциплинарной и (или) управленческой деятельности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02228" y="804764"/>
            <a:ext cx="6048672" cy="6480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Два типа инноваций </a:t>
            </a:r>
          </a:p>
        </p:txBody>
      </p:sp>
    </p:spTree>
    <p:extLst>
      <p:ext uri="{BB962C8B-B14F-4D97-AF65-F5344CB8AC3E}">
        <p14:creationId xmlns:p14="http://schemas.microsoft.com/office/powerpoint/2010/main" val="206851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00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i="1" dirty="0">
                <a:solidFill>
                  <a:srgbClr val="00B050"/>
                </a:solidFill>
                <a:ea typeface="+mn-ea"/>
                <a:cs typeface="+mn-cs"/>
              </a:rPr>
              <a:t>Инновационный продукт</a:t>
            </a:r>
            <a:endParaRPr lang="ru-RU" sz="2800" b="1" i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8600" y="1066800"/>
            <a:ext cx="8458200" cy="5602560"/>
          </a:xfrm>
        </p:spPr>
        <p:txBody>
          <a:bodyPr/>
          <a:lstStyle/>
          <a:p>
            <a:r>
              <a:rPr lang="ru-RU" sz="1800" b="1" i="1" dirty="0" smtClean="0">
                <a:solidFill>
                  <a:srgbClr val="00B050"/>
                </a:solidFill>
              </a:rPr>
              <a:t>Инновационный </a:t>
            </a:r>
            <a:r>
              <a:rPr lang="ru-RU" sz="1800" b="1" i="1" dirty="0">
                <a:solidFill>
                  <a:srgbClr val="00B050"/>
                </a:solidFill>
              </a:rPr>
              <a:t>продукт, </a:t>
            </a:r>
            <a:r>
              <a:rPr lang="ru-RU" sz="1800" dirty="0"/>
              <a:t>представляет собой модель инновационной практики образовательного учреждения (педагога), обеспечивающей высокую результативность, востребованность в системе образования, готовность к публикации и распространению. </a:t>
            </a:r>
            <a:endParaRPr lang="ru-RU" sz="1800" dirty="0" smtClean="0"/>
          </a:p>
          <a:p>
            <a:r>
              <a:rPr lang="ru-RU" sz="1800" dirty="0" smtClean="0"/>
              <a:t> </a:t>
            </a:r>
            <a:r>
              <a:rPr lang="ru-RU" sz="1800" b="1" i="1" dirty="0">
                <a:solidFill>
                  <a:srgbClr val="00B050"/>
                </a:solidFill>
              </a:rPr>
              <a:t>Инновационный образовательный продукт </a:t>
            </a:r>
            <a:r>
              <a:rPr lang="ru-RU" sz="1800" dirty="0"/>
              <a:t>представляет собой </a:t>
            </a:r>
            <a:r>
              <a:rPr lang="ru-RU" sz="1800" dirty="0" err="1"/>
              <a:t>учебно</a:t>
            </a:r>
            <a:r>
              <a:rPr lang="ru-RU" sz="1800" dirty="0"/>
              <a:t> - методический результат обобщения образовательной практики, отчужденный от автора в форме: • учебно-методического описания организации образовательного процесса (цель, содержание, технологии, формы обучения, мониторинг результативности, модели деятельности учащегося и педагога и т.д.); </a:t>
            </a:r>
            <a:endParaRPr lang="ru-RU" sz="1800" dirty="0" smtClean="0"/>
          </a:p>
          <a:p>
            <a:r>
              <a:rPr lang="ru-RU" sz="1800" dirty="0" smtClean="0"/>
              <a:t> </a:t>
            </a:r>
            <a:r>
              <a:rPr lang="ru-RU" sz="1800" b="1" i="1" dirty="0">
                <a:solidFill>
                  <a:srgbClr val="00B050"/>
                </a:solidFill>
              </a:rPr>
              <a:t>описания необходимых и достаточных условий реализации </a:t>
            </a:r>
            <a:r>
              <a:rPr lang="ru-RU" sz="1800" dirty="0"/>
              <a:t>данного учебно-методического продукта в практической деятельности; </a:t>
            </a:r>
            <a:endParaRPr lang="ru-RU" sz="1800" dirty="0" smtClean="0"/>
          </a:p>
          <a:p>
            <a:r>
              <a:rPr lang="ru-RU" sz="1800" dirty="0" smtClean="0"/>
              <a:t> </a:t>
            </a:r>
            <a:r>
              <a:rPr lang="ru-RU" sz="1800" b="1" i="1" dirty="0">
                <a:solidFill>
                  <a:srgbClr val="00B050"/>
                </a:solidFill>
              </a:rPr>
              <a:t>комплекта нормативных и учебно-методических разработок</a:t>
            </a:r>
            <a:r>
              <a:rPr lang="ru-RU" sz="1800" dirty="0"/>
              <a:t>, обеспечивающих реализацию образовательной практики (нормативный акт, методические рекомендации, учебно- методический комплекс, контрольно-измерительные материалы, учебник и т.д.)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989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00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98438"/>
            <a:ext cx="6758136" cy="782290"/>
          </a:xfrm>
        </p:spPr>
        <p:txBody>
          <a:bodyPr/>
          <a:lstStyle/>
          <a:p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Виды инноваций, в зависимости от признака, по которому их разделяют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2627784" y="1412776"/>
            <a:ext cx="3168352" cy="64807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7030A0"/>
                </a:solidFill>
              </a:rPr>
              <a:t>По масштабу вносимых изменений</a:t>
            </a: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1763688" y="2060848"/>
            <a:ext cx="1152128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4355976" y="2060848"/>
            <a:ext cx="0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796136" y="2060848"/>
            <a:ext cx="576064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Скругленный прямоугольник 11"/>
          <p:cNvSpPr/>
          <p:nvPr/>
        </p:nvSpPr>
        <p:spPr>
          <a:xfrm>
            <a:off x="755576" y="2996952"/>
            <a:ext cx="1584176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локальные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676937" y="2913889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модульные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372200" y="2492896"/>
            <a:ext cx="1728192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системные</a:t>
            </a:r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1655676" y="3573016"/>
            <a:ext cx="0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4788024" y="3323185"/>
            <a:ext cx="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7020272" y="3068960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Табличка 22"/>
          <p:cNvSpPr/>
          <p:nvPr/>
        </p:nvSpPr>
        <p:spPr>
          <a:xfrm>
            <a:off x="539552" y="4365104"/>
            <a:ext cx="2088232" cy="1872208"/>
          </a:xfrm>
          <a:prstGeom prst="plaqu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независимые </a:t>
            </a:r>
            <a:r>
              <a:rPr lang="ru-RU" dirty="0"/>
              <a:t>друг от друга </a:t>
            </a:r>
            <a:r>
              <a:rPr lang="ru-RU" dirty="0" smtClean="0"/>
              <a:t>изменения компонентов</a:t>
            </a:r>
            <a:endParaRPr lang="ru-RU" dirty="0"/>
          </a:p>
        </p:txBody>
      </p:sp>
      <p:sp>
        <p:nvSpPr>
          <p:cNvPr id="24" name="Табличка 23"/>
          <p:cNvSpPr/>
          <p:nvPr/>
        </p:nvSpPr>
        <p:spPr>
          <a:xfrm>
            <a:off x="3275856" y="4365104"/>
            <a:ext cx="2160240" cy="1872208"/>
          </a:xfrm>
          <a:prstGeom prst="plaqu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Взаимосвязанные </a:t>
            </a:r>
            <a:r>
              <a:rPr lang="ru-RU" dirty="0"/>
              <a:t>группы нескольких локальных инноваций</a:t>
            </a:r>
          </a:p>
        </p:txBody>
      </p:sp>
      <p:sp>
        <p:nvSpPr>
          <p:cNvPr id="25" name="Табличка 24"/>
          <p:cNvSpPr/>
          <p:nvPr/>
        </p:nvSpPr>
        <p:spPr>
          <a:xfrm>
            <a:off x="6228184" y="3573016"/>
            <a:ext cx="2376264" cy="2016224"/>
          </a:xfrm>
          <a:prstGeom prst="plaqu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полная </a:t>
            </a:r>
            <a:r>
              <a:rPr lang="ru-RU" dirty="0" smtClean="0"/>
              <a:t>реконструкция </a:t>
            </a:r>
            <a:r>
              <a:rPr lang="ru-RU" dirty="0"/>
              <a:t>системы как целого</a:t>
            </a:r>
          </a:p>
        </p:txBody>
      </p:sp>
    </p:spTree>
    <p:extLst>
      <p:ext uri="{BB962C8B-B14F-4D97-AF65-F5344CB8AC3E}">
        <p14:creationId xmlns:p14="http://schemas.microsoft.com/office/powerpoint/2010/main" val="1440326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00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843808" y="548680"/>
            <a:ext cx="3109337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По видам деятельности</a:t>
            </a:r>
          </a:p>
        </p:txBody>
      </p:sp>
      <p:sp>
        <p:nvSpPr>
          <p:cNvPr id="5" name="Стрелка вниз 4"/>
          <p:cNvSpPr/>
          <p:nvPr/>
        </p:nvSpPr>
        <p:spPr>
          <a:xfrm rot="1860348">
            <a:off x="3197813" y="1720701"/>
            <a:ext cx="102839" cy="14029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19765146">
            <a:off x="5323039" y="1706285"/>
            <a:ext cx="105757" cy="147298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619672" y="3039616"/>
            <a:ext cx="2232248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педагогические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560775" y="3115903"/>
            <a:ext cx="2160240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управленческие</a:t>
            </a:r>
          </a:p>
        </p:txBody>
      </p:sp>
      <p:sp>
        <p:nvSpPr>
          <p:cNvPr id="9" name="Табличка 8"/>
          <p:cNvSpPr/>
          <p:nvPr/>
        </p:nvSpPr>
        <p:spPr>
          <a:xfrm>
            <a:off x="1619672" y="5157192"/>
            <a:ext cx="2448272" cy="1494385"/>
          </a:xfrm>
          <a:prstGeom prst="plaqu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обеспечивают </a:t>
            </a:r>
            <a:r>
              <a:rPr lang="ru-RU" b="1" dirty="0" smtClean="0"/>
              <a:t>педагогический </a:t>
            </a:r>
            <a:r>
              <a:rPr lang="ru-RU" b="1" dirty="0"/>
              <a:t>процесс</a:t>
            </a:r>
          </a:p>
        </p:txBody>
      </p:sp>
      <p:sp>
        <p:nvSpPr>
          <p:cNvPr id="10" name="Стрелка вниз 9"/>
          <p:cNvSpPr/>
          <p:nvPr/>
        </p:nvSpPr>
        <p:spPr>
          <a:xfrm>
            <a:off x="2735796" y="3975720"/>
            <a:ext cx="45719" cy="11094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5233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00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4" name="Овал 3"/>
          <p:cNvSpPr/>
          <p:nvPr/>
        </p:nvSpPr>
        <p:spPr>
          <a:xfrm>
            <a:off x="2714329" y="548680"/>
            <a:ext cx="3744416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По характеру вносимых изменений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1763688" y="1484784"/>
            <a:ext cx="1224136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572000" y="1628800"/>
            <a:ext cx="0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6012160" y="1484784"/>
            <a:ext cx="864096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67544" y="2420888"/>
            <a:ext cx="2304256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радикальные</a:t>
            </a:r>
          </a:p>
        </p:txBody>
      </p:sp>
      <p:sp>
        <p:nvSpPr>
          <p:cNvPr id="15" name="Овал 14"/>
          <p:cNvSpPr/>
          <p:nvPr/>
        </p:nvSpPr>
        <p:spPr>
          <a:xfrm>
            <a:off x="3347864" y="2553613"/>
            <a:ext cx="2664296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комбинаторные</a:t>
            </a:r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6444208" y="2481605"/>
            <a:ext cx="2520280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модифицирующие</a:t>
            </a:r>
            <a:endParaRPr lang="ru-RU" dirty="0"/>
          </a:p>
        </p:txBody>
      </p:sp>
      <p:sp>
        <p:nvSpPr>
          <p:cNvPr id="17" name="Табличка 16"/>
          <p:cNvSpPr/>
          <p:nvPr/>
        </p:nvSpPr>
        <p:spPr>
          <a:xfrm>
            <a:off x="467544" y="4581128"/>
            <a:ext cx="2448272" cy="2088232"/>
          </a:xfrm>
          <a:prstGeom prst="plaqu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основаны на </a:t>
            </a:r>
            <a:r>
              <a:rPr lang="ru-RU" dirty="0" smtClean="0"/>
              <a:t>принципиально </a:t>
            </a:r>
            <a:r>
              <a:rPr lang="ru-RU" dirty="0"/>
              <a:t>новых идеях и подходах</a:t>
            </a:r>
          </a:p>
        </p:txBody>
      </p:sp>
      <p:sp>
        <p:nvSpPr>
          <p:cNvPr id="18" name="Табличка 17"/>
          <p:cNvSpPr/>
          <p:nvPr/>
        </p:nvSpPr>
        <p:spPr>
          <a:xfrm>
            <a:off x="4139952" y="4437112"/>
            <a:ext cx="2088232" cy="2160240"/>
          </a:xfrm>
          <a:prstGeom prst="plaqu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новое сочетание известных элементов</a:t>
            </a:r>
          </a:p>
        </p:txBody>
      </p:sp>
      <p:sp>
        <p:nvSpPr>
          <p:cNvPr id="19" name="Табличка 18"/>
          <p:cNvSpPr/>
          <p:nvPr/>
        </p:nvSpPr>
        <p:spPr>
          <a:xfrm>
            <a:off x="7020272" y="4437112"/>
            <a:ext cx="1944216" cy="2160240"/>
          </a:xfrm>
          <a:prstGeom prst="plaqu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совершенствуют </a:t>
            </a:r>
            <a:r>
              <a:rPr lang="ru-RU" dirty="0"/>
              <a:t>и дополняют </a:t>
            </a:r>
            <a:r>
              <a:rPr lang="ru-RU" dirty="0" smtClean="0"/>
              <a:t>соответствующие </a:t>
            </a:r>
            <a:r>
              <a:rPr lang="ru-RU" dirty="0"/>
              <a:t>формы и образцы</a:t>
            </a:r>
          </a:p>
        </p:txBody>
      </p:sp>
      <p:cxnSp>
        <p:nvCxnSpPr>
          <p:cNvPr id="21" name="Прямая со стрелкой 20"/>
          <p:cNvCxnSpPr>
            <a:stCxn id="14" idx="4"/>
          </p:cNvCxnSpPr>
          <p:nvPr/>
        </p:nvCxnSpPr>
        <p:spPr>
          <a:xfrm>
            <a:off x="1619672" y="3573016"/>
            <a:ext cx="0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endCxn id="18" idx="0"/>
          </p:cNvCxnSpPr>
          <p:nvPr/>
        </p:nvCxnSpPr>
        <p:spPr>
          <a:xfrm>
            <a:off x="5184068" y="3561725"/>
            <a:ext cx="0" cy="8753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16" idx="4"/>
          </p:cNvCxnSpPr>
          <p:nvPr/>
        </p:nvCxnSpPr>
        <p:spPr>
          <a:xfrm>
            <a:off x="7704348" y="3633733"/>
            <a:ext cx="0" cy="80337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1639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00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2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95TGp_education_light">
  <a:themeElements>
    <a:clrScheme name="291TGp_car_light_ani 2">
      <a:dk1>
        <a:srgbClr val="5F5F5F"/>
      </a:dk1>
      <a:lt1>
        <a:srgbClr val="FFFFFF"/>
      </a:lt1>
      <a:dk2>
        <a:srgbClr val="8D8D8D"/>
      </a:dk2>
      <a:lt2>
        <a:srgbClr val="C1F1E2"/>
      </a:lt2>
      <a:accent1>
        <a:srgbClr val="8EC072"/>
      </a:accent1>
      <a:accent2>
        <a:srgbClr val="5DB8CD"/>
      </a:accent2>
      <a:accent3>
        <a:srgbClr val="FFFFFF"/>
      </a:accent3>
      <a:accent4>
        <a:srgbClr val="505050"/>
      </a:accent4>
      <a:accent5>
        <a:srgbClr val="C6DCBC"/>
      </a:accent5>
      <a:accent6>
        <a:srgbClr val="53A6BA"/>
      </a:accent6>
      <a:hlink>
        <a:srgbClr val="D68B40"/>
      </a:hlink>
      <a:folHlink>
        <a:srgbClr val="CBC659"/>
      </a:folHlink>
    </a:clrScheme>
    <a:fontScheme name="291TGp_car_light_an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91TGp_car_light_ani 1">
        <a:dk1>
          <a:srgbClr val="000000"/>
        </a:dk1>
        <a:lt1>
          <a:srgbClr val="FFFFFF"/>
        </a:lt1>
        <a:dk2>
          <a:srgbClr val="3D337A"/>
        </a:dk2>
        <a:lt2>
          <a:srgbClr val="FCF4E9"/>
        </a:lt2>
        <a:accent1>
          <a:srgbClr val="89B6D7"/>
        </a:accent1>
        <a:accent2>
          <a:srgbClr val="C9D89F"/>
        </a:accent2>
        <a:accent3>
          <a:srgbClr val="FFFFFF"/>
        </a:accent3>
        <a:accent4>
          <a:srgbClr val="000000"/>
        </a:accent4>
        <a:accent5>
          <a:srgbClr val="C4D7E8"/>
        </a:accent5>
        <a:accent6>
          <a:srgbClr val="B6C490"/>
        </a:accent6>
        <a:hlink>
          <a:srgbClr val="F8CC8D"/>
        </a:hlink>
        <a:folHlink>
          <a:srgbClr val="B797C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91TGp_car_light_ani 2">
        <a:dk1>
          <a:srgbClr val="5F5F5F"/>
        </a:dk1>
        <a:lt1>
          <a:srgbClr val="FFFFFF"/>
        </a:lt1>
        <a:dk2>
          <a:srgbClr val="8D8D8D"/>
        </a:dk2>
        <a:lt2>
          <a:srgbClr val="C1F1E2"/>
        </a:lt2>
        <a:accent1>
          <a:srgbClr val="8EC072"/>
        </a:accent1>
        <a:accent2>
          <a:srgbClr val="5DB8CD"/>
        </a:accent2>
        <a:accent3>
          <a:srgbClr val="FFFFFF"/>
        </a:accent3>
        <a:accent4>
          <a:srgbClr val="505050"/>
        </a:accent4>
        <a:accent5>
          <a:srgbClr val="C6DCBC"/>
        </a:accent5>
        <a:accent6>
          <a:srgbClr val="53A6BA"/>
        </a:accent6>
        <a:hlink>
          <a:srgbClr val="D68B40"/>
        </a:hlink>
        <a:folHlink>
          <a:srgbClr val="CBC65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91TGp_car_light_ani 3">
        <a:dk1>
          <a:srgbClr val="000000"/>
        </a:dk1>
        <a:lt1>
          <a:srgbClr val="FFFFFF"/>
        </a:lt1>
        <a:dk2>
          <a:srgbClr val="660033"/>
        </a:dk2>
        <a:lt2>
          <a:srgbClr val="DED9CC"/>
        </a:lt2>
        <a:accent1>
          <a:srgbClr val="E1BC05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EEDAAA"/>
        </a:accent5>
        <a:accent6>
          <a:srgbClr val="E78A5C"/>
        </a:accent6>
        <a:hlink>
          <a:srgbClr val="CC3300"/>
        </a:hlink>
        <a:folHlink>
          <a:srgbClr val="3399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295TGp_education_light</Template>
  <TotalTime>125</TotalTime>
  <Words>760</Words>
  <Application>Microsoft Office PowerPoint</Application>
  <PresentationFormat>Экран (4:3)</PresentationFormat>
  <Paragraphs>96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</vt:lpstr>
      <vt:lpstr>Arial Black</vt:lpstr>
      <vt:lpstr>Arial Unicode MS</vt:lpstr>
      <vt:lpstr>Helvetica Neue</vt:lpstr>
      <vt:lpstr>Times New Roman</vt:lpstr>
      <vt:lpstr>Wingdings</vt:lpstr>
      <vt:lpstr>295TGp_education_light</vt:lpstr>
      <vt:lpstr>Методическая деятельность  в общеобразовательных учреждениях</vt:lpstr>
      <vt:lpstr>Презентация PowerPoint</vt:lpstr>
      <vt:lpstr>Презентация PowerPoint</vt:lpstr>
      <vt:lpstr>     Инновационная деятельность - комплекс принимаемых мер по обеспечению инновационного процесса на том или ином уровне образования, а также сам процесс.  К основным функциям инновационной деятельности относятся изменения смысловых и иных компонентов педагогического процесса: целей, содержания образования, форм, методов, технологий, средств обучения, системы управлении и т.п.  Непременное и обязательное условие в инновационной деятельности - распространение и тиражирование (диффузия) новых продуктов и особенно технологий, передовых методов организации производства, инновационного менеджмента. А для этого необходимо создавать инновационную среду, основным элементом которой, ее олицетворением является человек, высокообразованный специалист (Хуторской А.В.)</vt:lpstr>
      <vt:lpstr>Презентация PowerPoint</vt:lpstr>
      <vt:lpstr>Инновационный продукт</vt:lpstr>
      <vt:lpstr>Виды инноваций, в зависимости от признака, по которому их разделяют:</vt:lpstr>
      <vt:lpstr>Презентация PowerPoint</vt:lpstr>
      <vt:lpstr>Презентация PowerPoint</vt:lpstr>
      <vt:lpstr>Презентация PowerPoint</vt:lpstr>
      <vt:lpstr>Четыре ключевых компонента инновации:</vt:lpstr>
      <vt:lpstr>образ современной школы</vt:lpstr>
      <vt:lpstr>К внешним рискам относятся:</vt:lpstr>
      <vt:lpstr>К внутренним рискам относятся: </vt:lpstr>
      <vt:lpstr> Инновационные направления</vt:lpstr>
      <vt:lpstr>Показатели оценивания нововведений:</vt:lpstr>
      <vt:lpstr>Спасибо за внимание!</vt:lpstr>
    </vt:vector>
  </TitlesOfParts>
  <Company>DNA Project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DNA7 X86</dc:creator>
  <cp:lastModifiedBy>Admin</cp:lastModifiedBy>
  <cp:revision>17</cp:revision>
  <dcterms:created xsi:type="dcterms:W3CDTF">2014-06-02T13:17:51Z</dcterms:created>
  <dcterms:modified xsi:type="dcterms:W3CDTF">2024-01-29T14:17:26Z</dcterms:modified>
</cp:coreProperties>
</file>