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6" r:id="rId4"/>
    <p:sldId id="277" r:id="rId5"/>
    <p:sldId id="278" r:id="rId6"/>
    <p:sldId id="279" r:id="rId7"/>
    <p:sldId id="280" r:id="rId8"/>
    <p:sldId id="262" r:id="rId9"/>
    <p:sldId id="268" r:id="rId10"/>
    <p:sldId id="264" r:id="rId11"/>
    <p:sldId id="265" r:id="rId12"/>
    <p:sldId id="266" r:id="rId13"/>
    <p:sldId id="267" r:id="rId14"/>
    <p:sldId id="270" r:id="rId15"/>
    <p:sldId id="269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1B39E-35A2-452A-8B02-80EDB072E1F4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652B3-4243-4BE1-AB2F-16D94A785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6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8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05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13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2" r="12895"/>
          <a:stretch/>
        </p:blipFill>
        <p:spPr bwMode="auto">
          <a:xfrm>
            <a:off x="-18689" y="0"/>
            <a:ext cx="916268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762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3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9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4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33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65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0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68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A1FFE-358F-4779-A926-38083F46109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D5A7A-AFFB-4EE6-AB6F-1D26BA5F1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5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oleObject" Target="../embeddings/oleObject3.bin"/><Relationship Id="rId18" Type="http://schemas.openxmlformats.org/officeDocument/2006/relationships/image" Target="../media/image36.wmf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40.png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6.bin"/><Relationship Id="rId4" Type="http://schemas.openxmlformats.org/officeDocument/2006/relationships/image" Target="../media/image39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3dnews.ru/documents/news5/20041223_robot.jpg" TargetMode="Externa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ДОЛИ.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ОБЫКНОВЕННЫЕ ДРОБИ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140968"/>
            <a:ext cx="5328592" cy="2304256"/>
          </a:xfrm>
        </p:spPr>
        <p:txBody>
          <a:bodyPr>
            <a:noAutofit/>
          </a:bodyPr>
          <a:lstStyle/>
          <a:p>
            <a:pPr algn="r"/>
            <a:endParaRPr lang="ru-RU" sz="3600" b="1" dirty="0" smtClean="0">
              <a:solidFill>
                <a:schemeClr val="tx1"/>
              </a:solidFill>
            </a:endParaRPr>
          </a:p>
          <a:p>
            <a:pPr algn="r"/>
            <a:r>
              <a:rPr lang="ru-RU" sz="3600" b="1" dirty="0" smtClean="0">
                <a:solidFill>
                  <a:schemeClr val="tx1"/>
                </a:solidFill>
              </a:rPr>
              <a:t>Подготовила </a:t>
            </a:r>
          </a:p>
          <a:p>
            <a:pPr algn="r"/>
            <a:r>
              <a:rPr lang="ru-RU" sz="3600" b="1" dirty="0" smtClean="0">
                <a:solidFill>
                  <a:schemeClr val="tx1"/>
                </a:solidFill>
              </a:rPr>
              <a:t>учитель математики</a:t>
            </a:r>
          </a:p>
          <a:p>
            <a:pPr algn="r"/>
            <a:r>
              <a:rPr lang="ru-RU" sz="3600" b="1" dirty="0" smtClean="0">
                <a:solidFill>
                  <a:schemeClr val="tx1"/>
                </a:solidFill>
              </a:rPr>
              <a:t>Шилова Г.И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8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Подумай и ответь.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 smtClean="0">
                <a:solidFill>
                  <a:srgbClr val="00B050"/>
                </a:solidFill>
              </a:rPr>
              <a:t>Как образуются доли?</a:t>
            </a:r>
            <a:endParaRPr lang="ru-RU" dirty="0" smtClean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Когда один предмет или единица измерения делятся на равные части.</a:t>
            </a:r>
          </a:p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dirty="0" smtClean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 smtClean="0">
                <a:solidFill>
                  <a:srgbClr val="00B050"/>
                </a:solidFill>
              </a:rPr>
              <a:t>Что показывает знаменатель?</a:t>
            </a:r>
            <a:endParaRPr lang="ru-RU" dirty="0" smtClean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>
                <a:solidFill>
                  <a:srgbClr val="000000"/>
                </a:solidFill>
              </a:rPr>
              <a:t>Знаменатель показывает, на сколько долей </a:t>
            </a:r>
            <a:r>
              <a:rPr lang="ru-RU" dirty="0" smtClean="0">
                <a:solidFill>
                  <a:srgbClr val="000000"/>
                </a:solidFill>
              </a:rPr>
              <a:t>делят.</a:t>
            </a:r>
          </a:p>
          <a:p>
            <a:pPr algn="ctr">
              <a:lnSpc>
                <a:spcPct val="80000"/>
              </a:lnSpc>
              <a:spcBef>
                <a:spcPts val="800"/>
              </a:spcBef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>
                <a:solidFill>
                  <a:srgbClr val="00B050"/>
                </a:solidFill>
              </a:rPr>
              <a:t>Что показывает числитель?</a:t>
            </a:r>
            <a:endParaRPr lang="ru-RU" dirty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dirty="0" smtClean="0"/>
              <a:t>Числитель показывает сколько </a:t>
            </a:r>
            <a:r>
              <a:rPr lang="ru-RU" dirty="0"/>
              <a:t>таких долей </a:t>
            </a:r>
            <a:r>
              <a:rPr lang="ru-RU" dirty="0" smtClean="0"/>
              <a:t>взяли.</a:t>
            </a:r>
            <a:endParaRPr lang="ru-RU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Половина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Самая известная доля – это, конечно, половина. Слова с приставкой «пол» можно услышать часто: полчаса, полкилометра… Разделили целое на две части – «половина». </a:t>
            </a: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 dirty="0" smtClean="0">
              <a:solidFill>
                <a:srgbClr val="000000"/>
              </a:solidFill>
            </a:endParaRP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      Долю     называют </a:t>
            </a:r>
            <a:r>
              <a:rPr lang="ru-RU" b="1" dirty="0" smtClean="0">
                <a:solidFill>
                  <a:srgbClr val="00B050"/>
                </a:solidFill>
              </a:rPr>
              <a:t>половина</a:t>
            </a:r>
            <a:r>
              <a:rPr lang="ru-RU" b="1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357694"/>
            <a:ext cx="417513" cy="147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Треть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Название доли зависит от того, </a:t>
            </a:r>
            <a:r>
              <a:rPr lang="ru-RU" b="1" dirty="0" smtClean="0">
                <a:solidFill>
                  <a:srgbClr val="000000"/>
                </a:solidFill>
              </a:rPr>
              <a:t>на сколько равных частей разделили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единицу</a:t>
            </a:r>
            <a:r>
              <a:rPr lang="ru-RU" dirty="0" smtClean="0">
                <a:solidFill>
                  <a:srgbClr val="000000"/>
                </a:solidFill>
              </a:rPr>
              <a:t>. Разделили на три части – «треть». </a:t>
            </a: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dirty="0" smtClean="0">
              <a:solidFill>
                <a:srgbClr val="000000"/>
              </a:solidFill>
            </a:endParaRP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Долю       называют </a:t>
            </a:r>
            <a:r>
              <a:rPr lang="ru-RU" b="1" dirty="0" smtClean="0">
                <a:solidFill>
                  <a:srgbClr val="00B050"/>
                </a:solidFill>
              </a:rPr>
              <a:t>«треть»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876"/>
            <a:ext cx="341313" cy="110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714884"/>
            <a:ext cx="1743075" cy="167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Четверть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Если целое разделили на </a:t>
            </a:r>
            <a:r>
              <a:rPr lang="ru-RU" b="1" dirty="0" smtClean="0">
                <a:solidFill>
                  <a:srgbClr val="000000"/>
                </a:solidFill>
              </a:rPr>
              <a:t>4 </a:t>
            </a:r>
            <a:r>
              <a:rPr lang="ru-RU" dirty="0" smtClean="0">
                <a:solidFill>
                  <a:srgbClr val="000000"/>
                </a:solidFill>
              </a:rPr>
              <a:t>части, то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 получается     или по другому 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говорят </a:t>
            </a:r>
            <a:r>
              <a:rPr lang="ru-RU" b="1" dirty="0" smtClean="0">
                <a:solidFill>
                  <a:srgbClr val="00B050"/>
                </a:solidFill>
              </a:rPr>
              <a:t>«четверть».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143116"/>
            <a:ext cx="287338" cy="72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0480" y="3857628"/>
            <a:ext cx="2507206" cy="23854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Прочитайте доли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928694" cy="15040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85860"/>
            <a:ext cx="939684" cy="15001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357298"/>
            <a:ext cx="430311" cy="1357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429000"/>
            <a:ext cx="766285" cy="1357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39" y="3500438"/>
            <a:ext cx="717849" cy="1285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При чтении дробей надо помнить: числитель дроби – количественное числительное женского рода (одна, две, восемь и т.д.), а знаменатель – порядковое числительное (седьмая, сотая, двести тридцатая и т.д.)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dirty="0" smtClean="0">
              <a:solidFill>
                <a:srgbClr val="000000"/>
              </a:solidFill>
            </a:endParaRP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Например:       - одна пятая;         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     - две шестых;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           - восемьдесят три сто</a:t>
            </a:r>
          </a:p>
          <a:p>
            <a:pPr indent="-341313" algn="ctr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             пятьдесят вторых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786190"/>
            <a:ext cx="342900" cy="733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357694"/>
            <a:ext cx="314325" cy="69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857760"/>
            <a:ext cx="600075" cy="74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Запишите в виде обыкновенной дроби.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Две седьмых</a:t>
            </a:r>
          </a:p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Четыре девятых</a:t>
            </a:r>
          </a:p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Одна сотая </a:t>
            </a:r>
          </a:p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Шесть восьмых</a:t>
            </a:r>
          </a:p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Три двадцать пятых</a:t>
            </a:r>
          </a:p>
          <a:p>
            <a:pPr marL="608013" indent="-608013">
              <a:spcBef>
                <a:spcPts val="800"/>
              </a:spcBef>
              <a:buFont typeface="Times New Roman" pitchFamily="18" charset="0"/>
              <a:buAutoNum type="arabicPeriod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Половина 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428736"/>
            <a:ext cx="561975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3116"/>
            <a:ext cx="304800" cy="809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714620"/>
            <a:ext cx="550863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3286124"/>
            <a:ext cx="404813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786190"/>
            <a:ext cx="762000" cy="90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786190"/>
            <a:ext cx="762000" cy="90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52764" y="4652970"/>
            <a:ext cx="438150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2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3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3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3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3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3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3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3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4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4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4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4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4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5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5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5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6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6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6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6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6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6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6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6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6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2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7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7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7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8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8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8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8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8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8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1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9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9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9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9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9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9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9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10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4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7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10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11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1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11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1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11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1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11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b="1" dirty="0" smtClean="0"/>
              <a:t>Какая часть фигуры закрашена?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1695687" cy="1314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14488"/>
            <a:ext cx="2466975" cy="111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643050"/>
            <a:ext cx="1724025" cy="1657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786190"/>
            <a:ext cx="1371600" cy="1238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3786190"/>
            <a:ext cx="1676400" cy="136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32" y="3857628"/>
            <a:ext cx="2095500" cy="120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270292"/>
              </p:ext>
            </p:extLst>
          </p:nvPr>
        </p:nvGraphicFramePr>
        <p:xfrm>
          <a:off x="1966877" y="1485813"/>
          <a:ext cx="792162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Уравнение" r:id="rId9" imgW="152280" imgH="393480" progId="Equation.3">
                  <p:embed/>
                </p:oleObj>
              </mc:Choice>
              <mc:Fallback>
                <p:oleObj name="Уравнение" r:id="rId9" imgW="152280" imgH="393480" progId="Equation.3">
                  <p:embed/>
                  <p:pic>
                    <p:nvPicPr>
                      <p:cNvPr id="9228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877" y="1485813"/>
                        <a:ext cx="792162" cy="1185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644763"/>
              </p:ext>
            </p:extLst>
          </p:nvPr>
        </p:nvGraphicFramePr>
        <p:xfrm>
          <a:off x="2247604" y="3786190"/>
          <a:ext cx="720725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Формула" r:id="rId11" imgW="139639" imgH="393529" progId="Equation.3">
                  <p:embed/>
                </p:oleObj>
              </mc:Choice>
              <mc:Fallback>
                <p:oleObj name="Формула" r:id="rId11" imgW="139639" imgH="393529" progId="Equation.3">
                  <p:embed/>
                  <p:pic>
                    <p:nvPicPr>
                      <p:cNvPr id="1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7604" y="3786190"/>
                        <a:ext cx="720725" cy="117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497565"/>
              </p:ext>
            </p:extLst>
          </p:nvPr>
        </p:nvGraphicFramePr>
        <p:xfrm>
          <a:off x="4587586" y="3729040"/>
          <a:ext cx="8636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Формула" r:id="rId13" imgW="152334" imgH="393529" progId="Equation.3">
                  <p:embed/>
                </p:oleObj>
              </mc:Choice>
              <mc:Fallback>
                <p:oleObj name="Формула" r:id="rId13" imgW="152334" imgH="393529" progId="Equation.3">
                  <p:embed/>
                  <p:pic>
                    <p:nvPicPr>
                      <p:cNvPr id="922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586" y="3729040"/>
                        <a:ext cx="8636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82224"/>
              </p:ext>
            </p:extLst>
          </p:nvPr>
        </p:nvGraphicFramePr>
        <p:xfrm>
          <a:off x="8060518" y="1771472"/>
          <a:ext cx="6477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Уравнение" r:id="rId15" imgW="152280" imgH="393480" progId="Equation.3">
                  <p:embed/>
                </p:oleObj>
              </mc:Choice>
              <mc:Fallback>
                <p:oleObj name="Уравнение" r:id="rId15" imgW="152280" imgH="393480" progId="Equation.3">
                  <p:embed/>
                  <p:pic>
                    <p:nvPicPr>
                      <p:cNvPr id="9233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0518" y="1771472"/>
                        <a:ext cx="64770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315533"/>
              </p:ext>
            </p:extLst>
          </p:nvPr>
        </p:nvGraphicFramePr>
        <p:xfrm>
          <a:off x="5395821" y="1821652"/>
          <a:ext cx="6477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Уравнение" r:id="rId17" imgW="152280" imgH="393480" progId="Equation.3">
                  <p:embed/>
                </p:oleObj>
              </mc:Choice>
              <mc:Fallback>
                <p:oleObj name="Уравнение" r:id="rId17" imgW="152280" imgH="393480" progId="Equation.3">
                  <p:embed/>
                  <p:pic>
                    <p:nvPicPr>
                      <p:cNvPr id="9233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821" y="1821652"/>
                        <a:ext cx="64770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678058"/>
              </p:ext>
            </p:extLst>
          </p:nvPr>
        </p:nvGraphicFramePr>
        <p:xfrm>
          <a:off x="7890005" y="3812384"/>
          <a:ext cx="792162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Уравнение" r:id="rId19" imgW="152280" imgH="393480" progId="Equation.3">
                  <p:embed/>
                </p:oleObj>
              </mc:Choice>
              <mc:Fallback>
                <p:oleObj name="Уравнение" r:id="rId19" imgW="152280" imgH="393480" progId="Equation.3">
                  <p:embed/>
                  <p:pic>
                    <p:nvPicPr>
                      <p:cNvPr id="1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0005" y="3812384"/>
                        <a:ext cx="792162" cy="1185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Домашнее задание:</a:t>
            </a:r>
            <a:r>
              <a:rPr lang="ru-RU" dirty="0" smtClean="0">
                <a:solidFill>
                  <a:srgbClr val="703DFF"/>
                </a:solidFill>
              </a:rPr>
              <a:t/>
            </a:r>
            <a:br>
              <a:rPr lang="ru-RU" dirty="0" smtClean="0">
                <a:solidFill>
                  <a:srgbClr val="703DFF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п.23, № 925, 928 </a:t>
            </a:r>
          </a:p>
          <a:p>
            <a:pPr marL="609600" indent="-608013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1179513" algn="l"/>
                <a:tab pos="2093913" algn="l"/>
                <a:tab pos="3008313" algn="l"/>
                <a:tab pos="3922713" algn="l"/>
                <a:tab pos="4837113" algn="l"/>
                <a:tab pos="5751513" algn="l"/>
                <a:tab pos="6665913" algn="l"/>
                <a:tab pos="7580313" algn="l"/>
                <a:tab pos="8494713" algn="l"/>
                <a:tab pos="9409113" algn="l"/>
                <a:tab pos="10323513" algn="l"/>
              </a:tabLst>
            </a:pPr>
            <a:r>
              <a:rPr lang="ru-RU" b="1" i="1" dirty="0" smtClean="0">
                <a:solidFill>
                  <a:srgbClr val="FF0000"/>
                </a:solidFill>
              </a:rPr>
              <a:t>        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3116"/>
            <a:ext cx="2563910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dirty="0" smtClean="0"/>
              <a:t>Спасибо за урок, ребята!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90095"/>
            <a:ext cx="5904656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b="1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2 = …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+ 6 = 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…*7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- 419 = 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   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: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= ? </a:t>
            </a:r>
            <a:endParaRPr lang="ru-RU" sz="4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1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533893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>
                <a:latin typeface="PT Sans"/>
              </a:rPr>
              <a:t>Мы делили апельсин.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Много нас, а он один.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Эта долька для ежа,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Эта долька для моржа,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Эта долька для утят,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Эта долька для котят,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Эта долька для бобра,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А для волка - кожура.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Волк сердился – да, да, да !</a:t>
            </a:r>
          </a:p>
          <a:p>
            <a:pPr marL="0" indent="0">
              <a:buNone/>
            </a:pPr>
            <a:r>
              <a:rPr lang="ru-RU" sz="2800" b="1" dirty="0">
                <a:latin typeface="PT Sans"/>
              </a:rPr>
              <a:t>Разбегайтесь кто куда.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15163"/>
            <a:ext cx="5187433" cy="353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71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1359389661_collection-of-realistic-fruit2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"/>
          <a:stretch>
            <a:fillRect/>
          </a:stretch>
        </p:blipFill>
        <p:spPr bwMode="auto">
          <a:xfrm>
            <a:off x="3203848" y="1798866"/>
            <a:ext cx="2520280" cy="279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&amp;Fcy;&amp;rcy;&amp;ucy;&amp;kcy;&amp;tcy;&amp;ycy; &amp;icy; &amp;yacy;&amp;gcy;&amp;ocy;&amp;dcy;&amp;ycy; &amp;vcy; &amp;vcy;&amp;iecy;&amp;kcy;&amp;tcy;&amp;ocy;&amp;rcy;&amp;iecy; | Vector fruits and berries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943673">
            <a:off x="5826074" y="1462897"/>
            <a:ext cx="1589117" cy="114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&amp;Fcy;&amp;rcy;&amp;ucy;&amp;kcy;&amp;tcy;&amp;ycy; &amp;icy; &amp;yacy;&amp;gcy;&amp;ocy;&amp;dcy;&amp;ycy; &amp;vcy; &amp;vcy;&amp;iecy;&amp;kcy;&amp;tcy;&amp;ocy;&amp;rcy;&amp;iecy; | Vector fruits and berries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943673">
            <a:off x="5974798" y="3535986"/>
            <a:ext cx="1632117" cy="117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&amp;Fcy;&amp;rcy;&amp;ucy;&amp;kcy;&amp;tcy;&amp;ycy; &amp;icy; &amp;yacy;&amp;gcy;&amp;ocy;&amp;dcy;&amp;ycy; &amp;vcy; &amp;vcy;&amp;iecy;&amp;kcy;&amp;tcy;&amp;ocy;&amp;rcy;&amp;iecy; | Vector fruits and berries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8779" y="5019509"/>
            <a:ext cx="1690418" cy="121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&amp;Fcy;&amp;rcy;&amp;ucy;&amp;kcy;&amp;tcy;&amp;ycy; &amp;icy; &amp;yacy;&amp;gcy;&amp;ocy;&amp;dcy;&amp;ycy; &amp;vcy; &amp;vcy;&amp;iecy;&amp;kcy;&amp;tcy;&amp;ocy;&amp;rcy;&amp;iecy; | Vector fruits and berries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551916" flipH="1">
            <a:off x="1660515" y="1322769"/>
            <a:ext cx="1700980" cy="12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&amp;Fcy;&amp;rcy;&amp;ucy;&amp;kcy;&amp;tcy;&amp;ycy; &amp;icy; &amp;yacy;&amp;gcy;&amp;ocy;&amp;dcy;&amp;ycy; &amp;vcy; &amp;vcy;&amp;iecy;&amp;kcy;&amp;tcy;&amp;ocy;&amp;rcy;&amp;iecy; | Vector fruits and berries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551916" flipH="1">
            <a:off x="1353107" y="3682720"/>
            <a:ext cx="1633178" cy="117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7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Что </a:t>
            </a:r>
            <a:r>
              <a:rPr lang="ru-RU" b="1" dirty="0"/>
              <a:t>такое доля?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460851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B050"/>
                </a:solidFill>
              </a:rPr>
              <a:t>Доля</a:t>
            </a: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– каждая из равных частей единицы. </a:t>
            </a:r>
            <a:r>
              <a:rPr lang="ru-RU" dirty="0">
                <a:solidFill>
                  <a:srgbClr val="000000"/>
                </a:solidFill>
              </a:rPr>
              <a:t>Так как </a:t>
            </a:r>
            <a:r>
              <a:rPr lang="ru-RU" dirty="0" smtClean="0">
                <a:solidFill>
                  <a:srgbClr val="000000"/>
                </a:solidFill>
              </a:rPr>
              <a:t>апельсин разделили  </a:t>
            </a:r>
            <a:r>
              <a:rPr lang="ru-RU" dirty="0">
                <a:solidFill>
                  <a:srgbClr val="000000"/>
                </a:solidFill>
              </a:rPr>
              <a:t>на </a:t>
            </a:r>
            <a:r>
              <a:rPr lang="ru-RU" dirty="0" smtClean="0">
                <a:solidFill>
                  <a:srgbClr val="000000"/>
                </a:solidFill>
              </a:rPr>
              <a:t>5 </a:t>
            </a:r>
            <a:r>
              <a:rPr lang="ru-RU" dirty="0">
                <a:solidFill>
                  <a:srgbClr val="000000"/>
                </a:solidFill>
              </a:rPr>
              <a:t>равных частей, значит его разделили на </a:t>
            </a:r>
            <a:r>
              <a:rPr lang="ru-RU" dirty="0" smtClean="0">
                <a:solidFill>
                  <a:srgbClr val="000000"/>
                </a:solidFill>
              </a:rPr>
              <a:t>5 </a:t>
            </a:r>
            <a:r>
              <a:rPr lang="ru-RU" dirty="0">
                <a:solidFill>
                  <a:srgbClr val="000000"/>
                </a:solidFill>
              </a:rPr>
              <a:t>долей и каждый получил «одну </a:t>
            </a:r>
            <a:r>
              <a:rPr lang="ru-RU" dirty="0" smtClean="0">
                <a:solidFill>
                  <a:srgbClr val="000000"/>
                </a:solidFill>
              </a:rPr>
              <a:t>пятую» </a:t>
            </a:r>
            <a:r>
              <a:rPr lang="ru-RU" dirty="0">
                <a:solidFill>
                  <a:srgbClr val="000000"/>
                </a:solidFill>
              </a:rPr>
              <a:t>долю </a:t>
            </a:r>
            <a:r>
              <a:rPr lang="ru-RU" dirty="0" smtClean="0">
                <a:solidFill>
                  <a:srgbClr val="000000"/>
                </a:solidFill>
              </a:rPr>
              <a:t>апельсина, </a:t>
            </a:r>
            <a:r>
              <a:rPr lang="ru-RU" dirty="0">
                <a:solidFill>
                  <a:srgbClr val="000000"/>
                </a:solidFill>
              </a:rPr>
              <a:t>или, короче  «одну </a:t>
            </a:r>
            <a:r>
              <a:rPr lang="ru-RU" dirty="0" smtClean="0">
                <a:solidFill>
                  <a:srgbClr val="000000"/>
                </a:solidFill>
              </a:rPr>
              <a:t>пятую апельсина».</a:t>
            </a:r>
            <a:endParaRPr lang="ru-RU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3444" t="2989" r="12612" b="4355"/>
          <a:stretch/>
        </p:blipFill>
        <p:spPr bwMode="auto">
          <a:xfrm>
            <a:off x="4822652" y="2080828"/>
            <a:ext cx="4141836" cy="3436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50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>
                <a:cs typeface="Calibri" panose="020F0502020204030204" pitchFamily="34" charset="0"/>
              </a:rPr>
              <a:t>Расшифруйте ребус:</a:t>
            </a:r>
            <a:endParaRPr lang="en-US" b="1" dirty="0">
              <a:cs typeface="Calibri" panose="020F0502020204030204" pitchFamily="34" charset="0"/>
            </a:endParaRPr>
          </a:p>
        </p:txBody>
      </p:sp>
      <p:grpSp>
        <p:nvGrpSpPr>
          <p:cNvPr id="34" name="Group 1"/>
          <p:cNvGrpSpPr>
            <a:grpSpLocks/>
          </p:cNvGrpSpPr>
          <p:nvPr/>
        </p:nvGrpSpPr>
        <p:grpSpPr bwMode="auto">
          <a:xfrm>
            <a:off x="904875" y="1236663"/>
            <a:ext cx="7367588" cy="4359275"/>
            <a:chOff x="1305" y="806"/>
            <a:chExt cx="14421" cy="8766"/>
          </a:xfrm>
        </p:grpSpPr>
        <p:grpSp>
          <p:nvGrpSpPr>
            <p:cNvPr id="35" name="Group 8"/>
            <p:cNvGrpSpPr>
              <a:grpSpLocks/>
            </p:cNvGrpSpPr>
            <p:nvPr/>
          </p:nvGrpSpPr>
          <p:grpSpPr bwMode="auto">
            <a:xfrm>
              <a:off x="1305" y="2162"/>
              <a:ext cx="5895" cy="6495"/>
              <a:chOff x="1704" y="1307"/>
              <a:chExt cx="6129" cy="6495"/>
            </a:xfrm>
          </p:grpSpPr>
          <p:sp>
            <p:nvSpPr>
              <p:cNvPr id="42" name="Line 15"/>
              <p:cNvSpPr>
                <a:spLocks noChangeShapeType="1"/>
              </p:cNvSpPr>
              <p:nvPr/>
            </p:nvSpPr>
            <p:spPr bwMode="auto">
              <a:xfrm>
                <a:off x="1704" y="2504"/>
                <a:ext cx="609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>
                <a:off x="1704" y="2504"/>
                <a:ext cx="0" cy="3705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3"/>
              <p:cNvSpPr>
                <a:spLocks noChangeShapeType="1"/>
              </p:cNvSpPr>
              <p:nvPr/>
            </p:nvSpPr>
            <p:spPr bwMode="auto">
              <a:xfrm>
                <a:off x="1734" y="3416"/>
                <a:ext cx="609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2"/>
              <p:cNvSpPr>
                <a:spLocks noChangeShapeType="1"/>
              </p:cNvSpPr>
              <p:nvPr/>
            </p:nvSpPr>
            <p:spPr bwMode="auto">
              <a:xfrm>
                <a:off x="1734" y="4328"/>
                <a:ext cx="609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1"/>
              <p:cNvSpPr>
                <a:spLocks noChangeShapeType="1"/>
              </p:cNvSpPr>
              <p:nvPr/>
            </p:nvSpPr>
            <p:spPr bwMode="auto">
              <a:xfrm>
                <a:off x="1734" y="5240"/>
                <a:ext cx="609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0"/>
              <p:cNvSpPr>
                <a:spLocks noChangeShapeType="1"/>
              </p:cNvSpPr>
              <p:nvPr/>
            </p:nvSpPr>
            <p:spPr bwMode="auto">
              <a:xfrm>
                <a:off x="1734" y="6209"/>
                <a:ext cx="609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48" name="Picture 9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37" t="8995" r="11206" b="4930"/>
              <a:stretch>
                <a:fillRect/>
              </a:stretch>
            </p:blipFill>
            <p:spPr bwMode="auto">
              <a:xfrm>
                <a:off x="2160" y="1307"/>
                <a:ext cx="2820" cy="6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8"/>
            <a:stretch>
              <a:fillRect/>
            </a:stretch>
          </p:blipFill>
          <p:spPr bwMode="auto">
            <a:xfrm>
              <a:off x="4050" y="7614"/>
              <a:ext cx="2337" cy="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6960" y="7788"/>
              <a:ext cx="831" cy="13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mpir Deco"/>
                </a:rPr>
                <a:t>,</a:t>
              </a:r>
            </a:p>
          </p:txBody>
        </p:sp>
        <p:pic>
          <p:nvPicPr>
            <p:cNvPr id="38" name="Picture 5" descr="http://www.3dnews.ru/documents/news5/20041223_robot.jpg"/>
            <p:cNvPicPr>
              <a:picLocks noChangeAspect="1" noChangeArrowheads="1"/>
            </p:cNvPicPr>
            <p:nvPr/>
          </p:nvPicPr>
          <p:blipFill>
            <a:blip r:embed="rId4" r:link="rId5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689" y="965"/>
              <a:ext cx="4623" cy="8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2021" y="806"/>
              <a:ext cx="831" cy="13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mpir Deco"/>
                </a:rPr>
                <a:t>,</a:t>
              </a:r>
            </a:p>
          </p:txBody>
        </p:sp>
        <p:sp>
          <p:nvSpPr>
            <p:cNvPr id="40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3047" y="806"/>
              <a:ext cx="831" cy="13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mpir Deco"/>
                </a:rPr>
                <a:t>,</a:t>
              </a:r>
            </a:p>
          </p:txBody>
        </p:sp>
        <p:sp>
          <p:nvSpPr>
            <p:cNvPr id="41" name="WordArt 2"/>
            <p:cNvSpPr>
              <a:spLocks noChangeArrowheads="1" noChangeShapeType="1" noTextEdit="1"/>
            </p:cNvSpPr>
            <p:nvPr/>
          </p:nvSpPr>
          <p:spPr bwMode="auto">
            <a:xfrm>
              <a:off x="13047" y="4043"/>
              <a:ext cx="2679" cy="48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Bookman Old Style"/>
                </a:rPr>
                <a:t>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796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>ТЕМА </a:t>
            </a:r>
            <a:r>
              <a:rPr lang="ru-RU" sz="5400" b="1" i="1" dirty="0"/>
              <a:t>УРОКА:</a:t>
            </a:r>
            <a:br>
              <a:rPr lang="ru-RU" sz="5400" b="1" i="1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5400" b="1" i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5400" b="1" i="1" dirty="0" smtClean="0">
                <a:latin typeface="+mj-lt"/>
              </a:rPr>
              <a:t>Понятие </a:t>
            </a:r>
          </a:p>
          <a:p>
            <a:pPr marL="0" indent="0" algn="ctr">
              <a:buNone/>
            </a:pPr>
            <a:r>
              <a:rPr lang="ru-RU" sz="5400" b="1" i="1" dirty="0" smtClean="0">
                <a:latin typeface="+mj-lt"/>
              </a:rPr>
              <a:t>обыкновенной </a:t>
            </a:r>
            <a:r>
              <a:rPr lang="ru-RU" sz="5400" b="1" i="1" dirty="0">
                <a:latin typeface="+mj-lt"/>
              </a:rPr>
              <a:t>дроби.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33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Как записывают доли?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-341313" algn="ctr">
                  <a:spcBef>
                    <a:spcPts val="800"/>
                  </a:spcBef>
                  <a:buNone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</a:pPr>
                <a:r>
                  <a:rPr lang="ru-RU" sz="3600" dirty="0" smtClean="0">
                    <a:solidFill>
                      <a:srgbClr val="000000"/>
                    </a:solidFill>
                  </a:rPr>
                  <a:t>Для записи любой доли используют горизонтальную чёрточку. Её называют </a:t>
                </a:r>
                <a:r>
                  <a:rPr lang="ru-RU" sz="3600" b="1" dirty="0" smtClean="0">
                    <a:solidFill>
                      <a:srgbClr val="000000"/>
                    </a:solidFill>
                  </a:rPr>
                  <a:t>дробной чертой </a:t>
                </a:r>
              </a:p>
              <a:p>
                <a:pPr indent="-341313">
                  <a:spcBef>
                    <a:spcPts val="800"/>
                  </a:spcBef>
                  <a:buNone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</a:pPr>
                <a:r>
                  <a:rPr lang="ru-RU" dirty="0" smtClean="0">
                    <a:solidFill>
                      <a:srgbClr val="000000"/>
                    </a:solidFill>
                  </a:rPr>
                  <a:t>  </a:t>
                </a:r>
              </a:p>
              <a:p>
                <a:pPr indent="-341313">
                  <a:spcBef>
                    <a:spcPts val="800"/>
                  </a:spcBef>
                  <a:buNone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</a:pPr>
                <a:r>
                  <a:rPr lang="ru-RU" dirty="0" smtClean="0">
                    <a:solidFill>
                      <a:srgbClr val="000000"/>
                    </a:solidFill>
                  </a:rPr>
                  <a:t>  </a:t>
                </a:r>
              </a:p>
              <a:p>
                <a:pPr indent="-341313">
                  <a:spcBef>
                    <a:spcPts val="1500"/>
                  </a:spcBef>
                  <a:buNone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</a:pPr>
                <a:r>
                  <a:rPr lang="ru-RU" sz="3600" dirty="0" smtClean="0">
                    <a:solidFill>
                      <a:srgbClr val="000000"/>
                    </a:solidFill>
                  </a:rPr>
                  <a:t>Пишут 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5400" b="1" i="1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dirty="0" smtClean="0"/>
                  <a:t> апельсина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22" t="-2156" r="-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Обыкновенная дробь.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Записи вида       называют </a:t>
            </a: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 dirty="0" smtClean="0">
                <a:solidFill>
                  <a:srgbClr val="00B050"/>
                </a:solidFill>
              </a:rPr>
              <a:t>обыкновенными дробями</a:t>
            </a:r>
            <a:endParaRPr lang="ru-RU" dirty="0" smtClean="0">
              <a:solidFill>
                <a:srgbClr val="00B050"/>
              </a:solidFill>
            </a:endParaRP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Числитель дроби</a:t>
            </a: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dirty="0" smtClean="0">
              <a:solidFill>
                <a:srgbClr val="000000"/>
              </a:solidFill>
            </a:endParaRP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Черта дроби (дробная черта)</a:t>
            </a: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dirty="0" smtClean="0">
              <a:solidFill>
                <a:srgbClr val="000000"/>
              </a:solidFill>
            </a:endParaRPr>
          </a:p>
          <a:p>
            <a:pPr indent="-341313">
              <a:spcBef>
                <a:spcPts val="8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dirty="0" smtClean="0">
                <a:solidFill>
                  <a:srgbClr val="000000"/>
                </a:solidFill>
              </a:rPr>
              <a:t>Знаменатель дроби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428736"/>
            <a:ext cx="350838" cy="8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3429000"/>
            <a:ext cx="590550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191000" y="3048000"/>
            <a:ext cx="3200400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5857884" y="4116388"/>
            <a:ext cx="1457316" cy="9843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4214810" y="4570412"/>
            <a:ext cx="3252790" cy="85885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</TotalTime>
  <Words>388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Ampir Deco</vt:lpstr>
      <vt:lpstr>Arial</vt:lpstr>
      <vt:lpstr>Bookman Old Style</vt:lpstr>
      <vt:lpstr>Calibri</vt:lpstr>
      <vt:lpstr>Cambria Math</vt:lpstr>
      <vt:lpstr>PT Sans</vt:lpstr>
      <vt:lpstr>Times New Roman</vt:lpstr>
      <vt:lpstr>Тема Office</vt:lpstr>
      <vt:lpstr>Уравнение</vt:lpstr>
      <vt:lpstr>Формула</vt:lpstr>
      <vt:lpstr> ДОЛИ. ОБЫКНОВЕННЫЕ ДРОБИ </vt:lpstr>
      <vt:lpstr>   </vt:lpstr>
      <vt:lpstr>Презентация PowerPoint</vt:lpstr>
      <vt:lpstr>Презентация PowerPoint</vt:lpstr>
      <vt:lpstr> Что такое доля? </vt:lpstr>
      <vt:lpstr>Расшифруйте ребус:</vt:lpstr>
      <vt:lpstr> ТЕМА УРОКА: </vt:lpstr>
      <vt:lpstr>Как записывают доли?</vt:lpstr>
      <vt:lpstr>Обыкновенная дробь. </vt:lpstr>
      <vt:lpstr>Подумай и ответь. </vt:lpstr>
      <vt:lpstr>Половина</vt:lpstr>
      <vt:lpstr>Треть</vt:lpstr>
      <vt:lpstr>Четверть</vt:lpstr>
      <vt:lpstr>Прочитайте доли </vt:lpstr>
      <vt:lpstr>Презентация PowerPoint</vt:lpstr>
      <vt:lpstr>Запишите в виде обыкновенной дроби.</vt:lpstr>
      <vt:lpstr> Какая часть фигуры закрашена?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User</dc:creator>
  <cp:lastModifiedBy>kate_</cp:lastModifiedBy>
  <cp:revision>28</cp:revision>
  <dcterms:created xsi:type="dcterms:W3CDTF">2014-06-17T08:55:58Z</dcterms:created>
  <dcterms:modified xsi:type="dcterms:W3CDTF">2024-01-29T14:33:34Z</dcterms:modified>
</cp:coreProperties>
</file>