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67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29" autoAdjust="0"/>
    <p:restoredTop sz="94660"/>
  </p:normalViewPr>
  <p:slideViewPr>
    <p:cSldViewPr snapToGrid="0">
      <p:cViewPr varScale="1">
        <p:scale>
          <a:sx n="56" d="100"/>
          <a:sy n="56" d="100"/>
        </p:scale>
        <p:origin x="426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2/28/2023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2/28/2023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2/28/2023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2/28/2023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2/28/2023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2/28/2023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2/28/2023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2/28/2023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2/28/2023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2/28/2023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dirty="0"/>
              <a:t>2/28/2023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2/28/2023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2/28/2023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2/28/2023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2/28/2023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2/28/2023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2/28/2023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5" r:id="rId4"/>
    <p:sldLayoutId id="2147483653" r:id="rId5"/>
    <p:sldLayoutId id="2147483654" r:id="rId6"/>
    <p:sldLayoutId id="2147483655" r:id="rId7"/>
    <p:sldLayoutId id="214748366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7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4" Type="http://schemas.microsoft.com/office/2007/relationships/hdphoto" Target="../media/hdphoto1.wdp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Биотические факторы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07860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29086" y="1844471"/>
            <a:ext cx="5716439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i="1" dirty="0" err="1" smtClean="0">
                <a:solidFill>
                  <a:srgbClr val="000000"/>
                </a:solidFill>
              </a:rPr>
              <a:t>Аменсализм</a:t>
            </a:r>
            <a:r>
              <a:rPr lang="ru-RU" sz="2400" dirty="0" smtClean="0">
                <a:solidFill>
                  <a:srgbClr val="000000"/>
                </a:solidFill>
              </a:rPr>
              <a:t> — </a:t>
            </a:r>
            <a:r>
              <a:rPr lang="ru-RU" sz="2400" dirty="0">
                <a:solidFill>
                  <a:srgbClr val="000000"/>
                </a:solidFill>
              </a:rPr>
              <a:t>форма взаимоотношений, при которой один из совместно обитающих видов угнетает другой, не получая от этого ни вреда, ни пользы. </a:t>
            </a:r>
            <a:endParaRPr lang="ru-RU" sz="24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07867" y="190583"/>
            <a:ext cx="276069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err="1">
                <a:solidFill>
                  <a:srgbClr val="000000"/>
                </a:solidFill>
              </a:rPr>
              <a:t>Аменсализм</a:t>
            </a:r>
            <a:r>
              <a:rPr lang="ru-RU" sz="2400" b="1" dirty="0">
                <a:solidFill>
                  <a:srgbClr val="000000"/>
                </a:solidFill>
              </a:rPr>
              <a:t> (–/0)</a:t>
            </a:r>
            <a:endParaRPr lang="ru-RU" sz="24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9868" y="-8951"/>
            <a:ext cx="514233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63186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185263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264"/>
          <a:stretch/>
        </p:blipFill>
        <p:spPr>
          <a:xfrm>
            <a:off x="241540" y="948905"/>
            <a:ext cx="11778159" cy="49534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10506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88938" y="207836"/>
            <a:ext cx="530145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>
                <a:solidFill>
                  <a:srgbClr val="000000"/>
                </a:solidFill>
              </a:rPr>
              <a:t>Взаимовыгодные отношения (+/+)</a:t>
            </a:r>
            <a:endParaRPr lang="ru-RU" sz="2400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994913" y="827507"/>
            <a:ext cx="9632831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i="1" dirty="0"/>
              <a:t>Симбиоз</a:t>
            </a:r>
            <a:r>
              <a:rPr lang="ru-RU" sz="2800" dirty="0"/>
              <a:t> </a:t>
            </a:r>
            <a:r>
              <a:rPr lang="ru-RU" sz="2800" dirty="0" smtClean="0"/>
              <a:t>— </a:t>
            </a:r>
            <a:r>
              <a:rPr lang="ru-RU" sz="2800" dirty="0"/>
              <a:t>форма взаимоотношений, при которой оба </a:t>
            </a:r>
            <a:r>
              <a:rPr lang="ru-RU" sz="2800" dirty="0" smtClean="0"/>
              <a:t>(или только один) организма приобретают </a:t>
            </a:r>
            <a:r>
              <a:rPr lang="ru-RU" sz="2800" dirty="0"/>
              <a:t>для себя пользу</a:t>
            </a:r>
            <a:r>
              <a:rPr lang="ru-RU" sz="2800" dirty="0" smtClean="0"/>
              <a:t>.</a:t>
            </a:r>
          </a:p>
          <a:p>
            <a:pPr algn="just"/>
            <a:endParaRPr lang="ru-RU" sz="28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994913" y="2666787"/>
            <a:ext cx="330104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>
                <a:solidFill>
                  <a:srgbClr val="000000"/>
                </a:solidFill>
              </a:rPr>
              <a:t>мутуализм </a:t>
            </a:r>
            <a:endParaRPr lang="ru-RU" sz="2400" dirty="0" smtClean="0">
              <a:solidFill>
                <a:srgbClr val="000000"/>
              </a:solidFill>
            </a:endParaRPr>
          </a:p>
          <a:p>
            <a:pPr algn="ctr"/>
            <a:r>
              <a:rPr lang="ru-RU" sz="2400" dirty="0" smtClean="0">
                <a:solidFill>
                  <a:srgbClr val="000000"/>
                </a:solidFill>
              </a:rPr>
              <a:t>(</a:t>
            </a:r>
            <a:r>
              <a:rPr lang="ru-RU" sz="2400" dirty="0">
                <a:solidFill>
                  <a:srgbClr val="000000"/>
                </a:solidFill>
              </a:rPr>
              <a:t>обязательные отношения</a:t>
            </a:r>
            <a:r>
              <a:rPr lang="ru-RU" sz="2400" dirty="0" smtClean="0">
                <a:solidFill>
                  <a:srgbClr val="000000"/>
                </a:solidFill>
              </a:rPr>
              <a:t>)</a:t>
            </a:r>
            <a:endParaRPr lang="ru-RU" sz="24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811328" y="2666787"/>
            <a:ext cx="4381329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400" dirty="0" err="1" smtClean="0">
                <a:solidFill>
                  <a:srgbClr val="000000"/>
                </a:solidFill>
              </a:rPr>
              <a:t>Протокооперация</a:t>
            </a:r>
            <a:endParaRPr lang="ru-RU" sz="2400" dirty="0" smtClean="0">
              <a:solidFill>
                <a:srgbClr val="000000"/>
              </a:solidFill>
            </a:endParaRPr>
          </a:p>
          <a:p>
            <a:pPr algn="ctr"/>
            <a:r>
              <a:rPr lang="ru-RU" sz="2400" dirty="0" smtClean="0">
                <a:solidFill>
                  <a:srgbClr val="000000"/>
                </a:solidFill>
              </a:rPr>
              <a:t>(</a:t>
            </a:r>
            <a:r>
              <a:rPr lang="ru-RU" sz="2400" dirty="0">
                <a:solidFill>
                  <a:srgbClr val="000000"/>
                </a:solidFill>
              </a:rPr>
              <a:t>необязательные отношения</a:t>
            </a:r>
            <a:r>
              <a:rPr lang="ru-RU" sz="2400" dirty="0" smtClean="0">
                <a:solidFill>
                  <a:srgbClr val="000000"/>
                </a:solidFill>
              </a:rPr>
              <a:t>)</a:t>
            </a:r>
            <a:endParaRPr lang="ru-RU" sz="2400" dirty="0"/>
          </a:p>
        </p:txBody>
      </p:sp>
      <p:cxnSp>
        <p:nvCxnSpPr>
          <p:cNvPr id="7" name="Прямая со стрелкой 6"/>
          <p:cNvCxnSpPr/>
          <p:nvPr/>
        </p:nvCxnSpPr>
        <p:spPr>
          <a:xfrm flipH="1">
            <a:off x="3278038" y="1915064"/>
            <a:ext cx="1293962" cy="728325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>
            <a:off x="6820620" y="1915063"/>
            <a:ext cx="1131482" cy="728326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0" name="Прямоугольник 9"/>
          <p:cNvSpPr/>
          <p:nvPr/>
        </p:nvSpPr>
        <p:spPr>
          <a:xfrm>
            <a:off x="422272" y="4083655"/>
            <a:ext cx="4834781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ru-RU" sz="2200" dirty="0" smtClean="0">
                <a:solidFill>
                  <a:srgbClr val="000000"/>
                </a:solidFill>
              </a:rPr>
              <a:t>Организмы-симбионты не могут существовать друг без друга</a:t>
            </a:r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ru-RU" sz="2200" dirty="0" smtClean="0"/>
              <a:t>Возникает </a:t>
            </a:r>
            <a:r>
              <a:rPr lang="ru-RU" sz="2200" dirty="0"/>
              <a:t>в результате длительной совместной эволюции двух видов (</a:t>
            </a:r>
            <a:r>
              <a:rPr lang="ru-RU" sz="2200" dirty="0" err="1"/>
              <a:t>коэволюции</a:t>
            </a:r>
            <a:r>
              <a:rPr lang="ru-RU" sz="2200" dirty="0"/>
              <a:t>)</a:t>
            </a:r>
            <a:endParaRPr lang="ru-RU" sz="2200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5811328" y="4083655"/>
            <a:ext cx="5066581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ru-RU" sz="2200" dirty="0" smtClean="0">
                <a:solidFill>
                  <a:srgbClr val="000000"/>
                </a:solidFill>
              </a:rPr>
              <a:t>Отношения </a:t>
            </a:r>
            <a:r>
              <a:rPr lang="ru-RU" sz="2200" dirty="0">
                <a:solidFill>
                  <a:srgbClr val="000000"/>
                </a:solidFill>
              </a:rPr>
              <a:t>взаимовыгодные, но не являются обязательным условием существования видов</a:t>
            </a:r>
            <a:endParaRPr lang="ru-RU" sz="2200" dirty="0"/>
          </a:p>
        </p:txBody>
      </p:sp>
    </p:spTree>
    <p:extLst>
      <p:ext uri="{BB962C8B-B14F-4D97-AF65-F5344CB8AC3E}">
        <p14:creationId xmlns:p14="http://schemas.microsoft.com/office/powerpoint/2010/main" val="41058936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8327" y="225089"/>
            <a:ext cx="282641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/>
              <a:t>Конкуренция (–/–)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753165" y="930547"/>
            <a:ext cx="1039216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i="1" dirty="0"/>
              <a:t>Конкуренция</a:t>
            </a:r>
            <a:r>
              <a:rPr lang="ru-RU" sz="2800" dirty="0"/>
              <a:t> </a:t>
            </a:r>
            <a:r>
              <a:rPr lang="ru-RU" sz="2800" dirty="0" smtClean="0"/>
              <a:t>— </a:t>
            </a:r>
            <a:r>
              <a:rPr lang="ru-RU" sz="2800" dirty="0"/>
              <a:t>тип биотических взаимоотношений, при котором организмы или виды соперничают друг с другом за одни и те же ограниченные ресурсы.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7446" y="2315542"/>
            <a:ext cx="6873833" cy="454245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19705" y="3100372"/>
            <a:ext cx="476774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Виды: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400" dirty="0" smtClean="0"/>
              <a:t>Внутривидовая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400" dirty="0" smtClean="0"/>
              <a:t>Межвидовая 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9053013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14067" y="379562"/>
            <a:ext cx="486529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Внутривидовая конкуренция</a:t>
            </a:r>
            <a:endParaRPr lang="ru-RU" sz="28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0" y="1508149"/>
            <a:ext cx="5883216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ru-RU" sz="2200" dirty="0" smtClean="0"/>
              <a:t>Соперничество за ресурсы между особями одного вида</a:t>
            </a: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ru-RU" sz="2200" dirty="0" smtClean="0"/>
              <a:t>Важный фактор </a:t>
            </a:r>
            <a:r>
              <a:rPr lang="ru-RU" sz="2200" dirty="0" err="1" smtClean="0"/>
              <a:t>саморегуляции</a:t>
            </a:r>
            <a:r>
              <a:rPr lang="ru-RU" sz="2200" dirty="0" smtClean="0"/>
              <a:t> в популяции</a:t>
            </a:r>
            <a:endParaRPr lang="ru-RU" sz="22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4067" y="3862045"/>
            <a:ext cx="4881403" cy="274578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139131" y="379562"/>
            <a:ext cx="486529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Межвидовая </a:t>
            </a:r>
          </a:p>
          <a:p>
            <a:pPr algn="ctr"/>
            <a:r>
              <a:rPr lang="ru-RU" sz="2800" dirty="0" smtClean="0"/>
              <a:t>конкуренция</a:t>
            </a:r>
            <a:endParaRPr lang="ru-RU" sz="28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6501441" y="1508149"/>
            <a:ext cx="5055079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2200" dirty="0" smtClean="0"/>
              <a:t>Соперничество за одни и те же ресурсы, происходящее между особями разных видов </a:t>
            </a:r>
            <a:endParaRPr lang="ru-RU" sz="2200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54175" y="2790625"/>
            <a:ext cx="5149610" cy="39823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14641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07671" y="225089"/>
            <a:ext cx="501291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>
                <a:solidFill>
                  <a:srgbClr val="000000"/>
                </a:solidFill>
              </a:rPr>
              <a:t>Хищничество и паразитизм (+/–)</a:t>
            </a:r>
            <a:endParaRPr lang="ru-RU" sz="2400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07671" y="1121282"/>
            <a:ext cx="7942053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i="1" dirty="0">
                <a:solidFill>
                  <a:srgbClr val="000000"/>
                </a:solidFill>
              </a:rPr>
              <a:t>Хищничество</a:t>
            </a:r>
            <a:r>
              <a:rPr lang="ru-RU" sz="2800" dirty="0">
                <a:solidFill>
                  <a:srgbClr val="000000"/>
                </a:solidFill>
              </a:rPr>
              <a:t> — тип взаимоотношений, при котором представители одного вида питаются представителями другого вида.</a:t>
            </a:r>
            <a:endParaRPr lang="ru-RU" sz="28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562" y="2808329"/>
            <a:ext cx="7192992" cy="377632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0000" b="93188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52659" y="-293298"/>
            <a:ext cx="6423085" cy="48173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811550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70293" y="430215"/>
            <a:ext cx="908074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i="1" dirty="0">
                <a:solidFill>
                  <a:srgbClr val="000000"/>
                </a:solidFill>
              </a:rPr>
              <a:t>Паразитизм</a:t>
            </a:r>
            <a:r>
              <a:rPr lang="ru-RU" sz="2400" dirty="0">
                <a:solidFill>
                  <a:srgbClr val="000000"/>
                </a:solidFill>
              </a:rPr>
              <a:t> — тип взаимоотношений, при котором представители одного вида (паразиты) используют питательные вещества или ткани особей другого вида (хозяина), а также его самого в качестве временного или постоянного местообитания.</a:t>
            </a:r>
            <a:endParaRPr lang="ru-RU" sz="24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70293" y="2671652"/>
            <a:ext cx="6096000" cy="280076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200" dirty="0" smtClean="0">
                <a:solidFill>
                  <a:srgbClr val="000000"/>
                </a:solidFill>
              </a:rPr>
              <a:t>Бывает: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200" b="1" dirty="0" smtClean="0">
                <a:solidFill>
                  <a:srgbClr val="000000"/>
                </a:solidFill>
              </a:rPr>
              <a:t>Постоянным</a:t>
            </a:r>
            <a:r>
              <a:rPr lang="ru-RU" sz="2200" dirty="0" smtClean="0">
                <a:solidFill>
                  <a:srgbClr val="000000"/>
                </a:solidFill>
              </a:rPr>
              <a:t> (облигатным) - паразит </a:t>
            </a:r>
            <a:r>
              <a:rPr lang="ru-RU" sz="2200" dirty="0">
                <a:solidFill>
                  <a:srgbClr val="000000"/>
                </a:solidFill>
              </a:rPr>
              <a:t>не способен жить без хозяина (гельминты, вши, чесоточные </a:t>
            </a:r>
            <a:r>
              <a:rPr lang="ru-RU" sz="2200" dirty="0" smtClean="0">
                <a:solidFill>
                  <a:srgbClr val="000000"/>
                </a:solidFill>
              </a:rPr>
              <a:t>зудни)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200" b="1" dirty="0" smtClean="0">
                <a:solidFill>
                  <a:srgbClr val="000000"/>
                </a:solidFill>
              </a:rPr>
              <a:t>Временным</a:t>
            </a:r>
            <a:r>
              <a:rPr lang="ru-RU" sz="2200" dirty="0" smtClean="0">
                <a:solidFill>
                  <a:srgbClr val="000000"/>
                </a:solidFill>
              </a:rPr>
              <a:t> (факультативным) - свободноживущий </a:t>
            </a:r>
            <a:r>
              <a:rPr lang="ru-RU" sz="2200" dirty="0">
                <a:solidFill>
                  <a:srgbClr val="000000"/>
                </a:solidFill>
              </a:rPr>
              <a:t>паразит временно использует организм хозяина (комары, пиявки).</a:t>
            </a:r>
            <a:endParaRPr lang="ru-RU" sz="22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734355" y="2671652"/>
            <a:ext cx="5170098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200" dirty="0">
                <a:solidFill>
                  <a:srgbClr val="000000"/>
                </a:solidFill>
              </a:rPr>
              <a:t>По месту обитания различают </a:t>
            </a:r>
            <a:r>
              <a:rPr lang="ru-RU" sz="2200" b="1" dirty="0">
                <a:solidFill>
                  <a:srgbClr val="000000"/>
                </a:solidFill>
              </a:rPr>
              <a:t>эктопаразитов</a:t>
            </a:r>
            <a:r>
              <a:rPr lang="ru-RU" sz="2200" dirty="0">
                <a:solidFill>
                  <a:srgbClr val="000000"/>
                </a:solidFill>
              </a:rPr>
              <a:t>, которые заселяют поверхность организма (вши, блохи, миноги), и </a:t>
            </a:r>
            <a:r>
              <a:rPr lang="ru-RU" sz="2200" b="1" dirty="0">
                <a:solidFill>
                  <a:srgbClr val="000000"/>
                </a:solidFill>
              </a:rPr>
              <a:t>эндопаразитов</a:t>
            </a:r>
            <a:r>
              <a:rPr lang="ru-RU" sz="2200" dirty="0">
                <a:solidFill>
                  <a:srgbClr val="000000"/>
                </a:solidFill>
              </a:rPr>
              <a:t>, обитающих в тканях и полостях организма — в коже, мышцах, кишечнике (гельминты, простейшие, чесоточные клещи).</a:t>
            </a:r>
            <a:endParaRPr lang="ru-RU" sz="2200" dirty="0"/>
          </a:p>
        </p:txBody>
      </p:sp>
    </p:spTree>
    <p:extLst>
      <p:ext uri="{BB962C8B-B14F-4D97-AF65-F5344CB8AC3E}">
        <p14:creationId xmlns:p14="http://schemas.microsoft.com/office/powerpoint/2010/main" val="352320536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53876" y="276847"/>
            <a:ext cx="288572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>
                <a:solidFill>
                  <a:srgbClr val="000000"/>
                </a:solidFill>
              </a:rPr>
              <a:t>Нейтрализм (0/0) </a:t>
            </a:r>
            <a:endParaRPr lang="ru-RU" sz="2400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667110" y="1155788"/>
            <a:ext cx="8390626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i="1" dirty="0">
                <a:solidFill>
                  <a:srgbClr val="000000"/>
                </a:solidFill>
              </a:rPr>
              <a:t>Нейтрализм</a:t>
            </a:r>
            <a:r>
              <a:rPr lang="ru-RU" sz="2800" dirty="0">
                <a:solidFill>
                  <a:srgbClr val="000000"/>
                </a:solidFill>
              </a:rPr>
              <a:t> — это отсутствие взаимоотношений, при котором совместно обитающие на одной территории организмы прямо никак не влияют друг на друга. </a:t>
            </a:r>
            <a:endParaRPr lang="ru-RU" sz="28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3711" y="2744277"/>
            <a:ext cx="4998289" cy="3877983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3876" y="3274672"/>
            <a:ext cx="5101087" cy="3347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28379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99767" y="259594"/>
            <a:ext cx="322556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>
                <a:solidFill>
                  <a:srgbClr val="000000"/>
                </a:solidFill>
              </a:rPr>
              <a:t>Комменсализм (+/0)</a:t>
            </a:r>
            <a:endParaRPr lang="ru-RU" sz="24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743869" y="807005"/>
            <a:ext cx="1000217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i="1" dirty="0">
                <a:solidFill>
                  <a:srgbClr val="000000"/>
                </a:solidFill>
              </a:rPr>
              <a:t>Комменсализм</a:t>
            </a:r>
            <a:r>
              <a:rPr lang="ru-RU" sz="2400" dirty="0">
                <a:solidFill>
                  <a:srgbClr val="000000"/>
                </a:solidFill>
              </a:rPr>
              <a:t> </a:t>
            </a:r>
            <a:r>
              <a:rPr lang="ru-RU" sz="2400" dirty="0" smtClean="0">
                <a:solidFill>
                  <a:srgbClr val="000000"/>
                </a:solidFill>
              </a:rPr>
              <a:t>— </a:t>
            </a:r>
            <a:r>
              <a:rPr lang="ru-RU" sz="2400" dirty="0">
                <a:solidFill>
                  <a:srgbClr val="000000"/>
                </a:solidFill>
              </a:rPr>
              <a:t>тип взаимоотношений, при котором один из видов (комменсал) получает какую-либо выгоду, а другой не получает ни пользы, ни вреда.</a:t>
            </a:r>
            <a:endParaRPr lang="ru-RU" sz="24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76998" y="2242717"/>
            <a:ext cx="4030459" cy="1785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200" b="1" dirty="0" err="1" smtClean="0">
                <a:solidFill>
                  <a:srgbClr val="000000"/>
                </a:solidFill>
              </a:rPr>
              <a:t>Квартирантство</a:t>
            </a:r>
            <a:endParaRPr lang="ru-RU" sz="2200" b="1" dirty="0" smtClean="0">
              <a:solidFill>
                <a:srgbClr val="000000"/>
              </a:solidFill>
            </a:endParaRPr>
          </a:p>
          <a:p>
            <a:pPr algn="just"/>
            <a:r>
              <a:rPr lang="ru-RU" sz="2200" dirty="0" smtClean="0">
                <a:solidFill>
                  <a:srgbClr val="000000"/>
                </a:solidFill>
              </a:rPr>
              <a:t>Один </a:t>
            </a:r>
            <a:r>
              <a:rPr lang="ru-RU" sz="2200" dirty="0">
                <a:solidFill>
                  <a:srgbClr val="000000"/>
                </a:solidFill>
              </a:rPr>
              <a:t>вид использует другой (его тело или его жилище) в качестве убежища или своего </a:t>
            </a:r>
            <a:r>
              <a:rPr lang="ru-RU" sz="2200" dirty="0" smtClean="0">
                <a:solidFill>
                  <a:srgbClr val="000000"/>
                </a:solidFill>
              </a:rPr>
              <a:t>жилья</a:t>
            </a:r>
            <a:endParaRPr lang="ru-RU" sz="22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825042" y="2919825"/>
            <a:ext cx="3214777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200" b="1" dirty="0">
                <a:solidFill>
                  <a:srgbClr val="000000"/>
                </a:solidFill>
              </a:rPr>
              <a:t>Нахлебничество</a:t>
            </a:r>
            <a:r>
              <a:rPr lang="ru-RU" sz="2200" dirty="0">
                <a:solidFill>
                  <a:srgbClr val="000000"/>
                </a:solidFill>
              </a:rPr>
              <a:t> </a:t>
            </a:r>
            <a:endParaRPr lang="ru-RU" sz="2200" dirty="0" smtClean="0">
              <a:solidFill>
                <a:srgbClr val="000000"/>
              </a:solidFill>
            </a:endParaRPr>
          </a:p>
          <a:p>
            <a:r>
              <a:rPr lang="ru-RU" sz="2200" dirty="0" smtClean="0">
                <a:solidFill>
                  <a:srgbClr val="000000"/>
                </a:solidFill>
              </a:rPr>
              <a:t>Один </a:t>
            </a:r>
            <a:r>
              <a:rPr lang="ru-RU" sz="2200" dirty="0">
                <a:solidFill>
                  <a:srgbClr val="000000"/>
                </a:solidFill>
              </a:rPr>
              <a:t>вид потребляет остатки пищи </a:t>
            </a:r>
            <a:r>
              <a:rPr lang="ru-RU" sz="2200" dirty="0" smtClean="0">
                <a:solidFill>
                  <a:srgbClr val="000000"/>
                </a:solidFill>
              </a:rPr>
              <a:t>другого</a:t>
            </a:r>
            <a:endParaRPr lang="ru-RU" sz="22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8039819" y="1884222"/>
            <a:ext cx="4152181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200" b="1" dirty="0" err="1">
                <a:solidFill>
                  <a:srgbClr val="000000"/>
                </a:solidFill>
              </a:rPr>
              <a:t>Сотрапезничество</a:t>
            </a:r>
            <a:r>
              <a:rPr lang="ru-RU" sz="2200" dirty="0">
                <a:solidFill>
                  <a:srgbClr val="000000"/>
                </a:solidFill>
              </a:rPr>
              <a:t> </a:t>
            </a:r>
            <a:endParaRPr lang="ru-RU" sz="2200" dirty="0" smtClean="0">
              <a:solidFill>
                <a:srgbClr val="000000"/>
              </a:solidFill>
            </a:endParaRPr>
          </a:p>
          <a:p>
            <a:pPr algn="just"/>
            <a:r>
              <a:rPr lang="ru-RU" sz="2200" dirty="0" smtClean="0">
                <a:solidFill>
                  <a:srgbClr val="000000"/>
                </a:solidFill>
              </a:rPr>
              <a:t>Несколько </a:t>
            </a:r>
            <a:r>
              <a:rPr lang="ru-RU" sz="2200" dirty="0">
                <a:solidFill>
                  <a:srgbClr val="000000"/>
                </a:solidFill>
              </a:rPr>
              <a:t>видов потребляют разные вещества или части одного и того же </a:t>
            </a:r>
            <a:r>
              <a:rPr lang="ru-RU" sz="2200" dirty="0" smtClean="0">
                <a:solidFill>
                  <a:srgbClr val="000000"/>
                </a:solidFill>
              </a:rPr>
              <a:t>ресурса</a:t>
            </a:r>
            <a:endParaRPr lang="ru-RU" sz="2200" dirty="0"/>
          </a:p>
        </p:txBody>
      </p:sp>
      <p:cxnSp>
        <p:nvCxnSpPr>
          <p:cNvPr id="8" name="Прямая со стрелкой 7"/>
          <p:cNvCxnSpPr/>
          <p:nvPr/>
        </p:nvCxnSpPr>
        <p:spPr>
          <a:xfrm flipH="1">
            <a:off x="3444815" y="1884222"/>
            <a:ext cx="972386" cy="410405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>
            <a:off x="5900945" y="1901475"/>
            <a:ext cx="45293" cy="875299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>
            <a:off x="7355933" y="1832312"/>
            <a:ext cx="936927" cy="462315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pic>
        <p:nvPicPr>
          <p:cNvPr id="13" name="Рисунок 1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7782"/>
          <a:stretch/>
        </p:blipFill>
        <p:spPr>
          <a:xfrm>
            <a:off x="276998" y="4263204"/>
            <a:ext cx="3925977" cy="2501900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7457" y="4062110"/>
            <a:ext cx="4657788" cy="28100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0149966"/>
      </p:ext>
    </p:extLst>
  </p:cSld>
  <p:clrMapOvr>
    <a:masterClrMapping/>
  </p:clrMapOvr>
</p:sld>
</file>

<file path=ppt/theme/theme1.xml><?xml version="1.0" encoding="utf-8"?>
<a:theme xmlns:a="http://schemas.openxmlformats.org/drawingml/2006/main" name="Аспект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51</TotalTime>
  <Words>377</Words>
  <Application>Microsoft Office PowerPoint</Application>
  <PresentationFormat>Широкоэкранный</PresentationFormat>
  <Paragraphs>40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6" baseType="lpstr">
      <vt:lpstr>Arial</vt:lpstr>
      <vt:lpstr>Trebuchet MS</vt:lpstr>
      <vt:lpstr>Wingdings</vt:lpstr>
      <vt:lpstr>Wingdings 3</vt:lpstr>
      <vt:lpstr>Аспект</vt:lpstr>
      <vt:lpstr>Биотические факторы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Биотические факторы</dc:title>
  <dc:creator>Анастасия Болобан</dc:creator>
  <cp:lastModifiedBy>Анастасия Болобан</cp:lastModifiedBy>
  <cp:revision>10</cp:revision>
  <dcterms:created xsi:type="dcterms:W3CDTF">2023-02-28T16:28:55Z</dcterms:created>
  <dcterms:modified xsi:type="dcterms:W3CDTF">2023-02-28T17:20:48Z</dcterms:modified>
</cp:coreProperties>
</file>