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71" r:id="rId15"/>
    <p:sldId id="269" r:id="rId16"/>
    <p:sldId id="270" r:id="rId17"/>
    <p:sldId id="272" r:id="rId18"/>
    <p:sldId id="274" r:id="rId19"/>
    <p:sldId id="273" r:id="rId2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23C38"/>
    <a:srgbClr val="3A2D26"/>
    <a:srgbClr val="EFECE9"/>
    <a:srgbClr val="35352F"/>
    <a:srgbClr val="E0E0DC"/>
    <a:srgbClr val="888777"/>
    <a:srgbClr val="A39685"/>
    <a:srgbClr val="D1CAC1"/>
    <a:srgbClr val="EDEA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7" d="100"/>
          <a:sy n="77" d="100"/>
        </p:scale>
        <p:origin x="-120" y="-7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8A5C4DC-B1A5-4E0E-ABDC-BCE509CE94A9}" type="datetimeFigureOut">
              <a:rPr lang="ru-RU" smtClean="0"/>
              <a:t>29.01.2024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1367612654"/>
      </p:ext>
    </p:extLst>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8A5C4DC-B1A5-4E0E-ABDC-BCE509CE94A9}" type="datetimeFigureOut">
              <a:rPr lang="ru-RU" smtClean="0"/>
              <a:t>29.01.2024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1817557859"/>
      </p:ext>
    </p:extLst>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8A5C4DC-B1A5-4E0E-ABDC-BCE509CE94A9}" type="datetimeFigureOut">
              <a:rPr lang="ru-RU" smtClean="0"/>
              <a:t>29.01.2024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460929133"/>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8A5C4DC-B1A5-4E0E-ABDC-BCE509CE94A9}" type="datetimeFigureOut">
              <a:rPr lang="ru-RU" smtClean="0"/>
              <a:t>29.01.2024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2970029132"/>
      </p:ext>
    </p:extLst>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8A5C4DC-B1A5-4E0E-ABDC-BCE509CE94A9}" type="datetimeFigureOut">
              <a:rPr lang="ru-RU" smtClean="0"/>
              <a:t>29.01.2024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2817608805"/>
      </p:ext>
    </p:extLst>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8A5C4DC-B1A5-4E0E-ABDC-BCE509CE94A9}" type="datetimeFigureOut">
              <a:rPr lang="ru-RU" smtClean="0"/>
              <a:t>29.01.2024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2009446965"/>
      </p:ext>
    </p:extLst>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8A5C4DC-B1A5-4E0E-ABDC-BCE509CE94A9}" type="datetimeFigureOut">
              <a:rPr lang="ru-RU" smtClean="0"/>
              <a:t>29.01.2024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1763398251"/>
      </p:ext>
    </p:extLst>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8A5C4DC-B1A5-4E0E-ABDC-BCE509CE94A9}" type="datetimeFigureOut">
              <a:rPr lang="ru-RU" smtClean="0"/>
              <a:t>29.01.2024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4101461137"/>
      </p:ext>
    </p:extLst>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8A5C4DC-B1A5-4E0E-ABDC-BCE509CE94A9}" type="datetimeFigureOut">
              <a:rPr lang="ru-RU" smtClean="0"/>
              <a:t>29.01.2024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3026685289"/>
      </p:ext>
    </p:extLst>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8A5C4DC-B1A5-4E0E-ABDC-BCE509CE94A9}" type="datetimeFigureOut">
              <a:rPr lang="ru-RU" smtClean="0"/>
              <a:t>29.01.2024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1684087379"/>
      </p:ext>
    </p:extLst>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8A5C4DC-B1A5-4E0E-ABDC-BCE509CE94A9}" type="datetimeFigureOut">
              <a:rPr lang="ru-RU" smtClean="0"/>
              <a:t>29.01.2024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AFAE4A-2502-4F26-B592-CFF71DA9E537}" type="slidenum">
              <a:rPr lang="ru-RU" smtClean="0"/>
              <a:t>‹#›</a:t>
            </a:fld>
            <a:endParaRPr lang="ru-RU"/>
          </a:p>
        </p:txBody>
      </p:sp>
    </p:spTree>
    <p:extLst>
      <p:ext uri="{BB962C8B-B14F-4D97-AF65-F5344CB8AC3E}">
        <p14:creationId xmlns:p14="http://schemas.microsoft.com/office/powerpoint/2010/main" val="4262610247"/>
      </p:ext>
    </p:extLst>
  </p:cSld>
  <p:clrMapOvr>
    <a:masterClrMapping/>
  </p:clrMapOvr>
  <p:transition spd="med">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A5C4DC-B1A5-4E0E-ABDC-BCE509CE94A9}" type="datetimeFigureOut">
              <a:rPr lang="ru-RU" smtClean="0"/>
              <a:t>29.01.2024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AFAE4A-2502-4F26-B592-CFF71DA9E537}" type="slidenum">
              <a:rPr lang="ru-RU" smtClean="0"/>
              <a:t>‹#›</a:t>
            </a:fld>
            <a:endParaRPr lang="ru-RU"/>
          </a:p>
        </p:txBody>
      </p:sp>
    </p:spTree>
    <p:extLst>
      <p:ext uri="{BB962C8B-B14F-4D97-AF65-F5344CB8AC3E}">
        <p14:creationId xmlns:p14="http://schemas.microsoft.com/office/powerpoint/2010/main" val="3044114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 y="0"/>
            <a:ext cx="12192001" cy="6885247"/>
          </a:xfrm>
          <a:prstGeom prst="rect">
            <a:avLst/>
          </a:prstGeom>
        </p:spPr>
      </p:pic>
      <p:sp>
        <p:nvSpPr>
          <p:cNvPr id="2" name="Заголовок 1"/>
          <p:cNvSpPr>
            <a:spLocks noGrp="1"/>
          </p:cNvSpPr>
          <p:nvPr>
            <p:ph type="ctrTitle"/>
          </p:nvPr>
        </p:nvSpPr>
        <p:spPr>
          <a:xfrm>
            <a:off x="651165" y="1479809"/>
            <a:ext cx="10504516" cy="2360671"/>
          </a:xfrm>
        </p:spPr>
        <p:txBody>
          <a:bodyPr>
            <a:normAutofit/>
          </a:bodyPr>
          <a:lstStyle/>
          <a:p>
            <a:r>
              <a:rPr lang="ru-RU" b="1" dirty="0" smtClean="0">
                <a:solidFill>
                  <a:srgbClr val="624D42"/>
                </a:solidFill>
                <a:latin typeface="Book Antiqua" panose="02040602050305030304" pitchFamily="18" charset="0"/>
              </a:rPr>
              <a:t>Китай: традиции против модернизации</a:t>
            </a:r>
            <a:endParaRPr lang="ru-RU" b="1" dirty="0">
              <a:solidFill>
                <a:srgbClr val="624D42"/>
              </a:solidFill>
              <a:latin typeface="Book Antiqua" panose="02040602050305030304" pitchFamily="18" charset="0"/>
            </a:endParaRPr>
          </a:p>
        </p:txBody>
      </p:sp>
      <p:sp>
        <p:nvSpPr>
          <p:cNvPr id="3" name="Подзаголовок 2"/>
          <p:cNvSpPr>
            <a:spLocks noGrp="1"/>
          </p:cNvSpPr>
          <p:nvPr>
            <p:ph type="subTitle" idx="1"/>
          </p:nvPr>
        </p:nvSpPr>
        <p:spPr>
          <a:xfrm>
            <a:off x="1856509" y="5807676"/>
            <a:ext cx="9144000" cy="1141764"/>
          </a:xfrm>
        </p:spPr>
        <p:txBody>
          <a:bodyPr>
            <a:normAutofit/>
          </a:bodyPr>
          <a:lstStyle/>
          <a:p>
            <a:r>
              <a:rPr lang="ru-RU" dirty="0" smtClean="0">
                <a:latin typeface="Garamond" panose="02020404030301010803" pitchFamily="18" charset="0"/>
              </a:rPr>
              <a:t>Подготовили  ученицы 9-2 класса</a:t>
            </a:r>
          </a:p>
          <a:p>
            <a:r>
              <a:rPr lang="ru-RU" dirty="0" err="1" smtClean="0">
                <a:latin typeface="Garamond" panose="02020404030301010803" pitchFamily="18" charset="0"/>
              </a:rPr>
              <a:t>Комкова</a:t>
            </a:r>
            <a:r>
              <a:rPr lang="ru-RU" dirty="0" smtClean="0">
                <a:latin typeface="Garamond" panose="02020404030301010803" pitchFamily="18" charset="0"/>
              </a:rPr>
              <a:t> </a:t>
            </a:r>
            <a:r>
              <a:rPr lang="ru-RU" dirty="0" smtClean="0">
                <a:latin typeface="Garamond" panose="02020404030301010803" pitchFamily="18" charset="0"/>
              </a:rPr>
              <a:t>Юля и </a:t>
            </a:r>
            <a:r>
              <a:rPr lang="ru-RU" dirty="0" err="1" smtClean="0">
                <a:latin typeface="Garamond" panose="02020404030301010803" pitchFamily="18" charset="0"/>
              </a:rPr>
              <a:t>Закатова</a:t>
            </a:r>
            <a:r>
              <a:rPr lang="ru-RU" dirty="0" smtClean="0">
                <a:latin typeface="Garamond" panose="02020404030301010803" pitchFamily="18" charset="0"/>
              </a:rPr>
              <a:t> Анастасия</a:t>
            </a:r>
          </a:p>
        </p:txBody>
      </p:sp>
    </p:spTree>
    <p:extLst>
      <p:ext uri="{BB962C8B-B14F-4D97-AF65-F5344CB8AC3E}">
        <p14:creationId xmlns:p14="http://schemas.microsoft.com/office/powerpoint/2010/main" val="4004981671"/>
      </p:ext>
    </p:extLst>
  </p:cSld>
  <p:clrMapOvr>
    <a:masterClrMapping/>
  </p:clrMapOvr>
  <p:transition spd="med">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a:off x="0" y="9083"/>
            <a:ext cx="12192000" cy="6848917"/>
          </a:xfrm>
          <a:prstGeom prst="rect">
            <a:avLst/>
          </a:prstGeom>
        </p:spPr>
      </p:pic>
      <p:sp>
        <p:nvSpPr>
          <p:cNvPr id="3" name="Объект 2"/>
          <p:cNvSpPr>
            <a:spLocks noGrp="1"/>
          </p:cNvSpPr>
          <p:nvPr>
            <p:ph idx="1"/>
          </p:nvPr>
        </p:nvSpPr>
        <p:spPr>
          <a:xfrm>
            <a:off x="929640" y="1792374"/>
            <a:ext cx="10515600" cy="4351338"/>
          </a:xfrm>
        </p:spPr>
        <p:txBody>
          <a:bodyPr/>
          <a:lstStyle/>
          <a:p>
            <a:pPr marL="0" indent="0">
              <a:buNone/>
            </a:pPr>
            <a:r>
              <a:rPr lang="ru-RU" b="1" dirty="0" smtClean="0">
                <a:solidFill>
                  <a:srgbClr val="EFECE9"/>
                </a:solidFill>
                <a:latin typeface="Book Antiqua" panose="02040602050305030304" pitchFamily="18" charset="0"/>
              </a:rPr>
              <a:t>Процессу модернизации сильно вредило и вмешательство чиновников. В результате процветала бюрократия, разрасталась коррупция.</a:t>
            </a:r>
          </a:p>
          <a:p>
            <a:pPr marL="0" indent="0">
              <a:buNone/>
            </a:pPr>
            <a:r>
              <a:rPr lang="ru-RU" b="1" dirty="0" smtClean="0">
                <a:solidFill>
                  <a:srgbClr val="EFECE9"/>
                </a:solidFill>
                <a:latin typeface="Book Antiqua" panose="02040602050305030304" pitchFamily="18" charset="0"/>
              </a:rPr>
              <a:t>Курс на </a:t>
            </a:r>
            <a:r>
              <a:rPr lang="ru-RU" b="1" dirty="0" err="1" smtClean="0">
                <a:solidFill>
                  <a:srgbClr val="EFECE9"/>
                </a:solidFill>
                <a:latin typeface="Book Antiqua" panose="02040602050305030304" pitchFamily="18" charset="0"/>
              </a:rPr>
              <a:t>самоусиление</a:t>
            </a:r>
            <a:r>
              <a:rPr lang="ru-RU" b="1" dirty="0" smtClean="0">
                <a:solidFill>
                  <a:srgbClr val="EFECE9"/>
                </a:solidFill>
                <a:latin typeface="Book Antiqua" panose="02040602050305030304" pitchFamily="18" charset="0"/>
              </a:rPr>
              <a:t> не дал желаемого результата, что показали поражения в войнах с Францией (1884—1885) и Японией (1894—1895).</a:t>
            </a:r>
          </a:p>
          <a:p>
            <a:pPr marL="0" indent="0">
              <a:buNone/>
            </a:pPr>
            <a:r>
              <a:rPr lang="ru-RU" b="1" dirty="0" smtClean="0">
                <a:solidFill>
                  <a:srgbClr val="FFFFFF"/>
                </a:solidFill>
                <a:latin typeface="Book Antiqua" panose="02040602050305030304" pitchFamily="18" charset="0"/>
              </a:rPr>
              <a:t>Китай охватила паника, говорили, что страна будет разделена державами, «как тыква», если не принять срочные меры к спасению.</a:t>
            </a:r>
            <a:endParaRPr lang="ru-RU" b="1" dirty="0">
              <a:solidFill>
                <a:srgbClr val="FFFFFF"/>
              </a:solidFill>
              <a:latin typeface="Book Antiqua" panose="02040602050305030304" pitchFamily="18" charset="0"/>
            </a:endParaRPr>
          </a:p>
        </p:txBody>
      </p:sp>
    </p:spTree>
    <p:extLst>
      <p:ext uri="{BB962C8B-B14F-4D97-AF65-F5344CB8AC3E}">
        <p14:creationId xmlns:p14="http://schemas.microsoft.com/office/powerpoint/2010/main" val="3947365280"/>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414251" y="-449521"/>
            <a:ext cx="3068782" cy="1131166"/>
          </a:xfrm>
        </p:spPr>
        <p:txBody>
          <a:bodyPr>
            <a:normAutofit/>
          </a:bodyPr>
          <a:lstStyle/>
          <a:p>
            <a:r>
              <a:rPr lang="ru-RU" sz="1400" dirty="0" smtClean="0">
                <a:solidFill>
                  <a:srgbClr val="FFFFFF"/>
                </a:solidFill>
                <a:latin typeface="Garamond" panose="02020404030301010803" pitchFamily="18" charset="0"/>
              </a:rPr>
              <a:t>«100 дней» реформ и их последствия. </a:t>
            </a:r>
            <a:endParaRPr lang="ru-RU" sz="1400" dirty="0">
              <a:solidFill>
                <a:srgbClr val="FFFFFF"/>
              </a:solidFill>
              <a:latin typeface="Garamond" panose="02020404030301010803" pitchFamily="18" charset="0"/>
            </a:endParaRPr>
          </a:p>
        </p:txBody>
      </p:sp>
      <p:sp>
        <p:nvSpPr>
          <p:cNvPr id="10" name="Объект 9"/>
          <p:cNvSpPr>
            <a:spLocks noGrp="1"/>
          </p:cNvSpPr>
          <p:nvPr>
            <p:ph idx="1"/>
          </p:nvPr>
        </p:nvSpPr>
        <p:spPr>
          <a:xfrm>
            <a:off x="755074" y="1393363"/>
            <a:ext cx="10515600" cy="4351338"/>
          </a:xfrm>
        </p:spPr>
        <p:txBody>
          <a:bodyPr>
            <a:normAutofit/>
          </a:bodyPr>
          <a:lstStyle/>
          <a:p>
            <a:pPr marL="0" indent="0">
              <a:buNone/>
            </a:pPr>
            <a:r>
              <a:rPr lang="ru-RU" b="1" dirty="0" smtClean="0">
                <a:solidFill>
                  <a:srgbClr val="FFFFFF"/>
                </a:solidFill>
                <a:latin typeface="Book Antiqua" panose="02040602050305030304" pitchFamily="18" charset="0"/>
              </a:rPr>
              <a:t>Из-за разделения Китая появляются политические реформы. Лидером реформаторов становится крупный учёный Кан </a:t>
            </a:r>
            <a:r>
              <a:rPr lang="ru-RU" b="1" dirty="0" err="1" smtClean="0">
                <a:solidFill>
                  <a:srgbClr val="FFFFFF"/>
                </a:solidFill>
                <a:latin typeface="Book Antiqua" panose="02040602050305030304" pitchFamily="18" charset="0"/>
              </a:rPr>
              <a:t>Ювэй</a:t>
            </a:r>
            <a:r>
              <a:rPr lang="ru-RU" b="1" dirty="0" smtClean="0">
                <a:solidFill>
                  <a:srgbClr val="FFFFFF"/>
                </a:solidFill>
                <a:latin typeface="Book Antiqua" panose="02040602050305030304" pitchFamily="18" charset="0"/>
              </a:rPr>
              <a:t> (1858—1927).</a:t>
            </a:r>
          </a:p>
          <a:p>
            <a:pPr marL="0" indent="0">
              <a:buNone/>
            </a:pPr>
            <a:r>
              <a:rPr lang="ru-RU" b="1" dirty="0">
                <a:solidFill>
                  <a:srgbClr val="FFFFFF"/>
                </a:solidFill>
                <a:latin typeface="Book Antiqua" panose="02040602050305030304" pitchFamily="18" charset="0"/>
              </a:rPr>
              <a:t>С</a:t>
            </a:r>
            <a:r>
              <a:rPr lang="ru-RU" b="1" dirty="0" smtClean="0">
                <a:solidFill>
                  <a:srgbClr val="FFFFFF"/>
                </a:solidFill>
                <a:latin typeface="Book Antiqua" panose="02040602050305030304" pitchFamily="18" charset="0"/>
              </a:rPr>
              <a:t>торонники Кан </a:t>
            </a:r>
            <a:r>
              <a:rPr lang="ru-RU" b="1" dirty="0" err="1" smtClean="0">
                <a:solidFill>
                  <a:srgbClr val="FFFFFF"/>
                </a:solidFill>
                <a:latin typeface="Book Antiqua" panose="02040602050305030304" pitchFamily="18" charset="0"/>
              </a:rPr>
              <a:t>Ювэя</a:t>
            </a:r>
            <a:r>
              <a:rPr lang="ru-RU" b="1" dirty="0" smtClean="0">
                <a:solidFill>
                  <a:srgbClr val="FFFFFF"/>
                </a:solidFill>
                <a:latin typeface="Book Antiqua" panose="02040602050305030304" pitchFamily="18" charset="0"/>
              </a:rPr>
              <a:t> пропагандировали проведение реформ и введение парламентской монархии.</a:t>
            </a:r>
          </a:p>
          <a:p>
            <a:pPr marL="0" indent="0">
              <a:buNone/>
            </a:pPr>
            <a:r>
              <a:rPr lang="ru-RU" b="1" dirty="0">
                <a:solidFill>
                  <a:srgbClr val="FFFFFF"/>
                </a:solidFill>
                <a:latin typeface="Book Antiqua" panose="02040602050305030304" pitchFamily="18" charset="0"/>
              </a:rPr>
              <a:t>И</a:t>
            </a:r>
            <a:r>
              <a:rPr lang="ru-RU" b="1" dirty="0" smtClean="0">
                <a:solidFill>
                  <a:srgbClr val="FFFFFF"/>
                </a:solidFill>
                <a:latin typeface="Book Antiqua" panose="02040602050305030304" pitchFamily="18" charset="0"/>
              </a:rPr>
              <a:t>мператор </a:t>
            </a:r>
            <a:r>
              <a:rPr lang="ru-RU" b="1" dirty="0" err="1" smtClean="0">
                <a:solidFill>
                  <a:srgbClr val="FFFFFF"/>
                </a:solidFill>
                <a:latin typeface="Book Antiqua" panose="02040602050305030304" pitchFamily="18" charset="0"/>
              </a:rPr>
              <a:t>Гуансюй</a:t>
            </a:r>
            <a:r>
              <a:rPr lang="ru-RU" b="1" dirty="0" smtClean="0">
                <a:solidFill>
                  <a:srgbClr val="FFFFFF"/>
                </a:solidFill>
                <a:latin typeface="Book Antiqua" panose="02040602050305030304" pitchFamily="18" charset="0"/>
              </a:rPr>
              <a:t> 11 июня 1898 г. издал первый указ о преобразованиях. Затем последовали «100 дней» реформ, в течение которых появились многочисленные указы.</a:t>
            </a:r>
          </a:p>
        </p:txBody>
      </p:sp>
    </p:spTree>
    <p:extLst>
      <p:ext uri="{BB962C8B-B14F-4D97-AF65-F5344CB8AC3E}">
        <p14:creationId xmlns:p14="http://schemas.microsoft.com/office/powerpoint/2010/main" val="726583697"/>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 y="0"/>
            <a:ext cx="12192001" cy="6858001"/>
          </a:xfrm>
          <a:prstGeom prst="rect">
            <a:avLst/>
          </a:prstGeom>
        </p:spPr>
      </p:pic>
      <p:sp>
        <p:nvSpPr>
          <p:cNvPr id="3" name="Объект 2"/>
          <p:cNvSpPr>
            <a:spLocks noGrp="1"/>
          </p:cNvSpPr>
          <p:nvPr>
            <p:ph idx="1"/>
          </p:nvPr>
        </p:nvSpPr>
        <p:spPr>
          <a:xfrm>
            <a:off x="821574" y="1717560"/>
            <a:ext cx="10515600" cy="4351338"/>
          </a:xfrm>
        </p:spPr>
        <p:txBody>
          <a:bodyPr/>
          <a:lstStyle/>
          <a:p>
            <a:pPr marL="0" indent="0">
              <a:buNone/>
            </a:pPr>
            <a:r>
              <a:rPr lang="ru-RU" b="1" dirty="0" smtClean="0">
                <a:solidFill>
                  <a:srgbClr val="FFFFFF"/>
                </a:solidFill>
                <a:latin typeface="Book Antiqua" panose="02040602050305030304" pitchFamily="18" charset="0"/>
              </a:rPr>
              <a:t>Радикальные сторонники проведения реформ предложили </a:t>
            </a:r>
            <a:r>
              <a:rPr lang="ru-RU" b="1" dirty="0" err="1" smtClean="0">
                <a:solidFill>
                  <a:srgbClr val="FFFFFF"/>
                </a:solidFill>
                <a:latin typeface="Book Antiqua" panose="02040602050305030304" pitchFamily="18" charset="0"/>
              </a:rPr>
              <a:t>Гуансюю</a:t>
            </a:r>
            <a:r>
              <a:rPr lang="ru-RU" b="1" dirty="0" smtClean="0">
                <a:solidFill>
                  <a:srgbClr val="FFFFFF"/>
                </a:solidFill>
                <a:latin typeface="Book Antiqua" panose="02040602050305030304" pitchFamily="18" charset="0"/>
              </a:rPr>
              <a:t> отстранить </a:t>
            </a:r>
            <a:r>
              <a:rPr lang="ru-RU" b="1" dirty="0" err="1" smtClean="0">
                <a:solidFill>
                  <a:srgbClr val="FFFFFF"/>
                </a:solidFill>
                <a:latin typeface="Book Antiqua" panose="02040602050305030304" pitchFamily="18" charset="0"/>
              </a:rPr>
              <a:t>Цыси.Но</a:t>
            </a:r>
            <a:r>
              <a:rPr lang="ru-RU" b="1" dirty="0" smtClean="0">
                <a:solidFill>
                  <a:srgbClr val="FFFFFF"/>
                </a:solidFill>
                <a:latin typeface="Book Antiqua" panose="02040602050305030304" pitchFamily="18" charset="0"/>
              </a:rPr>
              <a:t> Цыси и её сторонники опередили реформаторов и сами совершили государственный </a:t>
            </a:r>
            <a:r>
              <a:rPr lang="ru-RU" b="1" dirty="0" err="1" smtClean="0">
                <a:solidFill>
                  <a:srgbClr val="FFFFFF"/>
                </a:solidFill>
                <a:latin typeface="Book Antiqua" panose="02040602050305030304" pitchFamily="18" charset="0"/>
              </a:rPr>
              <a:t>переворот.Гуансюй</a:t>
            </a:r>
            <a:r>
              <a:rPr lang="ru-RU" b="1" dirty="0" smtClean="0">
                <a:solidFill>
                  <a:srgbClr val="FFFFFF"/>
                </a:solidFill>
                <a:latin typeface="Book Antiqua" panose="02040602050305030304" pitchFamily="18" charset="0"/>
              </a:rPr>
              <a:t> лишился трона и свободы, многих реформаторов казнили, Кан </a:t>
            </a:r>
            <a:r>
              <a:rPr lang="ru-RU" b="1" dirty="0" err="1" smtClean="0">
                <a:solidFill>
                  <a:srgbClr val="FFFFFF"/>
                </a:solidFill>
                <a:latin typeface="Book Antiqua" panose="02040602050305030304" pitchFamily="18" charset="0"/>
              </a:rPr>
              <a:t>Ювэй</a:t>
            </a:r>
            <a:r>
              <a:rPr lang="ru-RU" b="1" dirty="0" smtClean="0">
                <a:solidFill>
                  <a:srgbClr val="FFFFFF"/>
                </a:solidFill>
                <a:latin typeface="Book Antiqua" panose="02040602050305030304" pitchFamily="18" charset="0"/>
              </a:rPr>
              <a:t> бежал за границу.</a:t>
            </a:r>
          </a:p>
          <a:p>
            <a:pPr marL="0" indent="0">
              <a:buNone/>
            </a:pPr>
            <a:r>
              <a:rPr lang="ru-RU" b="1" dirty="0" smtClean="0">
                <a:solidFill>
                  <a:srgbClr val="FFFFFF"/>
                </a:solidFill>
                <a:latin typeface="Book Antiqua" panose="02040602050305030304" pitchFamily="18" charset="0"/>
              </a:rPr>
              <a:t>Вся полнота власти была передана Цыси, и в течение месяца правительство императрицы отменило почти все указы о реформах.</a:t>
            </a:r>
          </a:p>
          <a:p>
            <a:pPr marL="0" indent="0">
              <a:buNone/>
            </a:pPr>
            <a:endParaRPr lang="ru-RU" b="1" dirty="0">
              <a:latin typeface="Book Antiqua" panose="02040602050305030304" pitchFamily="18" charset="0"/>
            </a:endParaRPr>
          </a:p>
        </p:txBody>
      </p:sp>
    </p:spTree>
    <p:extLst>
      <p:ext uri="{BB962C8B-B14F-4D97-AF65-F5344CB8AC3E}">
        <p14:creationId xmlns:p14="http://schemas.microsoft.com/office/powerpoint/2010/main" val="2233401200"/>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522317" y="66501"/>
            <a:ext cx="2320636" cy="324196"/>
          </a:xfrm>
        </p:spPr>
        <p:txBody>
          <a:bodyPr>
            <a:normAutofit/>
          </a:bodyPr>
          <a:lstStyle/>
          <a:p>
            <a:r>
              <a:rPr lang="ru-RU" sz="1600" dirty="0" smtClean="0">
                <a:latin typeface="Garamond" panose="02020404030301010803" pitchFamily="18" charset="0"/>
              </a:rPr>
              <a:t>Восстание </a:t>
            </a:r>
            <a:r>
              <a:rPr lang="ru-RU" sz="1600" dirty="0" err="1" smtClean="0">
                <a:latin typeface="Garamond" panose="02020404030301010803" pitchFamily="18" charset="0"/>
              </a:rPr>
              <a:t>ихэтуаней</a:t>
            </a:r>
            <a:endParaRPr lang="ru-RU" sz="1600" dirty="0">
              <a:latin typeface="Garamond" panose="02020404030301010803" pitchFamily="18" charset="0"/>
            </a:endParaRPr>
          </a:p>
        </p:txBody>
      </p:sp>
      <p:sp>
        <p:nvSpPr>
          <p:cNvPr id="3" name="Объект 2"/>
          <p:cNvSpPr>
            <a:spLocks noGrp="1"/>
          </p:cNvSpPr>
          <p:nvPr>
            <p:ph idx="1"/>
          </p:nvPr>
        </p:nvSpPr>
        <p:spPr>
          <a:xfrm>
            <a:off x="846513" y="1338348"/>
            <a:ext cx="10515600" cy="4688985"/>
          </a:xfrm>
        </p:spPr>
        <p:txBody>
          <a:bodyPr>
            <a:normAutofit/>
          </a:bodyPr>
          <a:lstStyle/>
          <a:p>
            <a:pPr marL="0" indent="0">
              <a:buNone/>
            </a:pPr>
            <a:r>
              <a:rPr lang="ru-RU" b="1" dirty="0" smtClean="0">
                <a:solidFill>
                  <a:srgbClr val="FFFFFF"/>
                </a:solidFill>
                <a:latin typeface="Book Antiqua" panose="02040602050305030304" pitchFamily="18" charset="0"/>
              </a:rPr>
              <a:t>Почти одновременно с недолгим периодом реформ в стране началось народное движение </a:t>
            </a:r>
            <a:r>
              <a:rPr lang="ru-RU" b="1" dirty="0" err="1" smtClean="0">
                <a:solidFill>
                  <a:srgbClr val="FFFFFF"/>
                </a:solidFill>
                <a:latin typeface="Book Antiqua" panose="02040602050305030304" pitchFamily="18" charset="0"/>
              </a:rPr>
              <a:t>ихэтуаней</a:t>
            </a:r>
            <a:r>
              <a:rPr lang="ru-RU" b="1" dirty="0" smtClean="0">
                <a:solidFill>
                  <a:srgbClr val="FFFFFF"/>
                </a:solidFill>
                <a:latin typeface="Book Antiqua" panose="02040602050305030304" pitchFamily="18" charset="0"/>
              </a:rPr>
              <a:t>, шедшее под лозунгом освобождения Китая.</a:t>
            </a:r>
          </a:p>
          <a:p>
            <a:pPr marL="0" indent="0">
              <a:buNone/>
            </a:pPr>
            <a:r>
              <a:rPr lang="ru-RU" b="1" dirty="0" smtClean="0">
                <a:solidFill>
                  <a:srgbClr val="FFFFFF"/>
                </a:solidFill>
                <a:latin typeface="Book Antiqua" panose="02040602050305030304" pitchFamily="18" charset="0"/>
              </a:rPr>
              <a:t>С осени 1898 г. активизировалась деятельность тайного общества «Кулак во имя мира и справедливости». Учение </a:t>
            </a:r>
            <a:r>
              <a:rPr lang="ru-RU" b="1" dirty="0" err="1" smtClean="0">
                <a:solidFill>
                  <a:srgbClr val="FFFFFF"/>
                </a:solidFill>
                <a:latin typeface="Book Antiqua" panose="02040602050305030304" pitchFamily="18" charset="0"/>
              </a:rPr>
              <a:t>ихэтуаней</a:t>
            </a:r>
            <a:r>
              <a:rPr lang="ru-RU" b="1" dirty="0" smtClean="0">
                <a:solidFill>
                  <a:srgbClr val="FFFFFF"/>
                </a:solidFill>
                <a:latin typeface="Book Antiqua" panose="02040602050305030304" pitchFamily="18" charset="0"/>
              </a:rPr>
              <a:t> было основано на буддийских верованиях, традиционных приёмах китайской гимнастики и кулачного боя.</a:t>
            </a:r>
          </a:p>
          <a:p>
            <a:pPr marL="0" indent="0">
              <a:buNone/>
            </a:pPr>
            <a:r>
              <a:rPr lang="ru-RU" b="1" dirty="0" smtClean="0">
                <a:solidFill>
                  <a:srgbClr val="FFFFFF"/>
                </a:solidFill>
                <a:latin typeface="Book Antiqua" panose="02040602050305030304" pitchFamily="18" charset="0"/>
              </a:rPr>
              <a:t>. </a:t>
            </a:r>
          </a:p>
        </p:txBody>
      </p:sp>
    </p:spTree>
    <p:extLst>
      <p:ext uri="{BB962C8B-B14F-4D97-AF65-F5344CB8AC3E}">
        <p14:creationId xmlns:p14="http://schemas.microsoft.com/office/powerpoint/2010/main" val="165626228"/>
      </p:ext>
    </p:extLst>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529" y="-297"/>
            <a:ext cx="12193057" cy="6858594"/>
          </a:xfrm>
          <a:prstGeom prst="rect">
            <a:avLst/>
          </a:prstGeom>
        </p:spPr>
      </p:pic>
      <p:sp>
        <p:nvSpPr>
          <p:cNvPr id="3" name="Объект 2"/>
          <p:cNvSpPr>
            <a:spLocks noGrp="1"/>
          </p:cNvSpPr>
          <p:nvPr>
            <p:ph idx="1"/>
          </p:nvPr>
        </p:nvSpPr>
        <p:spPr>
          <a:xfrm>
            <a:off x="888077" y="2133196"/>
            <a:ext cx="10515600" cy="4351338"/>
          </a:xfrm>
        </p:spPr>
        <p:txBody>
          <a:bodyPr/>
          <a:lstStyle/>
          <a:p>
            <a:pPr marL="0" indent="0">
              <a:buNone/>
            </a:pPr>
            <a:r>
              <a:rPr lang="ru-RU" b="1" dirty="0" smtClean="0">
                <a:solidFill>
                  <a:srgbClr val="FFFFFF"/>
                </a:solidFill>
                <a:latin typeface="Book Antiqua" panose="02040602050305030304" pitchFamily="18" charset="0"/>
              </a:rPr>
              <a:t>Восстание 1899 года началось против хозяйничавших иностранцев и против разрушения древних традиций. </a:t>
            </a:r>
          </a:p>
          <a:p>
            <a:pPr marL="0" indent="0">
              <a:buNone/>
            </a:pPr>
            <a:r>
              <a:rPr lang="ru-RU" b="1" dirty="0" smtClean="0">
                <a:solidFill>
                  <a:srgbClr val="FFFFFF"/>
                </a:solidFill>
                <a:latin typeface="Book Antiqua" panose="02040602050305030304" pitchFamily="18" charset="0"/>
              </a:rPr>
              <a:t>Среди повстанцев появился лозунг: «Поддержим </a:t>
            </a:r>
            <a:r>
              <a:rPr lang="ru-RU" b="1" dirty="0" err="1" smtClean="0">
                <a:solidFill>
                  <a:srgbClr val="FFFFFF"/>
                </a:solidFill>
                <a:latin typeface="Book Antiqua" panose="02040602050305030304" pitchFamily="18" charset="0"/>
              </a:rPr>
              <a:t>Цинов</a:t>
            </a:r>
            <a:r>
              <a:rPr lang="ru-RU" b="1" dirty="0" smtClean="0">
                <a:solidFill>
                  <a:srgbClr val="FFFFFF"/>
                </a:solidFill>
                <a:latin typeface="Book Antiqua" panose="02040602050305030304" pitchFamily="18" charset="0"/>
              </a:rPr>
              <a:t>, смерть иностранцам!» </a:t>
            </a:r>
          </a:p>
          <a:p>
            <a:pPr marL="0" indent="0">
              <a:buNone/>
            </a:pPr>
            <a:endParaRPr lang="ru-RU" b="1" dirty="0" smtClean="0">
              <a:solidFill>
                <a:srgbClr val="FFFFFF"/>
              </a:solidFill>
              <a:latin typeface="Book Antiqua" panose="02040602050305030304" pitchFamily="18" charset="0"/>
            </a:endParaRPr>
          </a:p>
          <a:p>
            <a:endParaRPr lang="ru-RU" b="1" dirty="0">
              <a:solidFill>
                <a:srgbClr val="FFFFFF"/>
              </a:solidFill>
              <a:latin typeface="Book Antiqua" panose="02040602050305030304" pitchFamily="18" charset="0"/>
            </a:endParaRPr>
          </a:p>
        </p:txBody>
      </p:sp>
    </p:spTree>
    <p:extLst>
      <p:ext uri="{BB962C8B-B14F-4D97-AF65-F5344CB8AC3E}">
        <p14:creationId xmlns:p14="http://schemas.microsoft.com/office/powerpoint/2010/main" val="1850268189"/>
      </p:ext>
    </p:extLst>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0" y="0"/>
            <a:ext cx="12192000" cy="6858000"/>
          </a:xfrm>
          <a:prstGeom prst="rect">
            <a:avLst/>
          </a:prstGeom>
        </p:spPr>
      </p:pic>
      <p:sp>
        <p:nvSpPr>
          <p:cNvPr id="3" name="Объект 2"/>
          <p:cNvSpPr>
            <a:spLocks noGrp="1"/>
          </p:cNvSpPr>
          <p:nvPr>
            <p:ph idx="1"/>
          </p:nvPr>
        </p:nvSpPr>
        <p:spPr>
          <a:xfrm>
            <a:off x="829887" y="1942004"/>
            <a:ext cx="10515600" cy="4351338"/>
          </a:xfrm>
        </p:spPr>
        <p:txBody>
          <a:bodyPr>
            <a:normAutofit/>
          </a:bodyPr>
          <a:lstStyle/>
          <a:p>
            <a:pPr marL="0" indent="0">
              <a:buNone/>
            </a:pPr>
            <a:r>
              <a:rPr lang="ru-RU" b="1" dirty="0" smtClean="0">
                <a:solidFill>
                  <a:srgbClr val="423C38"/>
                </a:solidFill>
                <a:latin typeface="Book Antiqua" panose="02040602050305030304" pitchFamily="18" charset="0"/>
              </a:rPr>
              <a:t>14 августа 1900 г. иностранные войска заняли Пекин.</a:t>
            </a:r>
          </a:p>
          <a:p>
            <a:pPr marL="0" indent="0">
              <a:buNone/>
            </a:pPr>
            <a:r>
              <a:rPr lang="ru-RU" b="1" dirty="0" smtClean="0">
                <a:solidFill>
                  <a:srgbClr val="423C38"/>
                </a:solidFill>
                <a:latin typeface="Book Antiqua" panose="02040602050305030304" pitchFamily="18" charset="0"/>
              </a:rPr>
              <a:t>Не сумев нанести удар по ненавистным иностранцам с помощью повстанцев, Цыси обрушила на вчерашних союзников кровавые репрессии, рассчитывая тем самым снискать расположение иностранных держав и сохранить свою власть.</a:t>
            </a:r>
          </a:p>
          <a:p>
            <a:pPr marL="0" indent="0">
              <a:buNone/>
            </a:pPr>
            <a:endParaRPr lang="ru-RU" dirty="0"/>
          </a:p>
        </p:txBody>
      </p:sp>
    </p:spTree>
    <p:extLst>
      <p:ext uri="{BB962C8B-B14F-4D97-AF65-F5344CB8AC3E}">
        <p14:creationId xmlns:p14="http://schemas.microsoft.com/office/powerpoint/2010/main" val="1718549816"/>
      </p:ext>
    </p:extLst>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9124"/>
            <a:ext cx="12192000" cy="6848876"/>
          </a:xfrm>
          <a:prstGeom prst="rect">
            <a:avLst/>
          </a:prstGeom>
        </p:spPr>
      </p:pic>
      <p:sp>
        <p:nvSpPr>
          <p:cNvPr id="3" name="Объект 2"/>
          <p:cNvSpPr>
            <a:spLocks noGrp="1"/>
          </p:cNvSpPr>
          <p:nvPr>
            <p:ph idx="1"/>
          </p:nvPr>
        </p:nvSpPr>
        <p:spPr>
          <a:xfrm>
            <a:off x="838200" y="2468879"/>
            <a:ext cx="10515600" cy="3708083"/>
          </a:xfrm>
        </p:spPr>
        <p:txBody>
          <a:bodyPr/>
          <a:lstStyle/>
          <a:p>
            <a:pPr marL="0" indent="0">
              <a:buNone/>
            </a:pPr>
            <a:r>
              <a:rPr lang="ru-RU" b="1" dirty="0" smtClean="0">
                <a:solidFill>
                  <a:srgbClr val="FFFFFF"/>
                </a:solidFill>
                <a:latin typeface="Book Antiqua" panose="02040602050305030304" pitchFamily="18" charset="0"/>
              </a:rPr>
              <a:t>Иностранные державы в 1901 г. навязали Китаю новый неравноправный договор. Экономическая зависимость от Запада увеличивалась.</a:t>
            </a:r>
          </a:p>
          <a:p>
            <a:endParaRPr lang="ru-RU" b="1" dirty="0">
              <a:solidFill>
                <a:srgbClr val="FFFFFF"/>
              </a:solidFill>
              <a:latin typeface="Book Antiqua" panose="02040602050305030304" pitchFamily="18" charset="0"/>
            </a:endParaRPr>
          </a:p>
        </p:txBody>
      </p:sp>
    </p:spTree>
    <p:extLst>
      <p:ext uri="{BB962C8B-B14F-4D97-AF65-F5344CB8AC3E}">
        <p14:creationId xmlns:p14="http://schemas.microsoft.com/office/powerpoint/2010/main" val="3141704660"/>
      </p:ext>
    </p:extLst>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a:stretch>
            <a:fillRect/>
          </a:stretch>
        </p:blipFill>
        <p:spPr>
          <a:xfrm>
            <a:off x="-64078" y="1"/>
            <a:ext cx="12256077" cy="6858000"/>
          </a:xfrm>
          <a:prstGeom prst="rect">
            <a:avLst/>
          </a:prstGeom>
        </p:spPr>
      </p:pic>
      <p:sp>
        <p:nvSpPr>
          <p:cNvPr id="3" name="Объект 2"/>
          <p:cNvSpPr>
            <a:spLocks noGrp="1"/>
          </p:cNvSpPr>
          <p:nvPr>
            <p:ph idx="1"/>
          </p:nvPr>
        </p:nvSpPr>
        <p:spPr>
          <a:xfrm>
            <a:off x="6738850" y="387522"/>
            <a:ext cx="5453150" cy="4351338"/>
          </a:xfrm>
        </p:spPr>
        <p:txBody>
          <a:bodyPr>
            <a:normAutofit fontScale="92500" lnSpcReduction="20000"/>
          </a:bodyPr>
          <a:lstStyle/>
          <a:p>
            <a:pPr marL="0" indent="0" algn="ctr">
              <a:buNone/>
            </a:pPr>
            <a:r>
              <a:rPr lang="ru-RU" b="1" dirty="0" smtClean="0">
                <a:solidFill>
                  <a:srgbClr val="3A2D26"/>
                </a:solidFill>
                <a:latin typeface="Book Antiqua" panose="02040602050305030304" pitchFamily="18" charset="0"/>
              </a:rPr>
              <a:t>XIX век — трагический век в истории когда-то великой империи. Встреча традиционного общества с индустриальным не оставляла выбора — или быстрая модернизация страны, или колониальная зависимость. Однако китайцы, в основе мировоззрения которых лежало конфуцианство, считали себя самыми образованными людьми, знающими, как правильно жить. </a:t>
            </a:r>
            <a:endParaRPr lang="ru-RU" b="1" dirty="0">
              <a:solidFill>
                <a:srgbClr val="3A2D26"/>
              </a:solidFill>
              <a:latin typeface="Book Antiqua" panose="02040602050305030304" pitchFamily="18" charset="0"/>
            </a:endParaRPr>
          </a:p>
        </p:txBody>
      </p:sp>
    </p:spTree>
    <p:extLst>
      <p:ext uri="{BB962C8B-B14F-4D97-AF65-F5344CB8AC3E}">
        <p14:creationId xmlns:p14="http://schemas.microsoft.com/office/powerpoint/2010/main" val="1257757918"/>
      </p:ext>
    </p:extLst>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a:stretch>
            <a:fillRect/>
          </a:stretch>
        </p:blipFill>
        <p:spPr>
          <a:xfrm>
            <a:off x="-357447" y="-299258"/>
            <a:ext cx="12909665" cy="7356763"/>
          </a:xfrm>
          <a:prstGeom prst="rect">
            <a:avLst/>
          </a:prstGeom>
        </p:spPr>
      </p:pic>
      <p:sp>
        <p:nvSpPr>
          <p:cNvPr id="3" name="Объект 2"/>
          <p:cNvSpPr>
            <a:spLocks noGrp="1"/>
          </p:cNvSpPr>
          <p:nvPr>
            <p:ph idx="1"/>
          </p:nvPr>
        </p:nvSpPr>
        <p:spPr>
          <a:xfrm>
            <a:off x="423949" y="1276986"/>
            <a:ext cx="8171411" cy="4351338"/>
          </a:xfrm>
        </p:spPr>
        <p:txBody>
          <a:bodyPr>
            <a:normAutofit/>
          </a:bodyPr>
          <a:lstStyle/>
          <a:p>
            <a:pPr marL="0" indent="0">
              <a:buNone/>
            </a:pPr>
            <a:r>
              <a:rPr lang="ru-RU" b="1" dirty="0" smtClean="0">
                <a:solidFill>
                  <a:srgbClr val="3A2D26"/>
                </a:solidFill>
                <a:latin typeface="Book Antiqua" panose="02040602050305030304" pitchFamily="18" charset="0"/>
              </a:rPr>
              <a:t>Отсюда они делали вывод, что у «варваров», живущих не по заповедям Конфуция, им учиться нечему. Всё, что не соответствовало традиции, китайское общество или не воспринимало, или воспринимало поверхностно. Государство не смогло поставить страну на рельсы модернизации, как это было в Японии, способной к заимствованию всего ценного.</a:t>
            </a:r>
          </a:p>
          <a:p>
            <a:endParaRPr lang="ru-RU" b="1" dirty="0">
              <a:latin typeface="Book Antiqua" panose="02040602050305030304" pitchFamily="18" charset="0"/>
            </a:endParaRPr>
          </a:p>
        </p:txBody>
      </p:sp>
      <p:sp>
        <p:nvSpPr>
          <p:cNvPr id="5" name="Прямоугольник 4"/>
          <p:cNvSpPr/>
          <p:nvPr/>
        </p:nvSpPr>
        <p:spPr>
          <a:xfrm>
            <a:off x="1097280" y="2064203"/>
            <a:ext cx="9867207" cy="523220"/>
          </a:xfrm>
          <a:prstGeom prst="rect">
            <a:avLst/>
          </a:prstGeom>
        </p:spPr>
        <p:txBody>
          <a:bodyPr wrap="square">
            <a:spAutoFit/>
          </a:bodyPr>
          <a:lstStyle/>
          <a:p>
            <a:endParaRPr lang="ru-RU" sz="2800" b="1" dirty="0">
              <a:latin typeface="Book Antiqua" panose="02040602050305030304" pitchFamily="18" charset="0"/>
            </a:endParaRPr>
          </a:p>
        </p:txBody>
      </p:sp>
    </p:spTree>
    <p:extLst>
      <p:ext uri="{BB962C8B-B14F-4D97-AF65-F5344CB8AC3E}">
        <p14:creationId xmlns:p14="http://schemas.microsoft.com/office/powerpoint/2010/main" val="869890365"/>
      </p:ext>
    </p:extLst>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 y="1"/>
            <a:ext cx="12261273" cy="6858000"/>
          </a:xfrm>
          <a:prstGeom prst="rect">
            <a:avLst/>
          </a:prstGeom>
        </p:spPr>
      </p:pic>
      <p:sp>
        <p:nvSpPr>
          <p:cNvPr id="3" name="Объект 2"/>
          <p:cNvSpPr>
            <a:spLocks noGrp="1"/>
          </p:cNvSpPr>
          <p:nvPr>
            <p:ph idx="1"/>
          </p:nvPr>
        </p:nvSpPr>
        <p:spPr>
          <a:xfrm>
            <a:off x="4580313" y="3263727"/>
            <a:ext cx="7391554" cy="3230206"/>
          </a:xfrm>
        </p:spPr>
        <p:txBody>
          <a:bodyPr>
            <a:normAutofit/>
          </a:bodyPr>
          <a:lstStyle/>
          <a:p>
            <a:pPr marL="0" indent="0">
              <a:buNone/>
            </a:pPr>
            <a:r>
              <a:rPr lang="ru-RU" sz="4800" b="1" dirty="0" smtClean="0">
                <a:solidFill>
                  <a:srgbClr val="423C38"/>
                </a:solidFill>
                <a:latin typeface="Book Antiqua" panose="02040602050305030304" pitchFamily="18" charset="0"/>
              </a:rPr>
              <a:t>Спасибо за внимание!</a:t>
            </a:r>
            <a:endParaRPr lang="ru-RU" sz="4800" b="1" dirty="0">
              <a:solidFill>
                <a:srgbClr val="423C38"/>
              </a:solidFill>
              <a:latin typeface="Book Antiqua" panose="02040602050305030304" pitchFamily="18" charset="0"/>
            </a:endParaRPr>
          </a:p>
        </p:txBody>
      </p:sp>
    </p:spTree>
    <p:extLst>
      <p:ext uri="{BB962C8B-B14F-4D97-AF65-F5344CB8AC3E}">
        <p14:creationId xmlns:p14="http://schemas.microsoft.com/office/powerpoint/2010/main" val="1926887220"/>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74815" y="0"/>
            <a:ext cx="12266815" cy="6858000"/>
          </a:xfrm>
          <a:prstGeom prst="rect">
            <a:avLst/>
          </a:prstGeom>
        </p:spPr>
      </p:pic>
      <p:sp>
        <p:nvSpPr>
          <p:cNvPr id="3" name="Объект 2"/>
          <p:cNvSpPr>
            <a:spLocks noGrp="1"/>
          </p:cNvSpPr>
          <p:nvPr>
            <p:ph idx="1"/>
          </p:nvPr>
        </p:nvSpPr>
        <p:spPr>
          <a:xfrm>
            <a:off x="1336964" y="1393363"/>
            <a:ext cx="6510250" cy="4351338"/>
          </a:xfrm>
        </p:spPr>
        <p:txBody>
          <a:bodyPr>
            <a:normAutofit/>
          </a:bodyPr>
          <a:lstStyle/>
          <a:p>
            <a:pPr marL="0" indent="0">
              <a:buNone/>
            </a:pPr>
            <a:r>
              <a:rPr lang="ru-RU" b="1" dirty="0" smtClean="0">
                <a:solidFill>
                  <a:srgbClr val="3F312A"/>
                </a:solidFill>
                <a:latin typeface="Book Antiqua" panose="02040602050305030304" pitchFamily="18" charset="0"/>
              </a:rPr>
              <a:t>Огромный Китай, находившийся на стадии традиционного общества и в силу этого отстававший в индустриальном развитии от европейских держав, привлекал буржуазию Запада. </a:t>
            </a:r>
            <a:endParaRPr lang="ru-RU" b="1" dirty="0">
              <a:solidFill>
                <a:srgbClr val="3F312A"/>
              </a:solidFill>
              <a:latin typeface="Book Antiqua" panose="02040602050305030304" pitchFamily="18" charset="0"/>
            </a:endParaRPr>
          </a:p>
        </p:txBody>
      </p:sp>
      <p:sp>
        <p:nvSpPr>
          <p:cNvPr id="5" name="Прямоугольник 4"/>
          <p:cNvSpPr/>
          <p:nvPr/>
        </p:nvSpPr>
        <p:spPr>
          <a:xfrm>
            <a:off x="1425207" y="79555"/>
            <a:ext cx="6912457" cy="369332"/>
          </a:xfrm>
          <a:prstGeom prst="rect">
            <a:avLst/>
          </a:prstGeom>
        </p:spPr>
        <p:txBody>
          <a:bodyPr wrap="square">
            <a:spAutoFit/>
          </a:bodyPr>
          <a:lstStyle/>
          <a:p>
            <a:r>
              <a:rPr lang="ru-RU" b="1" dirty="0" smtClean="0">
                <a:latin typeface="Garamond" panose="02020404030301010803" pitchFamily="18" charset="0"/>
              </a:rPr>
              <a:t>«Открытие» Китая. «Опиумные войны» и их последствия.</a:t>
            </a:r>
            <a:endParaRPr lang="ru-RU" b="1" dirty="0">
              <a:latin typeface="Garamond" panose="02020404030301010803" pitchFamily="18" charset="0"/>
            </a:endParaRPr>
          </a:p>
        </p:txBody>
      </p:sp>
    </p:spTree>
    <p:extLst>
      <p:ext uri="{BB962C8B-B14F-4D97-AF65-F5344CB8AC3E}">
        <p14:creationId xmlns:p14="http://schemas.microsoft.com/office/powerpoint/2010/main" val="3768343086"/>
      </p:ext>
    </p:extLst>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0"/>
            <a:ext cx="12192000" cy="6858000"/>
          </a:xfrm>
          <a:prstGeom prst="rect">
            <a:avLst/>
          </a:prstGeom>
        </p:spPr>
      </p:pic>
      <p:sp>
        <p:nvSpPr>
          <p:cNvPr id="3" name="Объект 2"/>
          <p:cNvSpPr>
            <a:spLocks noGrp="1"/>
          </p:cNvSpPr>
          <p:nvPr>
            <p:ph idx="1"/>
          </p:nvPr>
        </p:nvSpPr>
        <p:spPr>
          <a:xfrm>
            <a:off x="638694" y="603654"/>
            <a:ext cx="10515600" cy="4351338"/>
          </a:xfrm>
        </p:spPr>
        <p:txBody>
          <a:bodyPr/>
          <a:lstStyle/>
          <a:p>
            <a:pPr marL="0" indent="0">
              <a:buNone/>
            </a:pPr>
            <a:r>
              <a:rPr lang="ru-RU" b="1" dirty="0" smtClean="0">
                <a:solidFill>
                  <a:srgbClr val="534037"/>
                </a:solidFill>
                <a:latin typeface="Book Antiqua" panose="02040602050305030304" pitchFamily="18" charset="0"/>
              </a:rPr>
              <a:t>Британская Ост-Индская торговая компания ввозила в Китай страшный наркотик — опиум, курение которого стало повальным бедствием для страны. Кроме того, ввоз опиума подрывал финансовую систему Китая, поскольку расплачиваться за него приходилось серебром. После запрещения китайскими властями ввоза этого наркотика заговорили пушки. </a:t>
            </a:r>
            <a:endParaRPr lang="ru-RU" b="1" dirty="0">
              <a:solidFill>
                <a:srgbClr val="534037"/>
              </a:solidFill>
              <a:latin typeface="Book Antiqua" panose="02040602050305030304" pitchFamily="18" charset="0"/>
            </a:endParaRPr>
          </a:p>
        </p:txBody>
      </p:sp>
    </p:spTree>
    <p:extLst>
      <p:ext uri="{BB962C8B-B14F-4D97-AF65-F5344CB8AC3E}">
        <p14:creationId xmlns:p14="http://schemas.microsoft.com/office/powerpoint/2010/main" val="4222450152"/>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32714"/>
            <a:ext cx="12192000" cy="6890714"/>
          </a:xfrm>
          <a:prstGeom prst="rect">
            <a:avLst/>
          </a:prstGeom>
        </p:spPr>
      </p:pic>
      <p:sp>
        <p:nvSpPr>
          <p:cNvPr id="3" name="Объект 2"/>
          <p:cNvSpPr>
            <a:spLocks noGrp="1"/>
          </p:cNvSpPr>
          <p:nvPr>
            <p:ph idx="1"/>
          </p:nvPr>
        </p:nvSpPr>
        <p:spPr>
          <a:xfrm>
            <a:off x="480752" y="379210"/>
            <a:ext cx="10515600" cy="3419706"/>
          </a:xfrm>
        </p:spPr>
        <p:txBody>
          <a:bodyPr>
            <a:normAutofit/>
          </a:bodyPr>
          <a:lstStyle/>
          <a:p>
            <a:pPr marL="0" indent="0">
              <a:buNone/>
            </a:pPr>
            <a:r>
              <a:rPr lang="ru-RU" b="1" dirty="0" smtClean="0">
                <a:solidFill>
                  <a:srgbClr val="3A2D26"/>
                </a:solidFill>
                <a:latin typeface="Book Antiqua" panose="02040602050305030304" pitchFamily="18" charset="0"/>
              </a:rPr>
              <a:t>Начались «опиумные войны». </a:t>
            </a:r>
          </a:p>
          <a:p>
            <a:r>
              <a:rPr lang="ru-RU" b="1" dirty="0" smtClean="0">
                <a:solidFill>
                  <a:srgbClr val="3A2D26"/>
                </a:solidFill>
                <a:latin typeface="Book Antiqua" panose="02040602050305030304" pitchFamily="18" charset="0"/>
              </a:rPr>
              <a:t>Первая — в 1840-1842 гг. </a:t>
            </a:r>
          </a:p>
          <a:p>
            <a:r>
              <a:rPr lang="ru-RU" b="1" dirty="0" smtClean="0">
                <a:solidFill>
                  <a:srgbClr val="3A2D26"/>
                </a:solidFill>
                <a:latin typeface="Book Antiqua" panose="02040602050305030304" pitchFamily="18" charset="0"/>
              </a:rPr>
              <a:t>Вторая — в 1856—1860 гг. </a:t>
            </a:r>
          </a:p>
          <a:p>
            <a:pPr marL="0" indent="0">
              <a:buNone/>
            </a:pPr>
            <a:r>
              <a:rPr lang="ru-RU" b="1" dirty="0" smtClean="0">
                <a:solidFill>
                  <a:srgbClr val="3A2D26"/>
                </a:solidFill>
                <a:latin typeface="Book Antiqua" panose="02040602050305030304" pitchFamily="18" charset="0"/>
              </a:rPr>
              <a:t>В 1840 г. военные корабли Великобритании блокировали несколько портов Китая, а затем было захвачено несколько крупных городов. Война завершилась поражением Китая. </a:t>
            </a:r>
          </a:p>
          <a:p>
            <a:endParaRPr lang="ru-RU" b="1" dirty="0">
              <a:solidFill>
                <a:srgbClr val="3A2D26"/>
              </a:solidFill>
            </a:endParaRPr>
          </a:p>
        </p:txBody>
      </p:sp>
    </p:spTree>
    <p:extLst>
      <p:ext uri="{BB962C8B-B14F-4D97-AF65-F5344CB8AC3E}">
        <p14:creationId xmlns:p14="http://schemas.microsoft.com/office/powerpoint/2010/main" val="3040007102"/>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p:cNvPicPr>
            <a:picLocks noChangeAspect="1"/>
          </p:cNvPicPr>
          <p:nvPr/>
        </p:nvPicPr>
        <p:blipFill>
          <a:blip r:embed="rId2"/>
          <a:stretch>
            <a:fillRect/>
          </a:stretch>
        </p:blipFill>
        <p:spPr>
          <a:xfrm>
            <a:off x="0" y="3302"/>
            <a:ext cx="12192000" cy="6854698"/>
          </a:xfrm>
          <a:prstGeom prst="rect">
            <a:avLst/>
          </a:prstGeom>
        </p:spPr>
      </p:pic>
      <p:sp>
        <p:nvSpPr>
          <p:cNvPr id="3" name="Объект 2"/>
          <p:cNvSpPr>
            <a:spLocks noGrp="1"/>
          </p:cNvSpPr>
          <p:nvPr>
            <p:ph idx="1"/>
          </p:nvPr>
        </p:nvSpPr>
        <p:spPr>
          <a:xfrm>
            <a:off x="684415" y="1986029"/>
            <a:ext cx="10730345" cy="4351338"/>
          </a:xfrm>
        </p:spPr>
        <p:txBody>
          <a:bodyPr>
            <a:normAutofit/>
          </a:bodyPr>
          <a:lstStyle/>
          <a:p>
            <a:pPr marL="0" indent="0">
              <a:buNone/>
            </a:pPr>
            <a:r>
              <a:rPr lang="ru-RU" b="1" dirty="0" smtClean="0">
                <a:solidFill>
                  <a:srgbClr val="FFFFFF"/>
                </a:solidFill>
                <a:latin typeface="Book Antiqua" panose="02040602050305030304" pitchFamily="18" charset="0"/>
              </a:rPr>
              <a:t>В 1856 г. началась вторая «опиумная война», в которой, кроме Великобритании, приняла участие Франция. В результате поражения </a:t>
            </a:r>
            <a:r>
              <a:rPr lang="ru-RU" b="1" dirty="0" err="1" smtClean="0">
                <a:solidFill>
                  <a:srgbClr val="FFFFFF"/>
                </a:solidFill>
                <a:latin typeface="Book Antiqua" panose="02040602050305030304" pitchFamily="18" charset="0"/>
              </a:rPr>
              <a:t>цинское</a:t>
            </a:r>
            <a:r>
              <a:rPr lang="ru-RU" b="1" dirty="0" smtClean="0">
                <a:solidFill>
                  <a:srgbClr val="FFFFFF"/>
                </a:solidFill>
                <a:latin typeface="Book Antiqua" panose="02040602050305030304" pitchFamily="18" charset="0"/>
              </a:rPr>
              <a:t> правительство вынуждено было разрешить иностранцам свободно передвигаться по всей территории Китая, вести торговлю в бассейне реки Янцзы, иметь дипломатические представительства в Пекине, вести торговлю опиумом. </a:t>
            </a:r>
          </a:p>
          <a:p>
            <a:pPr algn="r"/>
            <a:endParaRPr lang="ru-RU" dirty="0"/>
          </a:p>
        </p:txBody>
      </p:sp>
    </p:spTree>
    <p:extLst>
      <p:ext uri="{BB962C8B-B14F-4D97-AF65-F5344CB8AC3E}">
        <p14:creationId xmlns:p14="http://schemas.microsoft.com/office/powerpoint/2010/main" val="1215762852"/>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 y="-11289"/>
            <a:ext cx="12192001" cy="6869289"/>
          </a:xfrm>
          <a:prstGeom prst="rect">
            <a:avLst/>
          </a:prstGeom>
        </p:spPr>
      </p:pic>
      <p:sp>
        <p:nvSpPr>
          <p:cNvPr id="3" name="Объект 2"/>
          <p:cNvSpPr>
            <a:spLocks noGrp="1"/>
          </p:cNvSpPr>
          <p:nvPr>
            <p:ph idx="1"/>
          </p:nvPr>
        </p:nvSpPr>
        <p:spPr>
          <a:xfrm>
            <a:off x="736599" y="784225"/>
            <a:ext cx="10515600" cy="1899708"/>
          </a:xfrm>
        </p:spPr>
        <p:txBody>
          <a:bodyPr/>
          <a:lstStyle/>
          <a:p>
            <a:pPr marL="0" indent="0">
              <a:buNone/>
            </a:pPr>
            <a:r>
              <a:rPr lang="ru-RU" b="1" dirty="0" smtClean="0">
                <a:solidFill>
                  <a:srgbClr val="D1CAC1"/>
                </a:solidFill>
                <a:latin typeface="Book Antiqua" panose="02040602050305030304" pitchFamily="18" charset="0"/>
              </a:rPr>
              <a:t>Плодами победы, кроме Англии, воспользовались Франция и США. Началась активная колонизация Китая европейскими государствами.</a:t>
            </a:r>
            <a:endParaRPr lang="ru-RU" b="1" dirty="0">
              <a:solidFill>
                <a:srgbClr val="D1CAC1"/>
              </a:solidFill>
              <a:latin typeface="Book Antiqua" panose="02040602050305030304" pitchFamily="18" charset="0"/>
            </a:endParaRPr>
          </a:p>
        </p:txBody>
      </p:sp>
    </p:spTree>
    <p:extLst>
      <p:ext uri="{BB962C8B-B14F-4D97-AF65-F5344CB8AC3E}">
        <p14:creationId xmlns:p14="http://schemas.microsoft.com/office/powerpoint/2010/main" val="1594492737"/>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a:off x="0" y="0"/>
            <a:ext cx="12178266" cy="6858001"/>
          </a:xfrm>
          <a:prstGeom prst="rect">
            <a:avLst/>
          </a:prstGeom>
        </p:spPr>
      </p:pic>
      <p:sp>
        <p:nvSpPr>
          <p:cNvPr id="2" name="Заголовок 1"/>
          <p:cNvSpPr>
            <a:spLocks noGrp="1"/>
          </p:cNvSpPr>
          <p:nvPr>
            <p:ph type="title"/>
          </p:nvPr>
        </p:nvSpPr>
        <p:spPr>
          <a:xfrm>
            <a:off x="1785850" y="-291581"/>
            <a:ext cx="4299065" cy="1131165"/>
          </a:xfrm>
        </p:spPr>
        <p:txBody>
          <a:bodyPr>
            <a:normAutofit/>
          </a:bodyPr>
          <a:lstStyle/>
          <a:p>
            <a:r>
              <a:rPr lang="ru-RU" sz="1800" dirty="0" smtClean="0">
                <a:solidFill>
                  <a:srgbClr val="3A2D26"/>
                </a:solidFill>
                <a:latin typeface="Garamond" panose="02020404030301010803" pitchFamily="18" charset="0"/>
              </a:rPr>
              <a:t>Движение тайпинов. </a:t>
            </a:r>
            <a:endParaRPr lang="ru-RU" sz="1800" dirty="0">
              <a:solidFill>
                <a:srgbClr val="3A2D26"/>
              </a:solidFill>
              <a:latin typeface="Garamond" panose="02020404030301010803" pitchFamily="18" charset="0"/>
            </a:endParaRPr>
          </a:p>
        </p:txBody>
      </p:sp>
      <p:sp>
        <p:nvSpPr>
          <p:cNvPr id="3" name="Объект 2"/>
          <p:cNvSpPr>
            <a:spLocks noGrp="1"/>
          </p:cNvSpPr>
          <p:nvPr>
            <p:ph idx="1"/>
          </p:nvPr>
        </p:nvSpPr>
        <p:spPr>
          <a:xfrm>
            <a:off x="663632" y="1321723"/>
            <a:ext cx="10515600" cy="4880178"/>
          </a:xfrm>
        </p:spPr>
        <p:txBody>
          <a:bodyPr>
            <a:normAutofit/>
          </a:bodyPr>
          <a:lstStyle/>
          <a:p>
            <a:pPr marL="0" indent="0">
              <a:buNone/>
            </a:pPr>
            <a:r>
              <a:rPr lang="ru-RU" b="1" dirty="0" smtClean="0">
                <a:solidFill>
                  <a:srgbClr val="FFFFFF"/>
                </a:solidFill>
                <a:latin typeface="Book Antiqua" panose="02040602050305030304" pitchFamily="18" charset="0"/>
              </a:rPr>
              <a:t>Главные ценности традиционного китайского общества, как вы помните, определялись конфуцианством. Китайцы считали, что смысл существования людей — достижение полной гармонии между разными слоями населения в рамках мудро управляемого государства. Империя Цин не соответствовала этому идеалу. В Китае стали возникать тайные общества. В середине </a:t>
            </a:r>
            <a:r>
              <a:rPr lang="en-US" b="1" dirty="0" smtClean="0">
                <a:solidFill>
                  <a:srgbClr val="FFFFFF"/>
                </a:solidFill>
                <a:latin typeface="Book Antiqua" panose="02040602050305030304" pitchFamily="18" charset="0"/>
              </a:rPr>
              <a:t>XIX </a:t>
            </a:r>
            <a:r>
              <a:rPr lang="ru-RU" b="1" dirty="0" smtClean="0">
                <a:solidFill>
                  <a:srgbClr val="FFFFFF"/>
                </a:solidFill>
                <a:latin typeface="Book Antiqua" panose="02040602050305030304" pitchFamily="18" charset="0"/>
              </a:rPr>
              <a:t>в. Появилось движение тайпинов.</a:t>
            </a:r>
          </a:p>
          <a:p>
            <a:pPr marL="0" indent="0">
              <a:buNone/>
            </a:pPr>
            <a:r>
              <a:rPr lang="ru-RU" b="1" dirty="0" smtClean="0">
                <a:solidFill>
                  <a:srgbClr val="FFFFFF"/>
                </a:solidFill>
                <a:latin typeface="Book Antiqua" panose="02040602050305030304" pitchFamily="18" charset="0"/>
              </a:rPr>
              <a:t>Вождь тайпинов — </a:t>
            </a:r>
            <a:r>
              <a:rPr lang="ru-RU" b="1" dirty="0" err="1" smtClean="0">
                <a:solidFill>
                  <a:srgbClr val="FFFFFF"/>
                </a:solidFill>
                <a:latin typeface="Book Antiqua" panose="02040602050305030304" pitchFamily="18" charset="0"/>
              </a:rPr>
              <a:t>Хун</a:t>
            </a:r>
            <a:r>
              <a:rPr lang="ru-RU" b="1" dirty="0" smtClean="0">
                <a:solidFill>
                  <a:srgbClr val="FFFFFF"/>
                </a:solidFill>
                <a:latin typeface="Book Antiqua" panose="02040602050305030304" pitchFamily="18" charset="0"/>
              </a:rPr>
              <a:t> </a:t>
            </a:r>
            <a:r>
              <a:rPr lang="ru-RU" b="1" dirty="0" err="1" smtClean="0">
                <a:solidFill>
                  <a:srgbClr val="FFFFFF"/>
                </a:solidFill>
                <a:latin typeface="Book Antiqua" panose="02040602050305030304" pitchFamily="18" charset="0"/>
              </a:rPr>
              <a:t>Сюцюань</a:t>
            </a:r>
            <a:r>
              <a:rPr lang="ru-RU" b="1" dirty="0" smtClean="0">
                <a:solidFill>
                  <a:srgbClr val="FFFFFF"/>
                </a:solidFill>
                <a:latin typeface="Book Antiqua" panose="02040602050305030304" pitchFamily="18" charset="0"/>
              </a:rPr>
              <a:t> (1814—1864)</a:t>
            </a:r>
          </a:p>
          <a:p>
            <a:pPr marL="0" indent="0">
              <a:buNone/>
            </a:pPr>
            <a:endParaRPr lang="ru-RU" b="1" dirty="0">
              <a:solidFill>
                <a:srgbClr val="423C38"/>
              </a:solidFill>
              <a:latin typeface="Book Antiqua" panose="02040602050305030304" pitchFamily="18" charset="0"/>
            </a:endParaRPr>
          </a:p>
        </p:txBody>
      </p:sp>
    </p:spTree>
    <p:extLst>
      <p:ext uri="{BB962C8B-B14F-4D97-AF65-F5344CB8AC3E}">
        <p14:creationId xmlns:p14="http://schemas.microsoft.com/office/powerpoint/2010/main" val="3777693360"/>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a:off x="-1" y="-13093"/>
            <a:ext cx="12192001" cy="6871093"/>
          </a:xfrm>
          <a:prstGeom prst="rect">
            <a:avLst/>
          </a:prstGeom>
        </p:spPr>
      </p:pic>
      <p:sp>
        <p:nvSpPr>
          <p:cNvPr id="3" name="Объект 2"/>
          <p:cNvSpPr>
            <a:spLocks noGrp="1"/>
          </p:cNvSpPr>
          <p:nvPr>
            <p:ph idx="1"/>
          </p:nvPr>
        </p:nvSpPr>
        <p:spPr>
          <a:xfrm>
            <a:off x="696885" y="1318549"/>
            <a:ext cx="10515600" cy="4351338"/>
          </a:xfrm>
        </p:spPr>
        <p:txBody>
          <a:bodyPr/>
          <a:lstStyle/>
          <a:p>
            <a:pPr marL="0" indent="0">
              <a:buNone/>
            </a:pPr>
            <a:r>
              <a:rPr lang="ru-RU" b="1" dirty="0" smtClean="0">
                <a:solidFill>
                  <a:srgbClr val="FFFFFF"/>
                </a:solidFill>
                <a:latin typeface="Book Antiqua" panose="02040602050305030304" pitchFamily="18" charset="0"/>
              </a:rPr>
              <a:t>В 1850 г. тайпины начали открытое восстание.</a:t>
            </a:r>
          </a:p>
          <a:p>
            <a:pPr marL="0" indent="0">
              <a:buNone/>
            </a:pPr>
            <a:r>
              <a:rPr lang="ru-RU" b="1" dirty="0">
                <a:solidFill>
                  <a:srgbClr val="FFFFFF"/>
                </a:solidFill>
                <a:latin typeface="Book Antiqua" panose="02040602050305030304" pitchFamily="18" charset="0"/>
              </a:rPr>
              <a:t>Т</a:t>
            </a:r>
            <a:r>
              <a:rPr lang="ru-RU" b="1" dirty="0" smtClean="0">
                <a:solidFill>
                  <a:srgbClr val="FFFFFF"/>
                </a:solidFill>
                <a:latin typeface="Book Antiqua" panose="02040602050305030304" pitchFamily="18" charset="0"/>
              </a:rPr>
              <a:t>айпины стали проводить реформы, отражавшие утопические мечты крестьян о создании общества, в основе которого лежал бы принцип уравнительного распределения материальных благ.</a:t>
            </a:r>
          </a:p>
          <a:p>
            <a:pPr marL="0" indent="0">
              <a:buNone/>
            </a:pPr>
            <a:r>
              <a:rPr lang="ru-RU" b="1" dirty="0" smtClean="0">
                <a:solidFill>
                  <a:srgbClr val="FFFFFF"/>
                </a:solidFill>
                <a:latin typeface="Book Antiqua" panose="02040602050305030304" pitchFamily="18" charset="0"/>
              </a:rPr>
              <a:t>В июле 1864 г. правительственные войска при поддержке призванных на помощь английских и французских отрядов заняли столицу «Тайпин </a:t>
            </a:r>
            <a:r>
              <a:rPr lang="ru-RU" b="1" dirty="0" err="1" smtClean="0">
                <a:solidFill>
                  <a:srgbClr val="FFFFFF"/>
                </a:solidFill>
                <a:latin typeface="Book Antiqua" panose="02040602050305030304" pitchFamily="18" charset="0"/>
              </a:rPr>
              <a:t>тяньго</a:t>
            </a:r>
            <a:r>
              <a:rPr lang="ru-RU" b="1" dirty="0" smtClean="0">
                <a:solidFill>
                  <a:srgbClr val="FFFFFF"/>
                </a:solidFill>
                <a:latin typeface="Book Antiqua" panose="02040602050305030304" pitchFamily="18" charset="0"/>
              </a:rPr>
              <a:t>» — Нанкин, что стало концом существования </a:t>
            </a:r>
            <a:r>
              <a:rPr lang="ru-RU" b="1" dirty="0" err="1" smtClean="0">
                <a:solidFill>
                  <a:srgbClr val="FFFFFF"/>
                </a:solidFill>
                <a:latin typeface="Book Antiqua" panose="02040602050305030304" pitchFamily="18" charset="0"/>
              </a:rPr>
              <a:t>тайпинского</a:t>
            </a:r>
            <a:r>
              <a:rPr lang="ru-RU" b="1" dirty="0" smtClean="0">
                <a:solidFill>
                  <a:srgbClr val="FFFFFF"/>
                </a:solidFill>
                <a:latin typeface="Book Antiqua" panose="02040602050305030304" pitchFamily="18" charset="0"/>
              </a:rPr>
              <a:t> государства. </a:t>
            </a:r>
          </a:p>
          <a:p>
            <a:endParaRPr lang="ru-RU" dirty="0">
              <a:solidFill>
                <a:srgbClr val="FFFFFF"/>
              </a:solidFill>
              <a:latin typeface="Book Antiqua" panose="02040602050305030304" pitchFamily="18" charset="0"/>
            </a:endParaRPr>
          </a:p>
        </p:txBody>
      </p:sp>
    </p:spTree>
    <p:extLst>
      <p:ext uri="{BB962C8B-B14F-4D97-AF65-F5344CB8AC3E}">
        <p14:creationId xmlns:p14="http://schemas.microsoft.com/office/powerpoint/2010/main" val="966153721"/>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0" y="-25571"/>
            <a:ext cx="12192000" cy="6883571"/>
          </a:xfrm>
          <a:prstGeom prst="rect">
            <a:avLst/>
          </a:prstGeom>
        </p:spPr>
      </p:pic>
      <p:sp>
        <p:nvSpPr>
          <p:cNvPr id="2" name="Заголовок 1"/>
          <p:cNvSpPr>
            <a:spLocks noGrp="1"/>
          </p:cNvSpPr>
          <p:nvPr>
            <p:ph type="title"/>
          </p:nvPr>
        </p:nvSpPr>
        <p:spPr>
          <a:xfrm>
            <a:off x="331123" y="124056"/>
            <a:ext cx="10515600" cy="225079"/>
          </a:xfrm>
        </p:spPr>
        <p:txBody>
          <a:bodyPr>
            <a:normAutofit fontScale="90000"/>
          </a:bodyPr>
          <a:lstStyle/>
          <a:p>
            <a:r>
              <a:rPr lang="ru-RU" sz="1600" dirty="0" smtClean="0">
                <a:solidFill>
                  <a:srgbClr val="EFECE9"/>
                </a:solidFill>
                <a:latin typeface="Garamond" panose="02020404030301010803" pitchFamily="18" charset="0"/>
              </a:rPr>
              <a:t>Курс на политику </a:t>
            </a:r>
            <a:r>
              <a:rPr lang="ru-RU" sz="1600" dirty="0" err="1" smtClean="0">
                <a:solidFill>
                  <a:srgbClr val="EFECE9"/>
                </a:solidFill>
                <a:latin typeface="Garamond" panose="02020404030301010803" pitchFamily="18" charset="0"/>
              </a:rPr>
              <a:t>самоусиления</a:t>
            </a:r>
            <a:r>
              <a:rPr lang="ru-RU" sz="1600" dirty="0">
                <a:solidFill>
                  <a:srgbClr val="EFECE9"/>
                </a:solidFill>
                <a:latin typeface="Garamond" panose="02020404030301010803" pitchFamily="18" charset="0"/>
              </a:rPr>
              <a:t> </a:t>
            </a:r>
            <a:r>
              <a:rPr lang="ru-RU" sz="1600" dirty="0" smtClean="0">
                <a:solidFill>
                  <a:srgbClr val="EFECE9"/>
                </a:solidFill>
                <a:latin typeface="Garamond" panose="02020404030301010803" pitchFamily="18" charset="0"/>
              </a:rPr>
              <a:t>и деление Китая</a:t>
            </a:r>
            <a:endParaRPr lang="ru-RU" sz="1600" dirty="0">
              <a:solidFill>
                <a:srgbClr val="EFECE9"/>
              </a:solidFill>
              <a:latin typeface="Garamond" panose="02020404030301010803" pitchFamily="18" charset="0"/>
            </a:endParaRPr>
          </a:p>
        </p:txBody>
      </p:sp>
      <p:sp>
        <p:nvSpPr>
          <p:cNvPr id="3" name="Объект 2"/>
          <p:cNvSpPr>
            <a:spLocks noGrp="1"/>
          </p:cNvSpPr>
          <p:nvPr>
            <p:ph idx="1"/>
          </p:nvPr>
        </p:nvSpPr>
        <p:spPr/>
        <p:txBody>
          <a:bodyPr>
            <a:normAutofit/>
          </a:bodyPr>
          <a:lstStyle/>
          <a:p>
            <a:pPr marL="0" indent="0">
              <a:buNone/>
            </a:pPr>
            <a:r>
              <a:rPr lang="ru-RU" b="1" dirty="0" smtClean="0">
                <a:solidFill>
                  <a:srgbClr val="EFECE9"/>
                </a:solidFill>
                <a:latin typeface="Book Antiqua" panose="02040602050305030304" pitchFamily="18" charset="0"/>
              </a:rPr>
              <a:t>С 1861 по 1908 г. Цыси руководила страной.</a:t>
            </a:r>
          </a:p>
          <a:p>
            <a:pPr marL="0" indent="0">
              <a:buNone/>
            </a:pPr>
            <a:r>
              <a:rPr lang="ru-RU" b="1" dirty="0" smtClean="0">
                <a:solidFill>
                  <a:srgbClr val="EFECE9"/>
                </a:solidFill>
                <a:latin typeface="Book Antiqua" panose="02040602050305030304" pitchFamily="18" charset="0"/>
              </a:rPr>
              <a:t>В середине 60-х гг. XIX в. сторонники модернизации провозгласили курс на </a:t>
            </a:r>
            <a:r>
              <a:rPr lang="ru-RU" b="1" dirty="0" err="1" smtClean="0">
                <a:solidFill>
                  <a:srgbClr val="EFECE9"/>
                </a:solidFill>
                <a:latin typeface="Book Antiqua" panose="02040602050305030304" pitchFamily="18" charset="0"/>
              </a:rPr>
              <a:t>самоусиление</a:t>
            </a:r>
            <a:r>
              <a:rPr lang="ru-RU" b="1" dirty="0" smtClean="0">
                <a:solidFill>
                  <a:srgbClr val="EFECE9"/>
                </a:solidFill>
                <a:latin typeface="Book Antiqua" panose="02040602050305030304" pitchFamily="18" charset="0"/>
              </a:rPr>
              <a:t> Китая. Цель этого курса — заимствовать западную технику, использовать новые знания для усиления государства. </a:t>
            </a:r>
          </a:p>
        </p:txBody>
      </p:sp>
    </p:spTree>
    <p:extLst>
      <p:ext uri="{BB962C8B-B14F-4D97-AF65-F5344CB8AC3E}">
        <p14:creationId xmlns:p14="http://schemas.microsoft.com/office/powerpoint/2010/main" val="2713170905"/>
      </p:ext>
    </p:extLst>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TotalTime>
  <Words>826</Words>
  <Application>Microsoft Office PowerPoint</Application>
  <PresentationFormat>Произвольный</PresentationFormat>
  <Paragraphs>42</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Китай: традиции против модернизации</vt:lpstr>
      <vt:lpstr>Презентация PowerPoint</vt:lpstr>
      <vt:lpstr>Презентация PowerPoint</vt:lpstr>
      <vt:lpstr>Презентация PowerPoint</vt:lpstr>
      <vt:lpstr>Презентация PowerPoint</vt:lpstr>
      <vt:lpstr>Презентация PowerPoint</vt:lpstr>
      <vt:lpstr>Движение тайпинов. </vt:lpstr>
      <vt:lpstr>Презентация PowerPoint</vt:lpstr>
      <vt:lpstr>Курс на политику самоусиления и деление Китая</vt:lpstr>
      <vt:lpstr>Презентация PowerPoint</vt:lpstr>
      <vt:lpstr>«100 дней» реформ и их последствия. </vt:lpstr>
      <vt:lpstr>Презентация PowerPoint</vt:lpstr>
      <vt:lpstr>Восстание ихэтуаней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Китай: традиции против модернизации</dc:title>
  <dc:creator>пк</dc:creator>
  <cp:lastModifiedBy>учитель</cp:lastModifiedBy>
  <cp:revision>24</cp:revision>
  <dcterms:created xsi:type="dcterms:W3CDTF">2024-01-23T19:44:16Z</dcterms:created>
  <dcterms:modified xsi:type="dcterms:W3CDTF">2024-01-29T12:23:04Z</dcterms:modified>
</cp:coreProperties>
</file>