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9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63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0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94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5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26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9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66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2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22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D50FB-1618-48B5-9D72-BBE5EDF9568A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5BE6F-083E-4F86-A71C-E7A1B184C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sportivnyetrenajery.ru/Hocoma.php#abz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ертикализаторы, параподиумы, экзоскелет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2431841"/>
            <a:ext cx="11180618" cy="383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57200"/>
            <a:ext cx="12192000" cy="1794532"/>
          </a:xfrm>
        </p:spPr>
        <p:txBody>
          <a:bodyPr>
            <a:normAutofit/>
          </a:bodyPr>
          <a:lstStyle/>
          <a:p>
            <a:r>
              <a:rPr lang="ru-RU" dirty="0" err="1" smtClean="0"/>
              <a:t>Вертикализаторы</a:t>
            </a:r>
            <a:r>
              <a:rPr lang="ru-RU" dirty="0" smtClean="0"/>
              <a:t>, </a:t>
            </a:r>
            <a:r>
              <a:rPr lang="ru-RU" dirty="0" err="1" smtClean="0"/>
              <a:t>параподиумы</a:t>
            </a:r>
            <a:r>
              <a:rPr lang="ru-RU" dirty="0" smtClean="0"/>
              <a:t>, </a:t>
            </a:r>
            <a:r>
              <a:rPr lang="ru-RU" dirty="0" err="1" smtClean="0"/>
              <a:t>экзоскелеты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10945" y="6026583"/>
            <a:ext cx="4281055" cy="831417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Садовникова</a:t>
            </a:r>
            <a:r>
              <a:rPr lang="ru-RU" sz="2000" dirty="0" smtClean="0"/>
              <a:t> (Казанцева) Екатерина</a:t>
            </a:r>
          </a:p>
          <a:p>
            <a:r>
              <a:rPr lang="ru-RU" sz="2000" dirty="0" smtClean="0"/>
              <a:t>Группа ЗФ 306-100-5-1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66569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32" y="250340"/>
            <a:ext cx="7940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Различают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экзоскелеты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для </a:t>
            </a:r>
            <a:r>
              <a:rPr lang="ru-RU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всего тела, верхних и нижних конечностей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2927" y="4779003"/>
            <a:ext cx="118390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  Управляется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с помощью внешних сигналов с пульта управления, компьютера, планшета, он также может считывать движения человека и усиливать их по определенной программе.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Усилия создаются электродвигателями или гидроцилиндрами, источником питания служит аккумулятор.</a:t>
            </a:r>
          </a:p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Уже строятся и испытываются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управляемые с помощью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нейроинтерфейса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- датчики считывают сигналы мозга и направляют их на исполнительные механизмы. Можно сказать, что такие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управляются силой мысли.</a:t>
            </a:r>
            <a:endParaRPr lang="ru-RU" sz="2000" b="0" i="0" dirty="0">
              <a:solidFill>
                <a:srgbClr val="0B0C1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0242" name="Picture 2" descr="Реабилитационный экзоскелет для всего те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27" y="818147"/>
            <a:ext cx="2999873" cy="2999873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4017" y="3840158"/>
            <a:ext cx="3080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Реабилитационный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для всего тела</a:t>
            </a:r>
            <a:endParaRPr lang="ru-RU" sz="2000" dirty="0"/>
          </a:p>
        </p:txBody>
      </p:sp>
      <p:pic>
        <p:nvPicPr>
          <p:cNvPr id="10244" name="Picture 4" descr="Экзоскелет для верхних конечнос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616" y="813301"/>
            <a:ext cx="3004719" cy="3004719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62005" y="3840158"/>
            <a:ext cx="2905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для верхних конечностей</a:t>
            </a:r>
            <a:endParaRPr lang="ru-RU" sz="2000" dirty="0"/>
          </a:p>
        </p:txBody>
      </p:sp>
      <p:pic>
        <p:nvPicPr>
          <p:cNvPr id="10246" name="Picture 6" descr="Экзоскелет для нижних конечнос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646" y="836220"/>
            <a:ext cx="2999874" cy="2999874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782214" y="3836094"/>
            <a:ext cx="25667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для нижних конечностей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14884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5940" y="3083913"/>
            <a:ext cx="67810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0190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ертикализатор - вертикальная ра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84" y="3028225"/>
            <a:ext cx="3296181" cy="329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9756" y="6131030"/>
            <a:ext cx="2954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- вертикальная рама</a:t>
            </a:r>
            <a:endParaRPr lang="ru-RU" sz="2000" dirty="0"/>
          </a:p>
        </p:txBody>
      </p:sp>
      <p:pic>
        <p:nvPicPr>
          <p:cNvPr id="2052" name="Picture 4" descr="Вертикализатор задн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10" y="3045621"/>
            <a:ext cx="3097087" cy="3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96896" y="6269529"/>
            <a:ext cx="2743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задний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6255" y="-40047"/>
            <a:ext cx="1183178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err="1" smtClean="0">
                <a:solidFill>
                  <a:srgbClr val="273530"/>
                </a:solidFill>
                <a:effectLst/>
                <a:latin typeface="Times New Roman" panose="02020603050405020304" pitchFamily="18" charset="0"/>
              </a:rPr>
              <a:t>Вертикализаторы</a:t>
            </a:r>
            <a:endParaRPr lang="ru-RU" sz="2800" b="1" i="0" dirty="0" smtClean="0">
              <a:solidFill>
                <a:srgbClr val="27353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предназначен для придания вертикального положения телу человека, который сам этого сделать не в состоянии. </a:t>
            </a:r>
          </a:p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Конструкции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вертикализаторов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разнообразны: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вертикальная рама на опорах: пациента с помощью других людей или механизмов (подъемник), помещают в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закрепляя ремнями и фиксаторами; рама может иметь небольшой наклон вперед или назад - при этом пациент опирается на спину или на живот;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передний или задний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это трансформируемая конструкция - пациент лежит на животе или на спине и постепенно переводится в вертикальное положение с опорой на живот или на спину.</a:t>
            </a:r>
            <a:endParaRPr lang="ru-RU" sz="2000" b="0" i="0" dirty="0">
              <a:solidFill>
                <a:srgbClr val="0B0C1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949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6063" y="513444"/>
            <a:ext cx="98936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могут оснащаться механическим или электрическим приводом, их производят как для взрослых, так и для детей.</a:t>
            </a:r>
            <a:endParaRPr lang="ru-RU" sz="2000" dirty="0"/>
          </a:p>
        </p:txBody>
      </p:sp>
      <p:pic>
        <p:nvPicPr>
          <p:cNvPr id="3077" name="Picture 5" descr="Вертикализатор детский перед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5" y="1737157"/>
            <a:ext cx="3646920" cy="3646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382728" y="5571898"/>
            <a:ext cx="3957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детский передний</a:t>
            </a:r>
            <a:endParaRPr lang="ru-RU" sz="2000" dirty="0"/>
          </a:p>
        </p:txBody>
      </p:sp>
      <p:pic>
        <p:nvPicPr>
          <p:cNvPr id="3079" name="Picture 7" descr="Вертикализатор детский задн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568" y="1691841"/>
            <a:ext cx="3737552" cy="3737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6998019" y="5571898"/>
            <a:ext cx="3681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детский задний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7239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" y="487371"/>
            <a:ext cx="108619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Кроме этого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делят на статические, мобильные и активные.</a:t>
            </a:r>
            <a:b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091" y="4120369"/>
            <a:ext cx="119149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 </a:t>
            </a:r>
            <a:r>
              <a:rPr lang="ru-RU" sz="2000" b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статическом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вертикализаторе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пациент может только стоять, сам перемещаться он не может. Если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снабжен колесами, его может перемещать кто-то другой. </a:t>
            </a:r>
          </a:p>
          <a:p>
            <a:r>
              <a:rPr lang="ru-RU" sz="2000" b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Мобильный (динамический)</a:t>
            </a:r>
            <a:r>
              <a:rPr lang="ru-RU" sz="2000" b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может быть оснащен ручным или электрическим приводом, в первом случае пациент вращает руками колеса, соединенные ременной или цепной передачей с колесами платформы.</a:t>
            </a:r>
          </a:p>
          <a:p>
            <a:r>
              <a:rPr lang="ru-RU" sz="2000" b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Активный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предназначен не для перемещения, а для пассивной тренировки ног. Он представляет собой конструкцию, оснащенную рычагами, соединенными с платформами для стоп. Приводя рычаги в движение руками, пациент приводит в движение платформы, заставляя ноги двигаться.</a:t>
            </a:r>
            <a:b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4098" name="Picture 2" descr="Вертикализатор статиче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15147"/>
            <a:ext cx="2369127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091" y="3508192"/>
            <a:ext cx="3017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статический</a:t>
            </a:r>
            <a:endParaRPr lang="ru-RU" dirty="0"/>
          </a:p>
        </p:txBody>
      </p:sp>
      <p:pic>
        <p:nvPicPr>
          <p:cNvPr id="4100" name="Picture 4" descr="Вертикализатор динамическ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981" y="1015146"/>
            <a:ext cx="2369127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41463" y="3508192"/>
            <a:ext cx="3225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динамический</a:t>
            </a:r>
            <a:endParaRPr lang="ru-RU" dirty="0"/>
          </a:p>
        </p:txBody>
      </p:sp>
      <p:pic>
        <p:nvPicPr>
          <p:cNvPr id="4102" name="Picture 6" descr="Вертикализатор активны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192" y="1015146"/>
            <a:ext cx="2369127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858609" y="3508192"/>
            <a:ext cx="275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активный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499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3235" y="182617"/>
            <a:ext cx="119287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Кроме вышеперечисленных существуют </a:t>
            </a:r>
            <a:r>
              <a:rPr lang="ru-RU" sz="2000" b="0" i="0" u="none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hlinkClick r:id="rId2"/>
              </a:rPr>
              <a:t>столы-</a:t>
            </a:r>
            <a:r>
              <a:rPr lang="ru-RU" sz="2000" b="0" i="0" u="none" strike="noStrike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hlinkClick r:id="rId2"/>
              </a:rPr>
              <a:t>вертикализаторы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предназначенные для реабилитации неврологических больных, поддержания и восстановления мобильности пациентов.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917" y="1021772"/>
            <a:ext cx="3778827" cy="37788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77019" y="4800599"/>
            <a:ext cx="2485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Стол-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3235" y="1118121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Так называемые </a:t>
            </a:r>
            <a:r>
              <a:rPr lang="ru-RU" sz="20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ортопедические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позволяют пациенту занимать самые разные положения - стоя, лежа, сидя, полулежа, полусидя.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Существуют и другие конструкции, соединяющие в себе функции вышеперечисленных механизмов в разных комбинациях.</a:t>
            </a:r>
            <a:endParaRPr lang="ru-RU" sz="2000" dirty="0"/>
          </a:p>
        </p:txBody>
      </p:sp>
      <p:pic>
        <p:nvPicPr>
          <p:cNvPr id="5122" name="Picture 2" descr="Вертикализатор ортопедический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5" y="3284731"/>
            <a:ext cx="2672724" cy="267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Вертикализатор ортопедический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248" y="3057113"/>
            <a:ext cx="2900342" cy="290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5017" y="5957455"/>
            <a:ext cx="2270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ортопедический-1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21725" y="5957455"/>
            <a:ext cx="22038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Вертикализатор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ортопедический-2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66100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182" y="224273"/>
            <a:ext cx="11194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err="1" smtClean="0">
                <a:solidFill>
                  <a:srgbClr val="273530"/>
                </a:solidFill>
                <a:effectLst/>
                <a:latin typeface="Times New Roman" panose="02020603050405020304" pitchFamily="18" charset="0"/>
              </a:rPr>
              <a:t>Параподиумы</a:t>
            </a:r>
            <a:endParaRPr lang="ru-RU" sz="2800" b="1" i="0" dirty="0" smtClean="0">
              <a:solidFill>
                <a:srgbClr val="27353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ru-RU" sz="2000" b="1" i="0" dirty="0" smtClean="0">
              <a:solidFill>
                <a:srgbClr val="27353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представляет собой вертикальную раму, оборудованную платформами для размещения стоп пациента, рукоятками, фиксаторами и упорами.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можно разделить на три основных вида: статические, динамические, мобильные.</a:t>
            </a:r>
            <a:endParaRPr lang="ru-RU" sz="20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54182" y="2411708"/>
            <a:ext cx="11021759" cy="3428049"/>
            <a:chOff x="554182" y="2411708"/>
            <a:chExt cx="11021759" cy="3428049"/>
          </a:xfrm>
        </p:grpSpPr>
        <p:pic>
          <p:nvPicPr>
            <p:cNvPr id="6146" name="Picture 2" descr="Параподиум мобильный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3622" y="2411708"/>
              <a:ext cx="2840183" cy="2840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8723622" y="5438778"/>
              <a:ext cx="28523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мобильный</a:t>
              </a:r>
              <a:endParaRPr lang="ru-RU" sz="2000" dirty="0"/>
            </a:p>
          </p:txBody>
        </p:sp>
        <p:pic>
          <p:nvPicPr>
            <p:cNvPr id="6150" name="Picture 6" descr="Параподиум статический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781" y="2411709"/>
              <a:ext cx="2840183" cy="2840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554182" y="5438778"/>
              <a:ext cx="29497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статический</a:t>
              </a:r>
              <a:endParaRPr lang="ru-RU" sz="2000" dirty="0"/>
            </a:p>
          </p:txBody>
        </p:sp>
        <p:pic>
          <p:nvPicPr>
            <p:cNvPr id="6152" name="Picture 8" descr="Параподиум динамический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" b="100000" l="10000" r="90000">
                          <a14:foregroundMark x1="65500" y1="88000" x2="79500" y2="85000"/>
                          <a14:foregroundMark x1="79500" y1="85000" x2="79500" y2="8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5052" y="2411708"/>
              <a:ext cx="2840184" cy="2840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703875" y="5439647"/>
              <a:ext cx="31825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динамический</a:t>
              </a:r>
              <a:endParaRPr lang="ru-R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9980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645" y="131718"/>
            <a:ext cx="11582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Статический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предназначен для реабилитации пациентов не владеющими ни верхними ни нижними конечностями. В статическом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параподиуме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пациент сам перемещаться не может, но его может катить кто-то другой.</a:t>
            </a:r>
          </a:p>
          <a:p>
            <a:endParaRPr lang="ru-RU" sz="2000" dirty="0">
              <a:solidFill>
                <a:srgbClr val="0B0C10"/>
              </a:solidFill>
              <a:latin typeface="Times New Roman" panose="02020603050405020304" pitchFamily="18" charset="0"/>
            </a:endParaRPr>
          </a:p>
          <a:p>
            <a:r>
              <a:rPr lang="ru-RU" sz="2000" b="0" i="0" u="sng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Динамический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предназначен для пациентов, владеющих руками и туловищем. Раскачивая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из стороны в сторону, пациент заставляет платформы для стоп совершать небольшие шаги.</a:t>
            </a:r>
          </a:p>
          <a:p>
            <a:endParaRPr lang="ru-RU" sz="2000" dirty="0">
              <a:solidFill>
                <a:srgbClr val="0B0C10"/>
              </a:solidFill>
              <a:latin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rgbClr val="0070C0"/>
                </a:solidFill>
              </a:rPr>
              <a:t>Мобильный</a:t>
            </a:r>
            <a:r>
              <a:rPr lang="ru-RU" sz="2000" dirty="0"/>
              <a:t> </a:t>
            </a:r>
            <a:r>
              <a:rPr lang="ru-RU" sz="2000" dirty="0" err="1"/>
              <a:t>параподиум</a:t>
            </a:r>
            <a:r>
              <a:rPr lang="ru-RU" sz="2000" dirty="0"/>
              <a:t> предназначен для пациентов с частичным сохранением функций ног. Пациент передвигается небольшими шагами, а </a:t>
            </a:r>
            <a:r>
              <a:rPr lang="ru-RU" sz="2000" dirty="0" err="1"/>
              <a:t>параподиум</a:t>
            </a:r>
            <a:r>
              <a:rPr lang="ru-RU" sz="2000" dirty="0"/>
              <a:t> служит опорой при ходьбе.</a:t>
            </a:r>
            <a:endParaRPr lang="ru-RU" sz="2000" b="0" i="0" dirty="0">
              <a:solidFill>
                <a:srgbClr val="0B0C10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26177" y="3320716"/>
            <a:ext cx="10571214" cy="3264568"/>
            <a:chOff x="554182" y="2411708"/>
            <a:chExt cx="11021759" cy="3428049"/>
          </a:xfrm>
        </p:grpSpPr>
        <p:pic>
          <p:nvPicPr>
            <p:cNvPr id="5" name="Picture 2" descr="Параподиум мобильный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3622" y="2411708"/>
              <a:ext cx="2840183" cy="2840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8723622" y="5438778"/>
              <a:ext cx="28523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мобильный</a:t>
              </a:r>
              <a:endParaRPr lang="ru-RU" sz="2000" dirty="0"/>
            </a:p>
          </p:txBody>
        </p:sp>
        <p:pic>
          <p:nvPicPr>
            <p:cNvPr id="7" name="Picture 6" descr="Параподиум статический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781" y="2411709"/>
              <a:ext cx="2840183" cy="2840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554182" y="5438778"/>
              <a:ext cx="29497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статический</a:t>
              </a:r>
              <a:endParaRPr lang="ru-RU" sz="2000" dirty="0"/>
            </a:p>
          </p:txBody>
        </p:sp>
        <p:pic>
          <p:nvPicPr>
            <p:cNvPr id="9" name="Picture 8" descr="Параподиум динамический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" b="100000" l="10000" r="90000">
                          <a14:foregroundMark x1="65500" y1="88000" x2="79500" y2="85000"/>
                          <a14:foregroundMark x1="79500" y1="85000" x2="79500" y2="85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5052" y="2411708"/>
              <a:ext cx="2840184" cy="2840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4703875" y="5439647"/>
              <a:ext cx="31825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динамический</a:t>
              </a:r>
              <a:endParaRPr lang="ru-R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5954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552">
              <a:srgbClr val="E7E7E7"/>
            </a:gs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772808" y="1354087"/>
            <a:ext cx="3907187" cy="4494219"/>
            <a:chOff x="4287796" y="1602654"/>
            <a:chExt cx="3523296" cy="4300026"/>
          </a:xfrm>
        </p:grpSpPr>
        <p:pic>
          <p:nvPicPr>
            <p:cNvPr id="3" name="Picture 4" descr="Параподиум с функцией вертикализаци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7796" y="1602654"/>
              <a:ext cx="3523296" cy="3523296"/>
            </a:xfrm>
            <a:prstGeom prst="rect">
              <a:avLst/>
            </a:prstGeom>
            <a:noFill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442740" y="5225381"/>
              <a:ext cx="3213408" cy="6772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Параподиум</a:t>
              </a:r>
              <a:r>
                <a:rPr lang="ru-RU" sz="2000" b="0" i="0" dirty="0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 с функцией </a:t>
              </a:r>
              <a:r>
                <a:rPr lang="ru-RU" sz="2000" b="0" i="0" dirty="0" err="1" smtClean="0">
                  <a:solidFill>
                    <a:srgbClr val="0B0C10"/>
                  </a:solidFill>
                  <a:effectLst/>
                  <a:latin typeface="Times New Roman" panose="02020603050405020304" pitchFamily="18" charset="0"/>
                </a:rPr>
                <a:t>вертикализации</a:t>
              </a:r>
              <a:endParaRPr lang="ru-RU" sz="2000" dirty="0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61355" y="2372319"/>
            <a:ext cx="7034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Вышеперечисленные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конструктивно представляют собой вертикальные рамы - пациент просто фиксируется в вертикальном положении с посторонней помощью.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Но существуют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параподиумы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с функцией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вертикализации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, снабженные электрическим приводом, где пациент может из сидячего положения медленно переходит в вертикальное.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0605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552">
              <a:srgbClr val="E7E7E7"/>
            </a:gs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3768" y="201123"/>
            <a:ext cx="6753727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err="1" smtClean="0">
                <a:solidFill>
                  <a:srgbClr val="273530"/>
                </a:solidFill>
                <a:effectLst/>
                <a:latin typeface="Times New Roman" panose="02020603050405020304" pitchFamily="18" charset="0"/>
              </a:rPr>
              <a:t>Экзоскелеты</a:t>
            </a:r>
            <a:endParaRPr lang="ru-RU" sz="2800" b="1" i="0" dirty="0" smtClean="0">
              <a:solidFill>
                <a:srgbClr val="27353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ru-RU" sz="2800" b="1" i="0" dirty="0" smtClean="0">
              <a:solidFill>
                <a:srgbClr val="27353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Экзоскелет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- это робот или роботизированный костюм, закрепленный на теле человека, усиливающий его мышцы или работающий вместо </a:t>
            </a:r>
            <a:r>
              <a:rPr lang="ru-RU" sz="2000" b="0" i="0" dirty="0" err="1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них.Первоначальным</a:t>
            </a:r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 его назначением было усиление мышц человека при переносе тяжестей.</a:t>
            </a:r>
          </a:p>
          <a:p>
            <a:r>
              <a:rPr lang="ru-RU" sz="2000" b="0" i="0" dirty="0" smtClean="0">
                <a:solidFill>
                  <a:srgbClr val="0B0C10"/>
                </a:solidFill>
                <a:effectLst/>
                <a:latin typeface="Times New Roman" panose="02020603050405020304" pitchFamily="18" charset="0"/>
              </a:rPr>
              <a:t>Со временем выяснилось что такой внешний силовой каркас способен помочь пациентам восстановить утраченные навыки движения. Их также могут носить ослабленные, пожилые люди.</a:t>
            </a:r>
            <a:endParaRPr lang="ru-RU" sz="2000" dirty="0"/>
          </a:p>
        </p:txBody>
      </p:sp>
      <p:pic>
        <p:nvPicPr>
          <p:cNvPr id="9218" name="Picture 2" descr="Современный экзоске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811" y="3665622"/>
            <a:ext cx="3192378" cy="319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18246"/>
          <a:stretch/>
        </p:blipFill>
        <p:spPr>
          <a:xfrm>
            <a:off x="8454189" y="0"/>
            <a:ext cx="373781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803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531</Words>
  <Application>Microsoft Office PowerPoint</Application>
  <PresentationFormat>Широкоэкранный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Вертикализаторы, параподиумы, экзоскелеты.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Вертикализаторы, параподиумы, экзоскелеты.</dc:title>
  <dc:creator>Admin</dc:creator>
  <cp:lastModifiedBy>Admin</cp:lastModifiedBy>
  <cp:revision>8</cp:revision>
  <dcterms:created xsi:type="dcterms:W3CDTF">2023-12-15T06:28:16Z</dcterms:created>
  <dcterms:modified xsi:type="dcterms:W3CDTF">2023-12-15T09:44:23Z</dcterms:modified>
</cp:coreProperties>
</file>