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5" r:id="rId29"/>
    <p:sldId id="286" r:id="rId30"/>
    <p:sldId id="28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4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5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audio" Target="../media/audio16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audio" Target="../media/audio17.wav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18.wav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19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audio" Target="../media/audio20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audio" Target="../media/audio21.wav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audio" Target="../media/audio22.wav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audio" Target="../media/audio23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audio" Target="../media/audio24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audio" Target="../media/audio25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audio" Target="../media/audio26.wav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audio" Target="../media/audio27.wav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audio" Target="../media/audio28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audio" Target="../media/audio29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audio" Target="../media/audio30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" descr="os1307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0"/>
            <a:ext cx="8534400" cy="6858000"/>
          </a:xfrm>
          <a:prstGeom prst="rect">
            <a:avLst/>
          </a:prstGeom>
          <a:noFill/>
        </p:spPr>
      </p:pic>
      <p:sp>
        <p:nvSpPr>
          <p:cNvPr id="125955" name="WordArt 3"/>
          <p:cNvSpPr>
            <a:spLocks noChangeArrowheads="1" noChangeShapeType="1" noTextEdit="1"/>
          </p:cNvSpPr>
          <p:nvPr/>
        </p:nvSpPr>
        <p:spPr bwMode="auto">
          <a:xfrm>
            <a:off x="2667000" y="2438400"/>
            <a:ext cx="4030663" cy="1862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ОСЕНЬ</a:t>
            </a:r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/>
          <a:lstStyle/>
          <a:p>
            <a:r>
              <a:rPr lang="ru-RU"/>
              <a:t>Поздняя осень.</a:t>
            </a:r>
          </a:p>
        </p:txBody>
      </p:sp>
    </p:spTree>
  </p:cSld>
  <p:clrMapOvr>
    <a:masterClrMapping/>
  </p:clrMapOvr>
  <p:transition advTm="1308">
    <p:sndAc>
      <p:stSnd>
        <p:snd r:embed="rId2" name="sound001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324600"/>
            <a:ext cx="9067800" cy="350838"/>
          </a:xfrm>
        </p:spPr>
        <p:txBody>
          <a:bodyPr>
            <a:normAutofit fontScale="90000"/>
          </a:bodyPr>
          <a:lstStyle/>
          <a:p>
            <a:r>
              <a:rPr lang="ru-RU" sz="2000">
                <a:solidFill>
                  <a:schemeClr val="hlink"/>
                </a:solidFill>
              </a:rPr>
              <a:t>Листья можно собирать в кучи, а можно подбрасывать высоко вверх!</a:t>
            </a:r>
          </a:p>
        </p:txBody>
      </p:sp>
      <p:pic>
        <p:nvPicPr>
          <p:cNvPr id="135171" name="Picture 3" descr="IMG_81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52400"/>
            <a:ext cx="5257800" cy="35036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5172" name="Picture 4" descr="DSC0216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2438400"/>
            <a:ext cx="4686300" cy="35147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5822">
    <p:sndAc>
      <p:stSnd>
        <p:snd r:embed="rId2" name="sound010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943600"/>
            <a:ext cx="8229600" cy="762000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Когда осенью бывают теплые солнечные дни это время называется – бабье лето</a:t>
            </a:r>
          </a:p>
        </p:txBody>
      </p:sp>
      <p:pic>
        <p:nvPicPr>
          <p:cNvPr id="136195" name="Picture 3" descr="IMG_82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04800"/>
            <a:ext cx="8115300" cy="5405438"/>
          </a:xfrm>
          <a:prstGeom prst="rect">
            <a:avLst/>
          </a:prstGeom>
          <a:noFill/>
        </p:spPr>
      </p:pic>
    </p:spTree>
  </p:cSld>
  <p:clrMapOvr>
    <a:masterClrMapping/>
  </p:clrMapOvr>
  <p:transition advTm="6652">
    <p:sndAc>
      <p:stSnd>
        <p:snd r:embed="rId2" name="sound011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49963"/>
            <a:ext cx="8229600" cy="808037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Осенью созревают семена</a:t>
            </a:r>
          </a:p>
        </p:txBody>
      </p:sp>
      <p:pic>
        <p:nvPicPr>
          <p:cNvPr id="137219" name="Picture 3" descr="IMG_82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52400"/>
            <a:ext cx="5448300" cy="36290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7220" name="Picture 4" descr="IMG_809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2971800"/>
            <a:ext cx="4152900" cy="31337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2649">
    <p:sndAc>
      <p:stSnd>
        <p:snd r:embed="rId2" name="sound012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19800"/>
            <a:ext cx="4876800" cy="655638"/>
          </a:xfrm>
        </p:spPr>
        <p:txBody>
          <a:bodyPr>
            <a:normAutofit fontScale="90000"/>
          </a:bodyPr>
          <a:lstStyle/>
          <a:p>
            <a:r>
              <a:rPr lang="ru-RU" sz="2800">
                <a:solidFill>
                  <a:schemeClr val="hlink"/>
                </a:solidFill>
              </a:rPr>
              <a:t> </a:t>
            </a:r>
            <a:r>
              <a:rPr lang="ru-RU" sz="2000">
                <a:solidFill>
                  <a:schemeClr val="hlink"/>
                </a:solidFill>
              </a:rPr>
              <a:t>краснеют ягоды рябины и шиповника</a:t>
            </a:r>
          </a:p>
        </p:txBody>
      </p:sp>
      <p:pic>
        <p:nvPicPr>
          <p:cNvPr id="138243" name="Picture 3" descr="IMG_80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8600"/>
            <a:ext cx="5105400" cy="430371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8245" name="Picture 5" descr="pobeda 0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2895600"/>
            <a:ext cx="3810000" cy="37052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658">
    <p:sndAc>
      <p:stSnd>
        <p:snd r:embed="rId2" name="sound013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19800"/>
            <a:ext cx="8229600" cy="5794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Созрели плоды каштана</a:t>
            </a:r>
          </a:p>
        </p:txBody>
      </p:sp>
      <p:pic>
        <p:nvPicPr>
          <p:cNvPr id="139267" name="Picture 3" descr="DSC020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1676400"/>
            <a:ext cx="5981700" cy="427513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9268" name="Picture 4" descr="DSC0203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600"/>
            <a:ext cx="3009900" cy="28098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2939">
    <p:sndAc>
      <p:stSnd>
        <p:snd r:embed="rId2" name="sound014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6019800"/>
            <a:ext cx="6934200" cy="655638"/>
          </a:xfrm>
        </p:spPr>
        <p:txBody>
          <a:bodyPr/>
          <a:lstStyle/>
          <a:p>
            <a:r>
              <a:rPr lang="ru-RU" sz="2400">
                <a:solidFill>
                  <a:schemeClr val="hlink"/>
                </a:solidFill>
              </a:rPr>
              <a:t>Люди собирают осенью урожай фруктов</a:t>
            </a:r>
          </a:p>
        </p:txBody>
      </p:sp>
      <p:pic>
        <p:nvPicPr>
          <p:cNvPr id="140291" name="Picture 3" descr="AG-104-01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28600"/>
            <a:ext cx="5638800" cy="463391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40292" name="Picture 4" descr="Food0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800" y="457200"/>
            <a:ext cx="1492250" cy="2030413"/>
          </a:xfrm>
          <a:prstGeom prst="rect">
            <a:avLst/>
          </a:prstGeom>
          <a:noFill/>
        </p:spPr>
      </p:pic>
      <p:pic>
        <p:nvPicPr>
          <p:cNvPr id="140293" name="Picture 5" descr="Food04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3200" y="4038600"/>
            <a:ext cx="2362200" cy="1519238"/>
          </a:xfrm>
          <a:prstGeom prst="rect">
            <a:avLst/>
          </a:prstGeom>
          <a:noFill/>
        </p:spPr>
      </p:pic>
      <p:pic>
        <p:nvPicPr>
          <p:cNvPr id="140294" name="Picture 6" descr="Food06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" y="5181600"/>
            <a:ext cx="1524000" cy="1363663"/>
          </a:xfrm>
          <a:prstGeom prst="rect">
            <a:avLst/>
          </a:prstGeom>
          <a:noFill/>
        </p:spPr>
      </p:pic>
    </p:spTree>
  </p:cSld>
  <p:clrMapOvr>
    <a:masterClrMapping/>
  </p:clrMapOvr>
  <p:transition advTm="3633">
    <p:sndAc>
      <p:stSnd>
        <p:snd r:embed="rId2" name="sound015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6049963"/>
            <a:ext cx="4038600" cy="808037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И овощей</a:t>
            </a:r>
          </a:p>
        </p:txBody>
      </p:sp>
      <p:pic>
        <p:nvPicPr>
          <p:cNvPr id="141315" name="Picture 3" descr="red_pota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114800"/>
            <a:ext cx="2278063" cy="2514600"/>
          </a:xfrm>
          <a:prstGeom prst="rect">
            <a:avLst/>
          </a:prstGeom>
          <a:noFill/>
        </p:spPr>
      </p:pic>
      <p:pic>
        <p:nvPicPr>
          <p:cNvPr id="141316" name="Picture 4" descr="squash_aco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152400"/>
            <a:ext cx="2049463" cy="2224088"/>
          </a:xfrm>
          <a:prstGeom prst="rect">
            <a:avLst/>
          </a:prstGeom>
          <a:noFill/>
        </p:spPr>
      </p:pic>
      <p:pic>
        <p:nvPicPr>
          <p:cNvPr id="141317" name="Picture 5" descr="calabaz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4191000"/>
            <a:ext cx="2133600" cy="1781175"/>
          </a:xfrm>
          <a:prstGeom prst="rect">
            <a:avLst/>
          </a:prstGeom>
          <a:noFill/>
        </p:spPr>
      </p:pic>
      <p:pic>
        <p:nvPicPr>
          <p:cNvPr id="141318" name="Picture 6" descr="washing_pepper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77000" y="4267200"/>
            <a:ext cx="2451100" cy="2451100"/>
          </a:xfrm>
          <a:prstGeom prst="rect">
            <a:avLst/>
          </a:prstGeom>
          <a:noFill/>
        </p:spPr>
      </p:pic>
      <p:pic>
        <p:nvPicPr>
          <p:cNvPr id="141319" name="Picture 7" descr="carrot_banne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14600" y="2438400"/>
            <a:ext cx="4622800" cy="1511300"/>
          </a:xfrm>
          <a:prstGeom prst="rect">
            <a:avLst/>
          </a:prstGeom>
          <a:noFill/>
        </p:spPr>
      </p:pic>
      <p:pic>
        <p:nvPicPr>
          <p:cNvPr id="141320" name="Picture 8" descr="onion_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57600" y="152400"/>
            <a:ext cx="2324100" cy="2184400"/>
          </a:xfrm>
          <a:prstGeom prst="rect">
            <a:avLst/>
          </a:prstGeom>
          <a:noFill/>
        </p:spPr>
      </p:pic>
      <p:pic>
        <p:nvPicPr>
          <p:cNvPr id="141321" name="Picture 9" descr="corn_on_the_cob_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7200" y="152400"/>
            <a:ext cx="2286000" cy="20256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1672">
    <p:sndAc>
      <p:stSnd>
        <p:snd r:embed="rId2" name="sound016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19800"/>
            <a:ext cx="8229600" cy="5794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Поспел виноград</a:t>
            </a:r>
          </a:p>
        </p:txBody>
      </p:sp>
      <p:pic>
        <p:nvPicPr>
          <p:cNvPr id="142339" name="Picture 3" descr="AW0026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04800"/>
            <a:ext cx="8077200" cy="544671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2490">
    <p:sndAc>
      <p:stSnd>
        <p:snd r:embed="rId2" name="sound017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943600"/>
            <a:ext cx="8229600" cy="731838"/>
          </a:xfrm>
        </p:spPr>
        <p:txBody>
          <a:bodyPr/>
          <a:lstStyle/>
          <a:p>
            <a:r>
              <a:rPr lang="ru-RU" sz="2400">
                <a:solidFill>
                  <a:schemeClr val="hlink"/>
                </a:solidFill>
              </a:rPr>
              <a:t>В лесу можно собрать шишки</a:t>
            </a:r>
          </a:p>
        </p:txBody>
      </p:sp>
      <p:pic>
        <p:nvPicPr>
          <p:cNvPr id="143363" name="Picture 3" descr="CB0330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28600"/>
            <a:ext cx="7086600" cy="56705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2745">
    <p:sndAc>
      <p:stSnd>
        <p:snd r:embed="rId2" name="sound018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943600"/>
            <a:ext cx="4648200" cy="7318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Или  грибы</a:t>
            </a:r>
          </a:p>
        </p:txBody>
      </p:sp>
      <p:pic>
        <p:nvPicPr>
          <p:cNvPr id="144387" name="Picture 3" descr="grib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1000" y="1676400"/>
            <a:ext cx="4876800" cy="3376613"/>
          </a:xfrm>
          <a:noFill/>
          <a:ln w="19050">
            <a:solidFill>
              <a:srgbClr val="000000"/>
            </a:solidFill>
          </a:ln>
        </p:spPr>
      </p:pic>
      <p:pic>
        <p:nvPicPr>
          <p:cNvPr id="144388" name="Picture 4" descr="IH02695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990600"/>
            <a:ext cx="3324225" cy="49006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1479">
    <p:sndAc>
      <p:stSnd>
        <p:snd r:embed="rId2" name="sound019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943600"/>
            <a:ext cx="8229600" cy="7318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Как мы можем узнать, что уже пришла осень?</a:t>
            </a:r>
          </a:p>
        </p:txBody>
      </p:sp>
      <p:pic>
        <p:nvPicPr>
          <p:cNvPr id="126979" name="Picture 3" descr="IMG_81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04800"/>
            <a:ext cx="8191500" cy="54578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995">
    <p:sndAc>
      <p:stSnd>
        <p:snd r:embed="rId2" name="sound002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9436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ru-RU" sz="2000">
                <a:solidFill>
                  <a:schemeClr val="hlink"/>
                </a:solidFill>
              </a:rPr>
              <a:t>Осенние цветы – астры, хризантемы, подсолнухи, дубки, бархатцы</a:t>
            </a:r>
            <a:r>
              <a:rPr lang="ru-RU"/>
              <a:t> </a:t>
            </a:r>
          </a:p>
        </p:txBody>
      </p:sp>
      <p:pic>
        <p:nvPicPr>
          <p:cNvPr id="145411" name="Picture 3" descr="DSC021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209800"/>
            <a:ext cx="4114800" cy="38830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45412" name="Picture 4" descr="DSC021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600"/>
            <a:ext cx="4572000" cy="33750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45414" name="Picture 6" descr="Chrysanthemum_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9200" y="3886200"/>
            <a:ext cx="1577975" cy="2057400"/>
          </a:xfrm>
          <a:prstGeom prst="rect">
            <a:avLst/>
          </a:prstGeom>
          <a:noFill/>
        </p:spPr>
      </p:pic>
      <p:pic>
        <p:nvPicPr>
          <p:cNvPr id="145415" name="Picture 7" descr="Asters_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77000" y="304800"/>
            <a:ext cx="1524000" cy="1549400"/>
          </a:xfrm>
          <a:prstGeom prst="rect">
            <a:avLst/>
          </a:prstGeom>
          <a:noFill/>
        </p:spPr>
      </p:pic>
    </p:spTree>
  </p:cSld>
  <p:clrMapOvr>
    <a:masterClrMapping/>
  </p:clrMapOvr>
  <p:transition advTm="7059">
    <p:sndAc>
      <p:stSnd>
        <p:snd r:embed="rId2" name="sound020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248400"/>
            <a:ext cx="8229600" cy="427038"/>
          </a:xfrm>
        </p:spPr>
        <p:txBody>
          <a:bodyPr/>
          <a:lstStyle/>
          <a:p>
            <a:r>
              <a:rPr lang="ru-RU" sz="2000" dirty="0">
                <a:solidFill>
                  <a:schemeClr val="hlink"/>
                </a:solidFill>
              </a:rPr>
              <a:t>Осенью купаться в водоёмах нельзя, вода холодная</a:t>
            </a:r>
          </a:p>
        </p:txBody>
      </p:sp>
      <p:pic>
        <p:nvPicPr>
          <p:cNvPr id="146435" name="Picture 3" descr="DSC020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28600"/>
            <a:ext cx="7696200" cy="57721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4486">
    <p:sndAc>
      <p:stSnd>
        <p:snd r:embed="rId2" name="sound021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19800"/>
            <a:ext cx="8229600" cy="6556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Птицы улетают на юг, туда, где тепло.</a:t>
            </a:r>
          </a:p>
        </p:txBody>
      </p:sp>
      <p:pic>
        <p:nvPicPr>
          <p:cNvPr id="147459" name="Picture 3" descr="duck_art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838200" y="381000"/>
            <a:ext cx="7543800" cy="52689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4278">
    <p:sndAc>
      <p:stSnd>
        <p:snd r:embed="rId2" name="sound022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943600"/>
            <a:ext cx="8229600" cy="7318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Обычно осенью стоит пасмурная погода,</a:t>
            </a:r>
            <a:r>
              <a:rPr lang="ru-RU" sz="2400">
                <a:solidFill>
                  <a:schemeClr val="hlink"/>
                </a:solidFill>
              </a:rPr>
              <a:t> </a:t>
            </a:r>
          </a:p>
        </p:txBody>
      </p:sp>
      <p:pic>
        <p:nvPicPr>
          <p:cNvPr id="148483" name="Picture 3" descr="DSC020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90500"/>
            <a:ext cx="7696200" cy="57721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680">
    <p:sndAc>
      <p:stSnd>
        <p:snd r:embed="rId2" name="sound023.wav"/>
      </p:stSnd>
    </p:sndAc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973763"/>
            <a:ext cx="8534400" cy="884237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Льют холодные дожди, поэтому люди надевают плащи и берут с собой зонты.</a:t>
            </a:r>
          </a:p>
        </p:txBody>
      </p:sp>
      <p:pic>
        <p:nvPicPr>
          <p:cNvPr id="149507" name="Picture 3" descr="MCj0396492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1371600"/>
            <a:ext cx="1808163" cy="4098925"/>
          </a:xfrm>
          <a:prstGeom prst="rect">
            <a:avLst/>
          </a:prstGeom>
          <a:noFill/>
        </p:spPr>
      </p:pic>
      <p:pic>
        <p:nvPicPr>
          <p:cNvPr id="149508" name="Picture 4" descr="MCj0411452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676400"/>
            <a:ext cx="2533650" cy="3733800"/>
          </a:xfrm>
          <a:prstGeom prst="rect">
            <a:avLst/>
          </a:prstGeom>
          <a:noFill/>
        </p:spPr>
      </p:pic>
      <p:pic>
        <p:nvPicPr>
          <p:cNvPr id="149509" name="Picture 5" descr="MCj0200381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19400" y="0"/>
            <a:ext cx="4038600" cy="1663700"/>
          </a:xfrm>
          <a:prstGeom prst="rect">
            <a:avLst/>
          </a:prstGeom>
          <a:noFill/>
        </p:spPr>
      </p:pic>
      <p:pic>
        <p:nvPicPr>
          <p:cNvPr id="149510" name="Picture 6" descr="MCPE02884_0000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2800" y="1981200"/>
            <a:ext cx="3236913" cy="3429000"/>
          </a:xfrm>
          <a:prstGeom prst="rect">
            <a:avLst/>
          </a:prstGeom>
          <a:noFill/>
        </p:spPr>
      </p:pic>
    </p:spTree>
  </p:cSld>
  <p:clrMapOvr>
    <a:masterClrMapping/>
  </p:clrMapOvr>
  <p:transition advTm="6278">
    <p:sndAc>
      <p:stSnd>
        <p:snd r:embed="rId2" name="sound024.wav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19800"/>
            <a:ext cx="8229600" cy="685800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Осенью воздух  становится холоднее. Дует сильный ветер.</a:t>
            </a:r>
          </a:p>
        </p:txBody>
      </p:sp>
      <p:pic>
        <p:nvPicPr>
          <p:cNvPr id="150531" name="Picture 3" descr="MCj0250101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938463" cy="3989388"/>
          </a:xfrm>
          <a:prstGeom prst="rect">
            <a:avLst/>
          </a:prstGeom>
          <a:noFill/>
        </p:spPr>
      </p:pic>
      <p:pic>
        <p:nvPicPr>
          <p:cNvPr id="150532" name="Picture 4" descr="IMG_10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1905000"/>
            <a:ext cx="5886450" cy="39211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5182">
    <p:sndAc>
      <p:stSnd>
        <p:snd r:embed="rId2" name="sound025.wav"/>
      </p:stSnd>
    </p:sndAc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943600"/>
            <a:ext cx="8229600" cy="8080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Осенью надо одеваться тепло.</a:t>
            </a:r>
            <a:br>
              <a:rPr lang="ru-RU" sz="2000">
                <a:solidFill>
                  <a:schemeClr val="hlink"/>
                </a:solidFill>
              </a:rPr>
            </a:br>
            <a:r>
              <a:rPr lang="ru-RU" sz="2000">
                <a:solidFill>
                  <a:schemeClr val="hlink"/>
                </a:solidFill>
              </a:rPr>
              <a:t> Детки надевают – куртку, шапку, теплые штаны и ботинки.</a:t>
            </a:r>
          </a:p>
        </p:txBody>
      </p:sp>
      <p:pic>
        <p:nvPicPr>
          <p:cNvPr id="151555" name="Picture 3" descr="DSC021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28600"/>
            <a:ext cx="7277100" cy="54578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7859">
    <p:sndAc>
      <p:stSnd>
        <p:snd r:embed="rId2" name="sound026.wav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943600"/>
            <a:ext cx="8229600" cy="7318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В конце осени становится так холодно, что лужи покрываются коркой льда</a:t>
            </a:r>
          </a:p>
        </p:txBody>
      </p:sp>
      <p:pic>
        <p:nvPicPr>
          <p:cNvPr id="152579" name="Picture 3" descr="IMG_82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28600"/>
            <a:ext cx="8305800" cy="55340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6105">
    <p:sndAc>
      <p:stSnd>
        <p:snd r:embed="rId2" name="sound027.wav"/>
      </p:stSnd>
    </p:sndAc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126163"/>
            <a:ext cx="8229600" cy="731837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А с деревьев опадают последние листочки </a:t>
            </a:r>
          </a:p>
        </p:txBody>
      </p:sp>
      <p:pic>
        <p:nvPicPr>
          <p:cNvPr id="154627" name="Picture 3" descr="IMG_818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4648200" cy="36671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54628" name="Picture 4" descr="IMG_816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4800" y="2971800"/>
            <a:ext cx="4876800" cy="3248025"/>
          </a:xfrm>
          <a:prstGeom prst="rect">
            <a:avLst/>
          </a:prstGeom>
          <a:noFill/>
        </p:spPr>
      </p:pic>
    </p:spTree>
  </p:cSld>
  <p:clrMapOvr>
    <a:masterClrMapping/>
  </p:clrMapOvr>
  <p:transition advTm="3646">
    <p:sndAc>
      <p:stSnd>
        <p:snd r:embed="rId2" name="sound029.wav"/>
      </p:stSnd>
    </p:sndAc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172200"/>
            <a:ext cx="8229600" cy="350838"/>
          </a:xfrm>
        </p:spPr>
        <p:txBody>
          <a:bodyPr>
            <a:normAutofit fontScale="90000"/>
          </a:bodyPr>
          <a:lstStyle/>
          <a:p>
            <a:r>
              <a:rPr lang="ru-RU" sz="2000">
                <a:solidFill>
                  <a:schemeClr val="hlink"/>
                </a:solidFill>
              </a:rPr>
              <a:t>Значит скоро придет зима.</a:t>
            </a:r>
          </a:p>
        </p:txBody>
      </p:sp>
      <p:pic>
        <p:nvPicPr>
          <p:cNvPr id="155651" name="Picture 3" descr="MCj0250099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52400"/>
            <a:ext cx="6934200" cy="5792788"/>
          </a:xfrm>
          <a:prstGeom prst="rect">
            <a:avLst/>
          </a:prstGeom>
          <a:noFill/>
        </p:spPr>
      </p:pic>
    </p:spTree>
  </p:cSld>
  <p:clrMapOvr>
    <a:masterClrMapping/>
  </p:clrMapOvr>
  <p:transition advTm="3321">
    <p:sndAc>
      <p:stSnd>
        <p:snd r:embed="rId2" name="sound030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126163"/>
            <a:ext cx="8229600" cy="731837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Осенью листья окрашены в разные цвета</a:t>
            </a:r>
          </a:p>
        </p:txBody>
      </p:sp>
      <p:pic>
        <p:nvPicPr>
          <p:cNvPr id="128003" name="Picture 3" descr="DSC021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52400"/>
            <a:ext cx="7962900" cy="59721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755">
    <p:sndAc>
      <p:stSnd>
        <p:snd r:embed="rId2" name="sound003.wav"/>
      </p:stSnd>
    </p:sndAc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126163"/>
            <a:ext cx="8229600" cy="731837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Осень – мое любимое время года!</a:t>
            </a:r>
          </a:p>
        </p:txBody>
      </p:sp>
      <p:pic>
        <p:nvPicPr>
          <p:cNvPr id="156675" name="Picture 3" descr="IMG_819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28600"/>
            <a:ext cx="8229600" cy="54816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877">
    <p:sndAc>
      <p:stSnd>
        <p:snd r:embed="rId2" name="sound031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943600"/>
            <a:ext cx="5486400" cy="7318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Бывают желтыми</a:t>
            </a:r>
            <a:endParaRPr lang="ru-RU" sz="2000"/>
          </a:p>
        </p:txBody>
      </p:sp>
      <p:pic>
        <p:nvPicPr>
          <p:cNvPr id="129027" name="Picture 3" descr="IMG_169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04800" y="838200"/>
            <a:ext cx="4335463" cy="4495800"/>
          </a:xfrm>
          <a:noFill/>
          <a:ln w="19050">
            <a:solidFill>
              <a:srgbClr val="000000"/>
            </a:solidFill>
          </a:ln>
        </p:spPr>
      </p:pic>
      <p:pic>
        <p:nvPicPr>
          <p:cNvPr id="129028" name="Picture 4" descr="IMG_17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800600" y="228600"/>
            <a:ext cx="4038600" cy="3271838"/>
          </a:xfrm>
          <a:noFill/>
          <a:ln w="19050">
            <a:solidFill>
              <a:srgbClr val="000000"/>
            </a:solidFill>
          </a:ln>
        </p:spPr>
      </p:pic>
      <p:pic>
        <p:nvPicPr>
          <p:cNvPr id="129029" name="Picture 5" descr="DSC0218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3670300"/>
            <a:ext cx="3619500" cy="29924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2108">
    <p:sndAc>
      <p:stSnd>
        <p:snd r:embed="rId2" name="sound004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0"/>
            <a:ext cx="8229600" cy="5794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коричневыми</a:t>
            </a:r>
          </a:p>
        </p:txBody>
      </p:sp>
      <p:pic>
        <p:nvPicPr>
          <p:cNvPr id="130051" name="Picture 3" descr="DSC021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304800"/>
            <a:ext cx="7239000" cy="54292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1778">
    <p:sndAc>
      <p:stSnd>
        <p:snd r:embed="rId2" name="sound005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0"/>
            <a:ext cx="8229600" cy="5794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А бывают листья красивого бурого цвета</a:t>
            </a:r>
          </a:p>
        </p:txBody>
      </p:sp>
      <p:pic>
        <p:nvPicPr>
          <p:cNvPr id="131075" name="Picture 3" descr="IMG_81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362200"/>
            <a:ext cx="4495800" cy="364966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1076" name="Picture 4" descr="IMG_82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52400"/>
            <a:ext cx="5410200" cy="37147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837">
    <p:sndAc>
      <p:stSnd>
        <p:snd r:embed="rId2" name="sound006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19800"/>
            <a:ext cx="8229600" cy="6556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А хвойные деревья остаются зелеными даже осенью</a:t>
            </a:r>
          </a:p>
        </p:txBody>
      </p:sp>
      <p:pic>
        <p:nvPicPr>
          <p:cNvPr id="132099" name="Picture 3" descr="DSC021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04800"/>
            <a:ext cx="3886200" cy="51816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2100" name="Picture 4" descr="DSC020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228600"/>
            <a:ext cx="3971925" cy="52959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4451">
    <p:sndAc>
      <p:stSnd>
        <p:snd r:embed="rId2" name="sound007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0"/>
            <a:ext cx="8229600" cy="5794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Осень часто называют – золотая осень</a:t>
            </a:r>
          </a:p>
        </p:txBody>
      </p:sp>
      <p:pic>
        <p:nvPicPr>
          <p:cNvPr id="133123" name="Picture 3" descr="DSC020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381000"/>
            <a:ext cx="7543800" cy="54800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4077">
    <p:sndAc>
      <p:stSnd>
        <p:snd r:embed="rId2" name="sound008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248400"/>
            <a:ext cx="8686800" cy="457200"/>
          </a:xfrm>
        </p:spPr>
        <p:txBody>
          <a:bodyPr>
            <a:normAutofit fontScale="90000"/>
          </a:bodyPr>
          <a:lstStyle/>
          <a:p>
            <a:r>
              <a:rPr lang="ru-RU" sz="2000">
                <a:solidFill>
                  <a:schemeClr val="hlink"/>
                </a:solidFill>
              </a:rPr>
              <a:t>Когда листья падают на землю - это явление называется - листопад</a:t>
            </a:r>
            <a:r>
              <a:rPr lang="ru-RU" sz="2000"/>
              <a:t> </a:t>
            </a:r>
          </a:p>
        </p:txBody>
      </p:sp>
      <p:pic>
        <p:nvPicPr>
          <p:cNvPr id="134147" name="Picture 3" descr="DSC021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52400"/>
            <a:ext cx="7772400" cy="5829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5322">
    <p:sndAc>
      <p:stSnd>
        <p:snd r:embed="rId2" name="sound009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</TotalTime>
  <Words>213</Words>
  <Application>Microsoft Office PowerPoint</Application>
  <PresentationFormat>Экран (4:3)</PresentationFormat>
  <Paragraphs>31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Franklin Gothic Book</vt:lpstr>
      <vt:lpstr>Franklin Gothic Medium</vt:lpstr>
      <vt:lpstr>Times New Roman</vt:lpstr>
      <vt:lpstr>Wingdings 2</vt:lpstr>
      <vt:lpstr>Трек</vt:lpstr>
      <vt:lpstr>Поздняя осень.</vt:lpstr>
      <vt:lpstr>Как мы можем узнать, что уже пришла осень?</vt:lpstr>
      <vt:lpstr>Осенью листья окрашены в разные цвета</vt:lpstr>
      <vt:lpstr>Бывают желтыми</vt:lpstr>
      <vt:lpstr>коричневыми</vt:lpstr>
      <vt:lpstr>А бывают листья красивого бурого цвета</vt:lpstr>
      <vt:lpstr>А хвойные деревья остаются зелеными даже осенью</vt:lpstr>
      <vt:lpstr>Осень часто называют – золотая осень</vt:lpstr>
      <vt:lpstr>Когда листья падают на землю - это явление называется - листопад </vt:lpstr>
      <vt:lpstr>Листья можно собирать в кучи, а можно подбрасывать высоко вверх!</vt:lpstr>
      <vt:lpstr>Когда осенью бывают теплые солнечные дни это время называется – бабье лето</vt:lpstr>
      <vt:lpstr>Осенью созревают семена</vt:lpstr>
      <vt:lpstr> краснеют ягоды рябины и шиповника</vt:lpstr>
      <vt:lpstr>Созрели плоды каштана</vt:lpstr>
      <vt:lpstr>Люди собирают осенью урожай фруктов</vt:lpstr>
      <vt:lpstr>И овощей</vt:lpstr>
      <vt:lpstr>Поспел виноград</vt:lpstr>
      <vt:lpstr>В лесу можно собрать шишки</vt:lpstr>
      <vt:lpstr>Или  грибы</vt:lpstr>
      <vt:lpstr>Осенние цветы – астры, хризантемы, подсолнухи, дубки, бархатцы </vt:lpstr>
      <vt:lpstr>Осенью купаться в водоёмах нельзя, вода холодная</vt:lpstr>
      <vt:lpstr>Птицы улетают на юг, туда, где тепло.</vt:lpstr>
      <vt:lpstr>Обычно осенью стоит пасмурная погода, </vt:lpstr>
      <vt:lpstr>Льют холодные дожди, поэтому люди надевают плащи и берут с собой зонты.</vt:lpstr>
      <vt:lpstr>Осенью воздух  становится холоднее. Дует сильный ветер.</vt:lpstr>
      <vt:lpstr>Осенью надо одеваться тепло.  Детки надевают – куртку, шапку, теплые штаны и ботинки.</vt:lpstr>
      <vt:lpstr>В конце осени становится так холодно, что лужи покрываются коркой льда</vt:lpstr>
      <vt:lpstr>А с деревьев опадают последние листочки </vt:lpstr>
      <vt:lpstr>Значит скоро придет зима.</vt:lpstr>
      <vt:lpstr>Осень – мое любимое время года!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3</cp:revision>
  <dcterms:modified xsi:type="dcterms:W3CDTF">2024-01-29T12:41:52Z</dcterms:modified>
</cp:coreProperties>
</file>