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63" r:id="rId4"/>
    <p:sldId id="261" r:id="rId5"/>
    <p:sldId id="260" r:id="rId6"/>
    <p:sldId id="259" r:id="rId7"/>
    <p:sldId id="264" r:id="rId8"/>
    <p:sldId id="267" r:id="rId9"/>
    <p:sldId id="270" r:id="rId10"/>
    <p:sldId id="269" r:id="rId11"/>
    <p:sldId id="268" r:id="rId12"/>
    <p:sldId id="266" r:id="rId13"/>
    <p:sldId id="273" r:id="rId14"/>
    <p:sldId id="272" r:id="rId15"/>
    <p:sldId id="271" r:id="rId16"/>
    <p:sldId id="275" r:id="rId17"/>
    <p:sldId id="26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2243434" y="1081559"/>
            <a:ext cx="4667398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2813194" y="2930883"/>
            <a:ext cx="3517612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2127" y="190208"/>
            <a:ext cx="7270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функциональной грамотности младших школьников на уроках математики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6606" y="2455817"/>
            <a:ext cx="50945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учитель начальных классов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АВРИЧЕНКО И.С.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651e79-99f3-4122-9bf8-b31c1477ac24.jpg"/>
          <p:cNvPicPr>
            <a:picLocks noChangeAspect="1"/>
          </p:cNvPicPr>
          <p:nvPr/>
        </p:nvPicPr>
        <p:blipFill>
          <a:blip r:embed="rId2" cstate="screen"/>
          <a:srcRect b="-95"/>
          <a:stretch>
            <a:fillRect/>
          </a:stretch>
        </p:blipFill>
        <p:spPr>
          <a:xfrm rot="16200000">
            <a:off x="2485208" y="-1982287"/>
            <a:ext cx="2429693" cy="6864531"/>
          </a:xfrm>
          <a:prstGeom prst="rect">
            <a:avLst/>
          </a:prstGeom>
        </p:spPr>
      </p:pic>
      <p:pic>
        <p:nvPicPr>
          <p:cNvPr id="3" name="Рисунок 2" descr="d2f12410-ca41-4cd4-bec8-f78d543e7b8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784964" y="885009"/>
            <a:ext cx="3043645" cy="67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f9776ff-6fd3-4864-a5e0-4b25f692980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066505" y="-1832064"/>
            <a:ext cx="2481943" cy="6773091"/>
          </a:xfrm>
          <a:prstGeom prst="rect">
            <a:avLst/>
          </a:prstGeom>
        </p:spPr>
      </p:pic>
      <p:pic>
        <p:nvPicPr>
          <p:cNvPr id="3" name="Рисунок 2" descr="53c34808-739b-4464-a5ce-24c1da0e983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380017" y="610688"/>
            <a:ext cx="1894114" cy="681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13509" y="378822"/>
            <a:ext cx="8407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Моделирование заданий – представление ситуаций задачи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ее моделирование с помощью рисунка, отрезка, чертежа.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рисунок - отрез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3326" y="1310205"/>
            <a:ext cx="7863840" cy="387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1885" y="195943"/>
            <a:ext cx="921649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Работа</a:t>
            </a:r>
            <a:r>
              <a:rPr kumimoji="0" lang="ru-RU" sz="240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с задачами:</a:t>
            </a:r>
          </a:p>
          <a:p>
            <a:r>
              <a:rPr lang="ru-RU" sz="2400" i="1" baseline="0" dirty="0" smtClean="0">
                <a:cs typeface="Arial" pitchFamily="34" charset="0"/>
              </a:rPr>
              <a:t> -</a:t>
            </a:r>
            <a:r>
              <a:rPr lang="ru-RU" sz="2400" dirty="0" smtClean="0"/>
              <a:t>Работа над решённой задачей. </a:t>
            </a:r>
          </a:p>
          <a:p>
            <a:r>
              <a:rPr lang="ru-RU" sz="2400" dirty="0" smtClean="0"/>
              <a:t> -Решение задач различными способами.           </a:t>
            </a:r>
          </a:p>
          <a:p>
            <a:r>
              <a:rPr lang="ru-RU" sz="2400" dirty="0" smtClean="0"/>
              <a:t> -Представления ситуации, описанной в задаче. </a:t>
            </a:r>
          </a:p>
          <a:p>
            <a:pPr>
              <a:buFontTx/>
              <a:buChar char="-"/>
            </a:pPr>
            <a:r>
              <a:rPr lang="ru-RU" sz="2400" dirty="0" smtClean="0"/>
              <a:t>Самостоятельное составление задач учащимися.                 </a:t>
            </a:r>
          </a:p>
          <a:p>
            <a:pPr>
              <a:buFontTx/>
              <a:buChar char="-"/>
            </a:pPr>
            <a:r>
              <a:rPr lang="ru-RU" sz="2400" dirty="0" smtClean="0"/>
              <a:t>Решение задач с недостающими и избыточными данными.   </a:t>
            </a:r>
          </a:p>
          <a:p>
            <a:pPr>
              <a:buFontTx/>
              <a:buChar char="-"/>
            </a:pPr>
            <a:r>
              <a:rPr lang="ru-RU" sz="2400" dirty="0" smtClean="0"/>
              <a:t>Изменение вопроса задачи.   </a:t>
            </a:r>
          </a:p>
          <a:p>
            <a:pPr>
              <a:buFontTx/>
              <a:buChar char="-"/>
            </a:pPr>
            <a:r>
              <a:rPr lang="ru-RU" sz="2400" dirty="0" smtClean="0"/>
              <a:t>Использование приема сравнения задач.                                                   </a:t>
            </a:r>
          </a:p>
          <a:p>
            <a:pPr>
              <a:buFontTx/>
              <a:buChar char="-"/>
            </a:pPr>
            <a:r>
              <a:rPr lang="ru-RU" sz="2400" dirty="0" smtClean="0"/>
              <a:t>Изменение задачи так, чтобы она решалась другим действием. </a:t>
            </a:r>
          </a:p>
          <a:p>
            <a:r>
              <a:rPr lang="ru-RU" sz="2400" dirty="0" smtClean="0"/>
              <a:t> -Решение обратных задач.</a:t>
            </a:r>
          </a:p>
          <a:p>
            <a:pPr>
              <a:buFontTx/>
              <a:buChar char="-"/>
            </a:pPr>
            <a:r>
              <a:rPr lang="ru-RU" sz="2400" dirty="0" smtClean="0"/>
              <a:t>Решение нестандартных задач</a:t>
            </a:r>
          </a:p>
          <a:p>
            <a:pPr>
              <a:buFontTx/>
              <a:buChar char="-"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Решение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комбинаторных задач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тоятельноесоставление задач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8967" y="587828"/>
            <a:ext cx="7463696" cy="422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8457" y="235131"/>
            <a:ext cx="7837714" cy="2508069"/>
          </a:xfrm>
          <a:prstGeom prst="rect">
            <a:avLst/>
          </a:prstGeom>
        </p:spPr>
      </p:pic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88274" y="3435531"/>
            <a:ext cx="7106195" cy="2690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897" y="2821577"/>
            <a:ext cx="717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Задача с избыточными данными.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834" y="404949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Решение комбинаторных задач. Построение дерева возможностей.</a:t>
            </a:r>
            <a:endParaRPr lang="ru-RU" sz="2400" i="1" dirty="0"/>
          </a:p>
        </p:txBody>
      </p:sp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2881" y="1384664"/>
            <a:ext cx="5094514" cy="3344091"/>
          </a:xfrm>
          <a:prstGeom prst="rect">
            <a:avLst/>
          </a:prstGeom>
        </p:spPr>
      </p:pic>
      <p:pic>
        <p:nvPicPr>
          <p:cNvPr id="4" name="Рисунок 3" descr="stranica_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668" y="1066264"/>
            <a:ext cx="3544389" cy="47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22960" y="274320"/>
            <a:ext cx="7524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Моделирование и решение заданий с использованием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математических  умений и знаний в повседневных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жизненных ситуациях.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1338" y="1711234"/>
            <a:ext cx="7249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Рассчитай стоимость экскурсионной поездки, если известно, что  в поездку отправилось 25 учащихся, а цена одного билета 1200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3056709"/>
            <a:ext cx="679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Ваня разговаривал с мамой по телефону 15 минут. Сколько средств со своего счета он потратил, если известно, что стоимость минуты разговора, согласно его тарифу, 50 копеек?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940526"/>
            <a:ext cx="91144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ормула, раскрывающая принцип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функциональной грамотности: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«ОВЛАДЕНИЕ = УСВОЕНИЕ + ПРИМЕНЕНИЕ ЗНАНИЙ НА ПРАКТИКЕ»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45" y="483327"/>
            <a:ext cx="6648995" cy="498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679940" y="2761286"/>
            <a:ext cx="80889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r>
              <a:rPr lang="ru-RU" sz="2800" dirty="0" smtClean="0"/>
              <a:t>)понимание необходимости математических знаний для учения и повседневной жизни</a:t>
            </a:r>
            <a:endParaRPr lang="ru-RU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30368" y="3884358"/>
            <a:ext cx="81123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r>
              <a:rPr lang="ru-RU" sz="2800" dirty="0" smtClean="0"/>
              <a:t>) потребность и умение применять</a:t>
            </a:r>
            <a:r>
              <a:rPr lang="ru-RU" sz="2800" u="sng" dirty="0" smtClean="0"/>
              <a:t>  </a:t>
            </a:r>
            <a:r>
              <a:rPr lang="ru-RU" sz="2800" dirty="0" smtClean="0"/>
              <a:t>математику в повседневных (житейских) ситуациях:  рассчитывать стоимость, массу, количество необходимого материала и т.д. </a:t>
            </a:r>
            <a:endParaRPr lang="ru-RU" sz="2800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15816" y="4009292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4918" y="378823"/>
            <a:ext cx="78310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Математическая грамотность младшего школьника как компонент функциональной грамотности трактуется как: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2097" y="512956"/>
            <a:ext cx="76051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</a:t>
            </a:r>
            <a:r>
              <a:rPr lang="ru-RU" sz="2800" dirty="0" smtClean="0"/>
              <a:t>)способность различать математические объекты, устанавливать математические отношения, зависимости, сравнивать, классифицировать.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5191" y="2386362"/>
            <a:ext cx="75828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г)</a:t>
            </a:r>
            <a:r>
              <a:rPr lang="ru-RU" sz="2800" dirty="0" smtClean="0"/>
              <a:t>совокупность умений: действовать по инструкции (алгоритму), решать учебные задачи, связанные с измерением, вычислениями, упорядочиванием, формулировать суждения с использованием математических терминов, знаков, свойств арифметических действий.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378823"/>
            <a:ext cx="775933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инструментам формирования функциональной математической грамотности относятся:</a:t>
            </a:r>
          </a:p>
          <a:p>
            <a:endParaRPr lang="ru-RU" dirty="0" smtClean="0"/>
          </a:p>
          <a:p>
            <a:pPr marL="342900" indent="-342900">
              <a:buAutoNum type="arabicParenR"/>
            </a:pPr>
            <a:r>
              <a:rPr lang="ru-RU" sz="2400" b="1" i="1" dirty="0" smtClean="0"/>
              <a:t>Технология проектов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sz="2800" dirty="0" smtClean="0"/>
              <a:t>«Арабские цифры. Теории происхождения»</a:t>
            </a:r>
          </a:p>
          <a:p>
            <a:pPr marL="342900" indent="-342900"/>
            <a:r>
              <a:rPr lang="ru-RU" sz="2800" dirty="0" smtClean="0"/>
              <a:t>«Время. Измерение времени. Часы»</a:t>
            </a:r>
          </a:p>
          <a:p>
            <a:pPr marL="342900" indent="-342900"/>
            <a:r>
              <a:rPr lang="ru-RU" sz="2800" dirty="0" smtClean="0"/>
              <a:t>«Единицы измерения времени в разных странах в разное время»</a:t>
            </a:r>
          </a:p>
          <a:p>
            <a:pPr marL="342900" indent="-342900"/>
            <a:r>
              <a:rPr lang="ru-RU" sz="2800" dirty="0" smtClean="0"/>
              <a:t>«Задача одна – решений много»</a:t>
            </a:r>
          </a:p>
          <a:p>
            <a:pPr marL="342900" indent="-342900"/>
            <a:r>
              <a:rPr lang="ru-RU" sz="2800" dirty="0" smtClean="0"/>
              <a:t>«Математика в жизни человека» и </a:t>
            </a:r>
            <a:r>
              <a:rPr lang="ru-RU" sz="2800" dirty="0" err="1" smtClean="0"/>
              <a:t>др</a:t>
            </a:r>
            <a:endParaRPr lang="ru-RU" sz="2800" dirty="0" smtClean="0"/>
          </a:p>
          <a:p>
            <a:pPr marL="342900" indent="-34290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577" y="313509"/>
            <a:ext cx="7916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2) Технология проблемного обучения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3) Работа с символическим текстом: диаграммами, таблицами, чертежами.</a:t>
            </a:r>
            <a:endParaRPr lang="ru-RU" sz="2400" b="1" i="1" dirty="0"/>
          </a:p>
        </p:txBody>
      </p:sp>
      <p:pic>
        <p:nvPicPr>
          <p:cNvPr id="3" name="Рисунок 2" descr="диаграмм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42900" y="1867988"/>
            <a:ext cx="3824151" cy="4311633"/>
          </a:xfrm>
          <a:prstGeom prst="rect">
            <a:avLst/>
          </a:prstGeom>
        </p:spPr>
      </p:pic>
      <p:pic>
        <p:nvPicPr>
          <p:cNvPr id="4" name="Рисунок 3" descr="таблицы.jpg"/>
          <p:cNvPicPr>
            <a:picLocks noChangeAspect="1"/>
          </p:cNvPicPr>
          <p:nvPr/>
        </p:nvPicPr>
        <p:blipFill>
          <a:blip r:embed="rId3"/>
          <a:srcRect t="17550" r="102" b="23243"/>
          <a:stretch>
            <a:fillRect/>
          </a:stretch>
        </p:blipFill>
        <p:spPr>
          <a:xfrm>
            <a:off x="4345578" y="1867989"/>
            <a:ext cx="4262846" cy="33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269" y="444137"/>
            <a:ext cx="7249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4)Игровые технологии (ребусы, кроссворды, математические игры)</a:t>
            </a:r>
            <a:endParaRPr lang="ru-RU" sz="2400" b="1" i="1" dirty="0"/>
          </a:p>
        </p:txBody>
      </p:sp>
      <p:pic>
        <p:nvPicPr>
          <p:cNvPr id="3" name="Рисунок 2" descr="кроссворды и ребусы.jpg"/>
          <p:cNvPicPr>
            <a:picLocks noChangeAspect="1"/>
          </p:cNvPicPr>
          <p:nvPr/>
        </p:nvPicPr>
        <p:blipFill>
          <a:blip r:embed="rId2"/>
          <a:srcRect t="22265" r="408"/>
          <a:stretch>
            <a:fillRect/>
          </a:stretch>
        </p:blipFill>
        <p:spPr>
          <a:xfrm>
            <a:off x="165462" y="1345475"/>
            <a:ext cx="4249783" cy="4411762"/>
          </a:xfrm>
          <a:prstGeom prst="rect">
            <a:avLst/>
          </a:prstGeom>
        </p:spPr>
      </p:pic>
      <p:pic>
        <p:nvPicPr>
          <p:cNvPr id="4" name="Рисунок 3" descr="игры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15394" y="1881051"/>
            <a:ext cx="4236720" cy="21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гр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149" y="184186"/>
            <a:ext cx="4267200" cy="552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89" y="574766"/>
            <a:ext cx="78377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каждом уроке мы используем приемы  формирования функциональной математической грамотности, такие как: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i="1" dirty="0" smtClean="0"/>
              <a:t>Задания  занимательного характера на развитие  логического, алгоритмического, пространственного мышления, внимания.</a:t>
            </a:r>
            <a:endParaRPr lang="ru-RU" sz="2400" i="1" dirty="0"/>
          </a:p>
        </p:txBody>
      </p:sp>
      <p:pic>
        <p:nvPicPr>
          <p:cNvPr id="3" name="Рисунок 2" descr="9b6baf5e-3dbf-4ba1-9c5f-4bec5244236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334297" y="1126671"/>
            <a:ext cx="2116183" cy="676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32e27b-422d-4de1-989e-d1794c1e576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226527" y="-1502228"/>
            <a:ext cx="2547257" cy="6152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142cd157-1aa8-45cc-9b0c-a016b50c24a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043645" y="1371599"/>
            <a:ext cx="2978330" cy="6191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408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Vsevolod</cp:lastModifiedBy>
  <cp:revision>142</cp:revision>
  <dcterms:created xsi:type="dcterms:W3CDTF">2014-11-21T11:00:06Z</dcterms:created>
  <dcterms:modified xsi:type="dcterms:W3CDTF">2024-01-29T12:51:12Z</dcterms:modified>
</cp:coreProperties>
</file>