
<file path=[Content_Types].xml><?xml version="1.0" encoding="utf-8"?>
<Types xmlns="http://schemas.openxmlformats.org/package/2006/content-types">
  <Default Extension="gif" ContentType="image/gi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0" r:id="rId4"/>
    <p:sldId id="258" r:id="rId5"/>
    <p:sldId id="259" r:id="rId6"/>
    <p:sldId id="262" r:id="rId7"/>
    <p:sldId id="261" r:id="rId8"/>
    <p:sldId id="269" r:id="rId9"/>
    <p:sldId id="263" r:id="rId10"/>
    <p:sldId id="264" r:id="rId11"/>
    <p:sldId id="265"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576F2"/>
    <a:srgbClr val="5B48EA"/>
    <a:srgbClr val="411FCF"/>
    <a:srgbClr val="C59FC5"/>
    <a:srgbClr val="8DABB9"/>
    <a:srgbClr val="A287B7"/>
    <a:srgbClr val="9D6B96"/>
    <a:srgbClr val="E5AEF4"/>
    <a:srgbClr val="C87FE5"/>
    <a:srgbClr val="BD4C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6" d="100"/>
          <a:sy n="86" d="100"/>
        </p:scale>
        <p:origin x="73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63A1C593-65D0-4073-BCC9-577B9352EA97}" type="datetimeFigureOut">
              <a:rPr lang="en-US" smtClean="0"/>
              <a:t>1/17/2024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2225623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3A1C593-65D0-4073-BCC9-577B9352EA97}" type="datetimeFigureOut">
              <a:rPr lang="en-US" smtClean="0"/>
              <a:t>1/17/2024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2032885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3A1C593-65D0-4073-BCC9-577B9352EA97}" type="datetimeFigureOut">
              <a:rPr lang="en-US" smtClean="0"/>
              <a:t>1/17/2024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9688463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3A1C593-65D0-4073-BCC9-577B9352EA97}" type="datetimeFigureOut">
              <a:rPr lang="en-US" smtClean="0"/>
              <a:t>1/17/2024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10220391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3A1C593-65D0-4073-BCC9-577B9352EA97}" type="datetimeFigureOut">
              <a:rPr lang="en-US" smtClean="0"/>
              <a:t>1/17/2024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60243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3A1C593-65D0-4073-BCC9-577B9352EA97}" type="datetimeFigureOut">
              <a:rPr lang="en-US" smtClean="0"/>
              <a:t>1/17/2024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932038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3A1C593-65D0-4073-BCC9-577B9352EA97}" type="datetimeFigureOut">
              <a:rPr lang="en-US" smtClean="0"/>
              <a:t>1/17/2024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14353817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3A1C593-65D0-4073-BCC9-577B9352EA97}" type="datetimeFigureOut">
              <a:rPr lang="en-US" smtClean="0"/>
              <a:t>1/17/2024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2575984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3A1C593-65D0-4073-BCC9-577B9352EA97}" type="datetimeFigureOut">
              <a:rPr lang="en-US" smtClean="0"/>
              <a:t>1/17/2024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363555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3A1C593-65D0-4073-BCC9-577B9352EA97}" type="datetimeFigureOut">
              <a:rPr lang="en-US" smtClean="0"/>
              <a:t>1/17/2024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3268775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63A1C593-65D0-4073-BCC9-577B9352EA97}" type="datetimeFigureOut">
              <a:rPr lang="en-US" smtClean="0"/>
              <a:t>1/17/2024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1187998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63A1C593-65D0-4073-BCC9-577B9352EA97}" type="datetimeFigureOut">
              <a:rPr lang="en-US" smtClean="0"/>
              <a:t>1/17/2024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227208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63A1C593-65D0-4073-BCC9-577B9352EA97}" type="datetimeFigureOut">
              <a:rPr lang="en-US" smtClean="0"/>
              <a:t>1/17/2024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3593929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A1C593-65D0-4073-BCC9-577B9352EA97}" type="datetimeFigureOut">
              <a:rPr lang="en-US" smtClean="0"/>
              <a:t>1/17/2024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3201266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63A1C593-65D0-4073-BCC9-577B9352EA97}" type="datetimeFigureOut">
              <a:rPr lang="en-US" smtClean="0"/>
              <a:t>1/17/2024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3060331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63A1C593-65D0-4073-BCC9-577B9352EA97}" type="datetimeFigureOut">
              <a:rPr lang="en-US" smtClean="0"/>
              <a:t>1/17/2024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15219835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3A1C593-65D0-4073-BCC9-577B9352EA97}" type="datetimeFigureOut">
              <a:rPr lang="en-US" smtClean="0"/>
              <a:t>1/17/2024</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B618960-8005-486C-9A75-10CB2AAC16F9}" type="slidenum">
              <a:rPr lang="en-US" smtClean="0"/>
              <a:t>‹#›</a:t>
            </a:fld>
            <a:endParaRPr lang="en-US"/>
          </a:p>
        </p:txBody>
      </p:sp>
    </p:spTree>
    <p:extLst>
      <p:ext uri="{BB962C8B-B14F-4D97-AF65-F5344CB8AC3E}">
        <p14:creationId xmlns:p14="http://schemas.microsoft.com/office/powerpoint/2010/main" val="27707761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03960" y="2118360"/>
            <a:ext cx="8458200" cy="1932476"/>
          </a:xfrm>
        </p:spPr>
        <p:txBody>
          <a:bodyPr/>
          <a:lstStyle/>
          <a:p>
            <a:pPr algn="ctr"/>
            <a:r>
              <a:rPr lang="ru-RU" dirty="0">
                <a:gradFill>
                  <a:gsLst>
                    <a:gs pos="0">
                      <a:schemeClr val="accent1">
                        <a:lumMod val="75000"/>
                      </a:schemeClr>
                    </a:gs>
                    <a:gs pos="74000">
                      <a:srgbClr val="7030A0"/>
                    </a:gs>
                    <a:gs pos="83000">
                      <a:schemeClr val="accent1">
                        <a:lumMod val="75000"/>
                      </a:schemeClr>
                    </a:gs>
                    <a:gs pos="100000">
                      <a:srgbClr val="7030A0"/>
                    </a:gs>
                  </a:gsLst>
                  <a:lin ang="5400000" scaled="1"/>
                </a:gradFill>
                <a:latin typeface="Times New Roman" panose="02020603050405020304" pitchFamily="18" charset="0"/>
                <a:cs typeface="Times New Roman" panose="02020603050405020304" pitchFamily="18" charset="0"/>
              </a:rPr>
              <a:t>Правовые отношения и их структура</a:t>
            </a:r>
            <a:endParaRPr lang="en-US" dirty="0">
              <a:gradFill>
                <a:gsLst>
                  <a:gs pos="0">
                    <a:schemeClr val="accent1">
                      <a:lumMod val="75000"/>
                    </a:schemeClr>
                  </a:gs>
                  <a:gs pos="74000">
                    <a:srgbClr val="7030A0"/>
                  </a:gs>
                  <a:gs pos="83000">
                    <a:schemeClr val="accent1">
                      <a:lumMod val="75000"/>
                    </a:schemeClr>
                  </a:gs>
                  <a:gs pos="100000">
                    <a:srgbClr val="7030A0"/>
                  </a:gs>
                </a:gsLst>
                <a:lin ang="5400000" scaled="1"/>
              </a:gra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2834641" y="4282440"/>
            <a:ext cx="6439362" cy="865292"/>
          </a:xfrm>
        </p:spPr>
        <p:txBody>
          <a:bodyPr>
            <a:normAutofit fontScale="85000" lnSpcReduction="10000"/>
          </a:bodyPr>
          <a:lstStyle/>
          <a:p>
            <a:pPr>
              <a:spcBef>
                <a:spcPts val="600"/>
              </a:spcBef>
            </a:pPr>
            <a:r>
              <a:rPr lang="ru-RU" i="1" dirty="0">
                <a:solidFill>
                  <a:srgbClr val="7030A0"/>
                </a:solidFill>
              </a:rPr>
              <a:t>Правомерное и противоправное поведение.</a:t>
            </a:r>
          </a:p>
          <a:p>
            <a:pPr>
              <a:spcBef>
                <a:spcPts val="600"/>
              </a:spcBef>
            </a:pPr>
            <a:r>
              <a:rPr lang="ru-RU" i="1" dirty="0">
                <a:solidFill>
                  <a:srgbClr val="7030A0"/>
                </a:solidFill>
              </a:rPr>
              <a:t>Виды противоправных поступков.</a:t>
            </a:r>
          </a:p>
          <a:p>
            <a:pPr>
              <a:spcBef>
                <a:spcPts val="600"/>
              </a:spcBef>
            </a:pPr>
            <a:r>
              <a:rPr lang="ru-RU" i="1" dirty="0">
                <a:solidFill>
                  <a:srgbClr val="7030A0"/>
                </a:solidFill>
              </a:rPr>
              <a:t>Юридическая ответственность и ее задачи.</a:t>
            </a:r>
          </a:p>
        </p:txBody>
      </p:sp>
    </p:spTree>
    <p:extLst>
      <p:ext uri="{BB962C8B-B14F-4D97-AF65-F5344CB8AC3E}">
        <p14:creationId xmlns:p14="http://schemas.microsoft.com/office/powerpoint/2010/main" val="3072013332"/>
      </p:ext>
    </p:extLst>
  </p:cSld>
  <p:clrMapOvr>
    <a:masterClrMapping/>
  </p:clrMapOvr>
  <mc:AlternateContent xmlns:mc="http://schemas.openxmlformats.org/markup-compatibility/2006" xmlns:p14="http://schemas.microsoft.com/office/powerpoint/2010/main">
    <mc:Choice Requires="p14">
      <p:transition spd="slow" p14:dur="175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3360" y="0"/>
            <a:ext cx="9060642" cy="929641"/>
          </a:xfrm>
        </p:spPr>
        <p:txBody>
          <a:bodyPr/>
          <a:lstStyle/>
          <a:p>
            <a:r>
              <a:rPr lang="ru-RU" dirty="0">
                <a:latin typeface="Times New Roman" panose="02020603050405020304" pitchFamily="18" charset="0"/>
                <a:cs typeface="Times New Roman" panose="02020603050405020304" pitchFamily="18" charset="0"/>
              </a:rPr>
              <a:t>Виды правомерного поведения:</a:t>
            </a:r>
          </a:p>
        </p:txBody>
      </p:sp>
      <p:sp>
        <p:nvSpPr>
          <p:cNvPr id="3" name="Объект 2"/>
          <p:cNvSpPr>
            <a:spLocks noGrp="1"/>
          </p:cNvSpPr>
          <p:nvPr>
            <p:ph idx="1"/>
          </p:nvPr>
        </p:nvSpPr>
        <p:spPr>
          <a:xfrm>
            <a:off x="213360" y="655321"/>
            <a:ext cx="9418320" cy="1615439"/>
          </a:xfrm>
          <a:ln w="47625">
            <a:gradFill>
              <a:gsLst>
                <a:gs pos="0">
                  <a:schemeClr val="accent2">
                    <a:lumMod val="75000"/>
                  </a:schemeClr>
                </a:gs>
                <a:gs pos="74000">
                  <a:schemeClr val="accent2">
                    <a:lumMod val="50000"/>
                  </a:schemeClr>
                </a:gs>
                <a:gs pos="83000">
                  <a:schemeClr val="accent2">
                    <a:lumMod val="75000"/>
                  </a:schemeClr>
                </a:gs>
                <a:gs pos="100000">
                  <a:schemeClr val="accent2">
                    <a:lumMod val="60000"/>
                    <a:lumOff val="40000"/>
                  </a:schemeClr>
                </a:gs>
              </a:gsLst>
              <a:lin ang="5400000" scaled="1"/>
            </a:gradFill>
          </a:ln>
        </p:spPr>
        <p:txBody>
          <a:bodyPr>
            <a:normAutofit lnSpcReduction="10000"/>
          </a:bodyPr>
          <a:lstStyle/>
          <a:p>
            <a:pPr>
              <a:buFont typeface="Wingdings" panose="05000000000000000000" pitchFamily="2" charset="2"/>
              <a:buChar char="v"/>
            </a:pPr>
            <a:r>
              <a:rPr lang="ru-RU" b="1" dirty="0">
                <a:gradFill>
                  <a:gsLst>
                    <a:gs pos="0">
                      <a:schemeClr val="accent2">
                        <a:lumMod val="75000"/>
                      </a:schemeClr>
                    </a:gs>
                    <a:gs pos="74000">
                      <a:schemeClr val="accent2">
                        <a:lumMod val="50000"/>
                      </a:schemeClr>
                    </a:gs>
                    <a:gs pos="83000">
                      <a:schemeClr val="accent2">
                        <a:lumMod val="75000"/>
                      </a:schemeClr>
                    </a:gs>
                    <a:gs pos="100000">
                      <a:schemeClr val="accent2">
                        <a:lumMod val="60000"/>
                        <a:lumOff val="40000"/>
                      </a:schemeClr>
                    </a:gs>
                  </a:gsLst>
                  <a:lin ang="5400000" scaled="1"/>
                </a:gradFill>
              </a:rPr>
              <a:t>Социально – активное поведение. </a:t>
            </a:r>
            <a:r>
              <a:rPr lang="ru-RU" dirty="0">
                <a:gradFill>
                  <a:gsLst>
                    <a:gs pos="0">
                      <a:schemeClr val="accent2">
                        <a:lumMod val="75000"/>
                      </a:schemeClr>
                    </a:gs>
                    <a:gs pos="74000">
                      <a:schemeClr val="accent2">
                        <a:lumMod val="50000"/>
                      </a:schemeClr>
                    </a:gs>
                    <a:gs pos="83000">
                      <a:schemeClr val="accent2">
                        <a:lumMod val="75000"/>
                      </a:schemeClr>
                    </a:gs>
                    <a:gs pos="100000">
                      <a:schemeClr val="accent2">
                        <a:lumMod val="60000"/>
                        <a:lumOff val="40000"/>
                      </a:schemeClr>
                    </a:gs>
                  </a:gsLst>
                  <a:lin ang="5400000" scaled="1"/>
                </a:gradFill>
              </a:rPr>
              <a:t>Активное правомерное поведение основывается не только в необходимости соблюдения правовых требований, но и в признании высокой социальной значимости права, солидарности с законом в оценке регулируемых ценностей, желании руководствоваться его положениями в повседневной жизни, отстаивать и защищать их предоставленными личности законными средствами.</a:t>
            </a:r>
          </a:p>
        </p:txBody>
      </p:sp>
      <p:sp>
        <p:nvSpPr>
          <p:cNvPr id="4" name="TextBox 3"/>
          <p:cNvSpPr txBox="1"/>
          <p:nvPr/>
        </p:nvSpPr>
        <p:spPr>
          <a:xfrm>
            <a:off x="213360" y="2399438"/>
            <a:ext cx="9418320" cy="1438855"/>
          </a:xfrm>
          <a:prstGeom prst="rect">
            <a:avLst/>
          </a:prstGeom>
          <a:noFill/>
          <a:ln w="47625">
            <a:gradFill>
              <a:gsLst>
                <a:gs pos="0">
                  <a:srgbClr val="C87FE5"/>
                </a:gs>
                <a:gs pos="74000">
                  <a:srgbClr val="BD4CDC"/>
                </a:gs>
                <a:gs pos="83000">
                  <a:srgbClr val="C87FE5"/>
                </a:gs>
                <a:gs pos="100000">
                  <a:srgbClr val="E5AEF4"/>
                </a:gs>
              </a:gsLst>
              <a:lin ang="5400000" scaled="1"/>
            </a:gradFill>
          </a:ln>
        </p:spPr>
        <p:txBody>
          <a:bodyPr wrap="square" rtlCol="0">
            <a:spAutoFit/>
            <a:scene3d>
              <a:camera prst="orthographicFront"/>
              <a:lightRig rig="threePt" dir="t"/>
            </a:scene3d>
            <a:sp3d extrusionH="57150">
              <a:bevelT w="38100" h="38100"/>
              <a:bevelB w="69850" h="69850" prst="divot"/>
            </a:sp3d>
          </a:bodyPr>
          <a:lstStyle/>
          <a:p>
            <a:pPr marL="285750" indent="-285750">
              <a:buFont typeface="Wingdings" panose="05000000000000000000" pitchFamily="2" charset="2"/>
              <a:buChar char="v"/>
            </a:pPr>
            <a:r>
              <a:rPr lang="ru-RU" sz="1750" b="1" dirty="0">
                <a:gradFill>
                  <a:gsLst>
                    <a:gs pos="0">
                      <a:srgbClr val="C87FE5"/>
                    </a:gs>
                    <a:gs pos="74000">
                      <a:srgbClr val="BD4CDC"/>
                    </a:gs>
                    <a:gs pos="83000">
                      <a:srgbClr val="C87FE5"/>
                    </a:gs>
                    <a:gs pos="100000">
                      <a:srgbClr val="E5AEF4"/>
                    </a:gs>
                  </a:gsLst>
                  <a:lin ang="5400000" scaled="1"/>
                </a:gradFill>
              </a:rPr>
              <a:t>Положительное (привычное) поведение. </a:t>
            </a:r>
            <a:r>
              <a:rPr lang="ru-RU" sz="1750" dirty="0">
                <a:gradFill>
                  <a:gsLst>
                    <a:gs pos="0">
                      <a:srgbClr val="C87FE5"/>
                    </a:gs>
                    <a:gs pos="74000">
                      <a:srgbClr val="BD4CDC"/>
                    </a:gs>
                    <a:gs pos="83000">
                      <a:srgbClr val="C87FE5"/>
                    </a:gs>
                    <a:gs pos="100000">
                      <a:srgbClr val="E5AEF4"/>
                    </a:gs>
                  </a:gsLst>
                  <a:lin ang="5400000" scaled="1"/>
                </a:gradFill>
              </a:rPr>
              <a:t>Осуществляется в рамках сформировавшейся привычной деятельности личности по исполнению и соблюдению норм права. Прочное закрепление определенного типа поведения, основанное на осознанном признании индивидом его целесообразности и необходимости, становится той нормой, которая определяет отношение человека к деятельности. </a:t>
            </a:r>
          </a:p>
        </p:txBody>
      </p:sp>
      <p:sp>
        <p:nvSpPr>
          <p:cNvPr id="5" name="TextBox 4"/>
          <p:cNvSpPr txBox="1"/>
          <p:nvPr/>
        </p:nvSpPr>
        <p:spPr>
          <a:xfrm>
            <a:off x="213360" y="3966971"/>
            <a:ext cx="9418320" cy="923330"/>
          </a:xfrm>
          <a:prstGeom prst="rect">
            <a:avLst/>
          </a:prstGeom>
          <a:noFill/>
          <a:ln w="47625">
            <a:gradFill>
              <a:gsLst>
                <a:gs pos="0">
                  <a:srgbClr val="A287B7"/>
                </a:gs>
                <a:gs pos="74000">
                  <a:srgbClr val="9D6B96"/>
                </a:gs>
                <a:gs pos="83000">
                  <a:srgbClr val="A287B7"/>
                </a:gs>
                <a:gs pos="100000">
                  <a:srgbClr val="C59FC5"/>
                </a:gs>
              </a:gsLst>
              <a:lin ang="5400000" scaled="1"/>
            </a:gradFill>
          </a:ln>
        </p:spPr>
        <p:txBody>
          <a:bodyPr wrap="square" rtlCol="0">
            <a:spAutoFit/>
            <a:scene3d>
              <a:camera prst="orthographicFront"/>
              <a:lightRig rig="threePt" dir="t"/>
            </a:scene3d>
            <a:sp3d extrusionH="57150">
              <a:bevelT w="38100" h="38100"/>
              <a:bevelB w="38100" h="38100" prst="angle"/>
            </a:sp3d>
          </a:bodyPr>
          <a:lstStyle/>
          <a:p>
            <a:pPr marL="285750" indent="-285750">
              <a:buFont typeface="Wingdings" panose="05000000000000000000" pitchFamily="2" charset="2"/>
              <a:buChar char="v"/>
            </a:pPr>
            <a:r>
              <a:rPr lang="ru-RU" b="1" dirty="0" err="1">
                <a:gradFill>
                  <a:gsLst>
                    <a:gs pos="0">
                      <a:srgbClr val="A287B7"/>
                    </a:gs>
                    <a:gs pos="74000">
                      <a:srgbClr val="9D6B96"/>
                    </a:gs>
                    <a:gs pos="83000">
                      <a:srgbClr val="A287B7"/>
                    </a:gs>
                    <a:gs pos="100000">
                      <a:srgbClr val="C59FC5"/>
                    </a:gs>
                  </a:gsLst>
                  <a:lin ang="5400000" scaled="1"/>
                </a:gradFill>
              </a:rPr>
              <a:t>Комформисткое</a:t>
            </a:r>
            <a:r>
              <a:rPr lang="ru-RU" b="1" dirty="0">
                <a:gradFill>
                  <a:gsLst>
                    <a:gs pos="0">
                      <a:srgbClr val="A287B7"/>
                    </a:gs>
                    <a:gs pos="74000">
                      <a:srgbClr val="9D6B96"/>
                    </a:gs>
                    <a:gs pos="83000">
                      <a:srgbClr val="A287B7"/>
                    </a:gs>
                    <a:gs pos="100000">
                      <a:srgbClr val="C59FC5"/>
                    </a:gs>
                  </a:gsLst>
                  <a:lin ang="5400000" scaled="1"/>
                </a:gradFill>
              </a:rPr>
              <a:t> (пассивное) поведение. </a:t>
            </a:r>
            <a:r>
              <a:rPr lang="ru-RU" dirty="0">
                <a:gradFill>
                  <a:gsLst>
                    <a:gs pos="0">
                      <a:srgbClr val="A287B7"/>
                    </a:gs>
                    <a:gs pos="74000">
                      <a:srgbClr val="9D6B96"/>
                    </a:gs>
                    <a:gs pos="83000">
                      <a:srgbClr val="A287B7"/>
                    </a:gs>
                    <a:gs pos="100000">
                      <a:srgbClr val="C59FC5"/>
                    </a:gs>
                  </a:gsLst>
                  <a:lin ang="5400000" scaled="1"/>
                </a:gradFill>
              </a:rPr>
              <a:t>Представляет собой пассивное соблюдение личностью норм права, приспособление, подчинение своего поведения мнению и действию окружающих.</a:t>
            </a:r>
          </a:p>
        </p:txBody>
      </p:sp>
      <p:sp>
        <p:nvSpPr>
          <p:cNvPr id="6" name="TextBox 5"/>
          <p:cNvSpPr txBox="1"/>
          <p:nvPr/>
        </p:nvSpPr>
        <p:spPr>
          <a:xfrm>
            <a:off x="213360" y="5018979"/>
            <a:ext cx="9418320" cy="1477328"/>
          </a:xfrm>
          <a:prstGeom prst="rect">
            <a:avLst/>
          </a:prstGeom>
          <a:noFill/>
          <a:ln w="47625">
            <a:gradFill>
              <a:gsLst>
                <a:gs pos="61000">
                  <a:srgbClr val="411FCF"/>
                </a:gs>
                <a:gs pos="2000">
                  <a:srgbClr val="5B48EA"/>
                </a:gs>
                <a:gs pos="83000">
                  <a:srgbClr val="5B48EA"/>
                </a:gs>
                <a:gs pos="100000">
                  <a:srgbClr val="8576F2"/>
                </a:gs>
              </a:gsLst>
              <a:lin ang="5400000" scaled="1"/>
            </a:gradFill>
          </a:ln>
        </p:spPr>
        <p:txBody>
          <a:bodyPr wrap="square" rtlCol="0">
            <a:spAutoFit/>
            <a:scene3d>
              <a:camera prst="orthographicFront"/>
              <a:lightRig rig="threePt" dir="t"/>
            </a:scene3d>
            <a:sp3d extrusionH="57150">
              <a:bevelT w="38100" h="38100"/>
              <a:bevelB w="38100" h="38100" prst="angle"/>
            </a:sp3d>
          </a:bodyPr>
          <a:lstStyle/>
          <a:p>
            <a:pPr marL="285750" indent="-285750">
              <a:buFont typeface="Wingdings" panose="05000000000000000000" pitchFamily="2" charset="2"/>
              <a:buChar char="v"/>
            </a:pPr>
            <a:r>
              <a:rPr lang="ru-RU" dirty="0">
                <a:gradFill>
                  <a:gsLst>
                    <a:gs pos="61000">
                      <a:srgbClr val="411FCF"/>
                    </a:gs>
                    <a:gs pos="2000">
                      <a:srgbClr val="5B48EA"/>
                    </a:gs>
                    <a:gs pos="83000">
                      <a:srgbClr val="5B48EA"/>
                    </a:gs>
                    <a:gs pos="100000">
                      <a:srgbClr val="8576F2"/>
                    </a:gs>
                  </a:gsLst>
                  <a:lin ang="5400000" scaled="1"/>
                </a:gradFill>
              </a:rPr>
              <a:t>Маргинальное поведение. </a:t>
            </a:r>
            <a:r>
              <a:rPr lang="ru-RU" dirty="0" err="1">
                <a:gradFill>
                  <a:gsLst>
                    <a:gs pos="61000">
                      <a:srgbClr val="411FCF"/>
                    </a:gs>
                    <a:gs pos="2000">
                      <a:srgbClr val="5B48EA"/>
                    </a:gs>
                    <a:gs pos="83000">
                      <a:srgbClr val="5B48EA"/>
                    </a:gs>
                    <a:gs pos="100000">
                      <a:srgbClr val="8576F2"/>
                    </a:gs>
                  </a:gsLst>
                  <a:lin ang="5400000" scaled="1"/>
                </a:gradFill>
              </a:rPr>
              <a:t>Маргинальность</a:t>
            </a:r>
            <a:r>
              <a:rPr lang="ru-RU" dirty="0">
                <a:gradFill>
                  <a:gsLst>
                    <a:gs pos="61000">
                      <a:srgbClr val="411FCF"/>
                    </a:gs>
                    <a:gs pos="2000">
                      <a:srgbClr val="5B48EA"/>
                    </a:gs>
                    <a:gs pos="83000">
                      <a:srgbClr val="5B48EA"/>
                    </a:gs>
                    <a:gs pos="100000">
                      <a:srgbClr val="8576F2"/>
                    </a:gs>
                  </a:gsLst>
                  <a:lin ang="5400000" scaled="1"/>
                </a:gradFill>
              </a:rPr>
              <a:t> характеризуется переходным между правомерным и противоправным состоянием личности, поведение которой вызывается как собственной социально-психологической </a:t>
            </a:r>
            <a:r>
              <a:rPr lang="ru-RU" dirty="0" err="1">
                <a:gradFill>
                  <a:gsLst>
                    <a:gs pos="61000">
                      <a:srgbClr val="411FCF"/>
                    </a:gs>
                    <a:gs pos="2000">
                      <a:srgbClr val="5B48EA"/>
                    </a:gs>
                    <a:gs pos="83000">
                      <a:srgbClr val="5B48EA"/>
                    </a:gs>
                    <a:gs pos="100000">
                      <a:srgbClr val="8576F2"/>
                    </a:gs>
                  </a:gsLst>
                  <a:lin ang="5400000" scaled="1"/>
                </a:gradFill>
              </a:rPr>
              <a:t>деформированностью</a:t>
            </a:r>
            <a:r>
              <a:rPr lang="ru-RU" dirty="0">
                <a:gradFill>
                  <a:gsLst>
                    <a:gs pos="61000">
                      <a:srgbClr val="411FCF"/>
                    </a:gs>
                    <a:gs pos="2000">
                      <a:srgbClr val="5B48EA"/>
                    </a:gs>
                    <a:gs pos="83000">
                      <a:srgbClr val="5B48EA"/>
                    </a:gs>
                    <a:gs pos="100000">
                      <a:srgbClr val="8576F2"/>
                    </a:gs>
                  </a:gsLst>
                  <a:lin ang="5400000" scaled="1"/>
                </a:gradFill>
              </a:rPr>
              <a:t>, так и определенным провоцированным со стороны государственных институтов и общества в целом.</a:t>
            </a:r>
          </a:p>
        </p:txBody>
      </p:sp>
    </p:spTree>
    <p:extLst>
      <p:ext uri="{BB962C8B-B14F-4D97-AF65-F5344CB8AC3E}">
        <p14:creationId xmlns:p14="http://schemas.microsoft.com/office/powerpoint/2010/main" val="646062594"/>
      </p:ext>
    </p:extLst>
  </p:cSld>
  <p:clrMapOvr>
    <a:masterClrMapping/>
  </p:clrMapOvr>
  <mc:AlternateContent xmlns:mc="http://schemas.openxmlformats.org/markup-compatibility/2006" xmlns:p14="http://schemas.microsoft.com/office/powerpoint/2010/main">
    <mc:Choice Requires="p14">
      <p:transition spd="slow" p14:dur="1500">
        <p:wipe/>
      </p:transition>
    </mc:Choice>
    <mc:Fallback xmlns="">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P spid="5"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88064" y="1955482"/>
            <a:ext cx="3571875" cy="3571875"/>
          </a:xfrm>
          <a:prstGeom prst="rect">
            <a:avLst/>
          </a:prstGeom>
        </p:spPr>
      </p:pic>
      <p:sp>
        <p:nvSpPr>
          <p:cNvPr id="2" name="Заголовок 1"/>
          <p:cNvSpPr>
            <a:spLocks noGrp="1"/>
          </p:cNvSpPr>
          <p:nvPr>
            <p:ph type="title"/>
          </p:nvPr>
        </p:nvSpPr>
        <p:spPr>
          <a:xfrm>
            <a:off x="304800" y="167640"/>
            <a:ext cx="8969202" cy="1762760"/>
          </a:xfrm>
        </p:spPr>
        <p:txBody>
          <a:bodyPr/>
          <a:lstStyle/>
          <a:p>
            <a:r>
              <a:rPr lang="ru-RU" dirty="0">
                <a:latin typeface="Times New Roman" panose="02020603050405020304" pitchFamily="18" charset="0"/>
                <a:cs typeface="Times New Roman" panose="02020603050405020304" pitchFamily="18" charset="0"/>
              </a:rPr>
              <a:t>Противоправное поведение</a:t>
            </a:r>
          </a:p>
        </p:txBody>
      </p:sp>
      <p:sp>
        <p:nvSpPr>
          <p:cNvPr id="3" name="Объект 2"/>
          <p:cNvSpPr>
            <a:spLocks noGrp="1"/>
          </p:cNvSpPr>
          <p:nvPr>
            <p:ph idx="1"/>
          </p:nvPr>
        </p:nvSpPr>
        <p:spPr>
          <a:xfrm>
            <a:off x="426720" y="975360"/>
            <a:ext cx="7269480" cy="5532120"/>
          </a:xfrm>
          <a:gradFill flip="none" rotWithShape="1">
            <a:gsLst>
              <a:gs pos="20000">
                <a:schemeClr val="bg1"/>
              </a:gs>
              <a:gs pos="39000">
                <a:schemeClr val="accent2">
                  <a:lumMod val="40000"/>
                  <a:lumOff val="60000"/>
                </a:schemeClr>
              </a:gs>
              <a:gs pos="69000">
                <a:schemeClr val="accent1">
                  <a:lumMod val="40000"/>
                  <a:lumOff val="60000"/>
                </a:schemeClr>
              </a:gs>
              <a:gs pos="87000">
                <a:schemeClr val="bg1"/>
              </a:gs>
            </a:gsLst>
            <a:path path="circle">
              <a:fillToRect l="100000" t="100000"/>
            </a:path>
            <a:tileRect r="-100000" b="-100000"/>
          </a:gradFill>
        </p:spPr>
        <p:txBody>
          <a:bodyPr>
            <a:normAutofit/>
            <a:scene3d>
              <a:camera prst="orthographicFront"/>
              <a:lightRig rig="threePt" dir="t"/>
            </a:scene3d>
            <a:sp3d extrusionH="57150">
              <a:bevelT w="82550" h="38100" prst="coolSlant"/>
              <a:bevelB w="38100" h="38100" prst="angle"/>
            </a:sp3d>
          </a:bodyPr>
          <a:lstStyle/>
          <a:p>
            <a:pPr marL="0" indent="0">
              <a:buNone/>
            </a:pPr>
            <a:r>
              <a:rPr lang="ru-RU" dirty="0">
                <a:solidFill>
                  <a:schemeClr val="accent1">
                    <a:lumMod val="75000"/>
                  </a:schemeClr>
                </a:solidFill>
              </a:rPr>
              <a:t>Противоправное поведение направлено против норм права: закона или условий договора. Противоправным признается поведение лица, которое, во-первых, нарушает норму права и, во-вторых, одновременно нарушает субъективное право другого конкретного лица. </a:t>
            </a:r>
          </a:p>
          <a:p>
            <a:pPr marL="0" indent="0">
              <a:buNone/>
            </a:pPr>
            <a:r>
              <a:rPr lang="ru-RU" dirty="0">
                <a:solidFill>
                  <a:schemeClr val="accent1">
                    <a:lumMod val="75000"/>
                  </a:schemeClr>
                </a:solidFill>
              </a:rPr>
              <a:t>Противоправное поведение чаще всего выражается в активных действиях, повлекших потери в имущественной сфере лица.</a:t>
            </a:r>
          </a:p>
          <a:p>
            <a:pPr marL="0" indent="0">
              <a:buNone/>
            </a:pPr>
            <a:r>
              <a:rPr lang="ru-RU" dirty="0">
                <a:solidFill>
                  <a:schemeClr val="accent1">
                    <a:lumMod val="75000"/>
                  </a:schemeClr>
                </a:solidFill>
              </a:rPr>
              <a:t>При наличии вреда как основания </a:t>
            </a:r>
            <a:r>
              <a:rPr lang="ru-RU" dirty="0" err="1">
                <a:solidFill>
                  <a:schemeClr val="accent1">
                    <a:lumMod val="75000"/>
                  </a:schemeClr>
                </a:solidFill>
              </a:rPr>
              <a:t>деликтной</a:t>
            </a:r>
            <a:r>
              <a:rPr lang="ru-RU" dirty="0">
                <a:solidFill>
                  <a:schemeClr val="accent1">
                    <a:lumMod val="75000"/>
                  </a:schemeClr>
                </a:solidFill>
              </a:rPr>
              <a:t> ответственности для применения мер принуждения к правонарушителю необходимо установить наличие условий </a:t>
            </a:r>
            <a:r>
              <a:rPr lang="ru-RU" dirty="0" err="1">
                <a:solidFill>
                  <a:schemeClr val="accent1">
                    <a:lumMod val="75000"/>
                  </a:schemeClr>
                </a:solidFill>
              </a:rPr>
              <a:t>деликтной</a:t>
            </a:r>
            <a:r>
              <a:rPr lang="ru-RU" dirty="0">
                <a:solidFill>
                  <a:schemeClr val="accent1">
                    <a:lumMod val="75000"/>
                  </a:schemeClr>
                </a:solidFill>
              </a:rPr>
              <a:t> ответственности. Они входят в состав генерального деликта, т.е. имеют общее значение и подлежат применению, если законом не предусмотрено иное.</a:t>
            </a:r>
          </a:p>
          <a:p>
            <a:pPr marL="0" indent="0">
              <a:buNone/>
            </a:pPr>
            <a:r>
              <a:rPr lang="ru-RU" dirty="0">
                <a:solidFill>
                  <a:schemeClr val="accent1">
                    <a:lumMod val="75000"/>
                  </a:schemeClr>
                </a:solidFill>
              </a:rPr>
              <a:t>Условия </a:t>
            </a:r>
            <a:r>
              <a:rPr lang="ru-RU" dirty="0" err="1">
                <a:solidFill>
                  <a:schemeClr val="accent1">
                    <a:lumMod val="75000"/>
                  </a:schemeClr>
                </a:solidFill>
              </a:rPr>
              <a:t>деликтной</a:t>
            </a:r>
            <a:r>
              <a:rPr lang="ru-RU" dirty="0">
                <a:solidFill>
                  <a:schemeClr val="accent1">
                    <a:lumMod val="75000"/>
                  </a:schemeClr>
                </a:solidFill>
              </a:rPr>
              <a:t> ответственности - это обязательные общие требования, соблюдение которых необходимо в случае применения к правонарушителю соответствующих мер ответственности - санкций, т.е. для принуждения его к исполнению обязанности возместить вред.</a:t>
            </a:r>
          </a:p>
        </p:txBody>
      </p:sp>
    </p:spTree>
    <p:extLst>
      <p:ext uri="{BB962C8B-B14F-4D97-AF65-F5344CB8AC3E}">
        <p14:creationId xmlns:p14="http://schemas.microsoft.com/office/powerpoint/2010/main" val="216787422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arn(inVertical)">
                                      <p:cBhvr>
                                        <p:cTn id="7" dur="500"/>
                                        <p:tgtEl>
                                          <p:spTgt spid="3">
                                            <p:bg/>
                                          </p:spTgt>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arn(inVertical)">
                                      <p:cBhvr>
                                        <p:cTn id="11" dur="500"/>
                                        <p:tgtEl>
                                          <p:spTgt spid="3">
                                            <p:txEl>
                                              <p:pRg st="0" end="0"/>
                                            </p:txEl>
                                          </p:spTgt>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barn(inVertical)">
                                      <p:cBhvr>
                                        <p:cTn id="15" dur="500"/>
                                        <p:tgtEl>
                                          <p:spTgt spid="3">
                                            <p:txEl>
                                              <p:pRg st="1" end="1"/>
                                            </p:txEl>
                                          </p:spTgt>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arn(inVertical)">
                                      <p:cBhvr>
                                        <p:cTn id="19" dur="500"/>
                                        <p:tgtEl>
                                          <p:spTgt spid="3">
                                            <p:txEl>
                                              <p:pRg st="2" end="2"/>
                                            </p:txEl>
                                          </p:spTgt>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barn(inVertical)">
                                      <p:cBhvr>
                                        <p:cTn id="23" dur="500"/>
                                        <p:tgtEl>
                                          <p:spTgt spid="3">
                                            <p:txEl>
                                              <p:pRg st="3" end="3"/>
                                            </p:txEl>
                                          </p:spTgt>
                                        </p:tgtEl>
                                      </p:cBhvr>
                                    </p:animEffect>
                                  </p:childTnLst>
                                </p:cTn>
                              </p:par>
                              <p:par>
                                <p:cTn id="24" presetID="22" presetClass="entr" presetSubtype="4" fill="hold"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down)">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3840" y="121920"/>
            <a:ext cx="9030162" cy="1808480"/>
          </a:xfrm>
        </p:spPr>
        <p:txBody>
          <a:bodyPr/>
          <a:lstStyle/>
          <a:p>
            <a:r>
              <a:rPr lang="ru-RU" dirty="0">
                <a:latin typeface="Times New Roman" panose="02020603050405020304" pitchFamily="18" charset="0"/>
                <a:cs typeface="Times New Roman" panose="02020603050405020304" pitchFamily="18" charset="0"/>
              </a:rPr>
              <a:t>Виды противоправного поведения:</a:t>
            </a:r>
          </a:p>
        </p:txBody>
      </p:sp>
      <p:sp>
        <p:nvSpPr>
          <p:cNvPr id="3" name="Объект 2"/>
          <p:cNvSpPr>
            <a:spLocks noGrp="1"/>
          </p:cNvSpPr>
          <p:nvPr>
            <p:ph sz="half" idx="1"/>
          </p:nvPr>
        </p:nvSpPr>
        <p:spPr>
          <a:xfrm>
            <a:off x="243840" y="838200"/>
            <a:ext cx="4617529" cy="5867400"/>
          </a:xfrm>
          <a:ln w="47625">
            <a:solidFill>
              <a:schemeClr val="accent2">
                <a:lumMod val="75000"/>
              </a:schemeClr>
            </a:solidFill>
          </a:ln>
        </p:spPr>
        <p:txBody>
          <a:bodyPr>
            <a:normAutofit/>
          </a:bodyPr>
          <a:lstStyle/>
          <a:p>
            <a:pPr marL="0" indent="0">
              <a:buNone/>
            </a:pPr>
            <a:r>
              <a:rPr lang="ru-RU" dirty="0"/>
              <a:t>Правонарушение - это виновное, противоправное, общественно опасное деяние лица, причиняющее вред интересам общества, государства и личности. подразделяются на два вида.</a:t>
            </a:r>
          </a:p>
        </p:txBody>
      </p:sp>
      <p:sp>
        <p:nvSpPr>
          <p:cNvPr id="4" name="Объект 3"/>
          <p:cNvSpPr>
            <a:spLocks noGrp="1"/>
          </p:cNvSpPr>
          <p:nvPr>
            <p:ph sz="half" idx="2"/>
          </p:nvPr>
        </p:nvSpPr>
        <p:spPr>
          <a:xfrm>
            <a:off x="5105400" y="838200"/>
            <a:ext cx="4617720" cy="5867400"/>
          </a:xfrm>
          <a:ln w="47625">
            <a:solidFill>
              <a:schemeClr val="accent1">
                <a:lumMod val="75000"/>
              </a:schemeClr>
            </a:solidFill>
          </a:ln>
        </p:spPr>
        <p:txBody>
          <a:bodyPr>
            <a:normAutofit/>
          </a:bodyPr>
          <a:lstStyle/>
          <a:p>
            <a:pPr marL="92075" indent="0">
              <a:buNone/>
            </a:pPr>
            <a:endParaRPr lang="ru-RU" sz="1900" dirty="0"/>
          </a:p>
          <a:p>
            <a:pPr marL="92075" indent="0">
              <a:buNone/>
            </a:pPr>
            <a:r>
              <a:rPr lang="ru-RU" sz="1900" dirty="0"/>
              <a:t>Объективно противоправное деяние - разновидность нетипичного варианта правового поведения – действие, нарушающее нормы права, но не наносящее при этом вреда. Сюда относятся противоправное деяние недееспособного лица и </a:t>
            </a:r>
            <a:r>
              <a:rPr lang="ru-RU" sz="1900" dirty="0" err="1"/>
              <a:t>безвиновное</a:t>
            </a:r>
            <a:r>
              <a:rPr lang="ru-RU" sz="1900" dirty="0"/>
              <a:t> действие. Подобные варианты поведения зачастую отождествляются с правонарушениями. Однако они таковыми не являются, ибо здесь отсутствует важный признак правонарушения, один из элементов его состава – общественная вредность (дееспособность субъекта, его вина).</a:t>
            </a:r>
          </a:p>
          <a:p>
            <a:pPr marL="92075" indent="0">
              <a:buNone/>
            </a:pPr>
            <a:endParaRPr lang="ru-RU" sz="1900" dirty="0"/>
          </a:p>
          <a:p>
            <a:endParaRPr lang="ru-RU" dirty="0"/>
          </a:p>
          <a:p>
            <a:endParaRPr lang="ru-RU" dirty="0"/>
          </a:p>
        </p:txBody>
      </p:sp>
      <p:sp>
        <p:nvSpPr>
          <p:cNvPr id="5" name="Скругленный прямоугольник 4"/>
          <p:cNvSpPr/>
          <p:nvPr/>
        </p:nvSpPr>
        <p:spPr>
          <a:xfrm>
            <a:off x="1391461" y="2629838"/>
            <a:ext cx="2322286" cy="1001486"/>
          </a:xfrm>
          <a:prstGeom prst="round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bg2">
                    <a:lumMod val="50000"/>
                  </a:schemeClr>
                </a:solidFill>
              </a:rPr>
              <a:t>ПРАВОНАРУШЕНИЯ</a:t>
            </a:r>
          </a:p>
        </p:txBody>
      </p:sp>
      <p:cxnSp>
        <p:nvCxnSpPr>
          <p:cNvPr id="7" name="Прямая со стрелкой 6"/>
          <p:cNvCxnSpPr/>
          <p:nvPr/>
        </p:nvCxnSpPr>
        <p:spPr>
          <a:xfrm flipH="1">
            <a:off x="1609837" y="3809166"/>
            <a:ext cx="201774" cy="508833"/>
          </a:xfrm>
          <a:prstGeom prst="straightConnector1">
            <a:avLst/>
          </a:prstGeom>
          <a:ln w="41275" cmpd="sng">
            <a:tailEnd type="triangle"/>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p:nvPr/>
        </p:nvCxnSpPr>
        <p:spPr>
          <a:xfrm>
            <a:off x="3379381" y="3809166"/>
            <a:ext cx="184605" cy="508834"/>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sp>
        <p:nvSpPr>
          <p:cNvPr id="16" name="Прямоугольник 15"/>
          <p:cNvSpPr/>
          <p:nvPr/>
        </p:nvSpPr>
        <p:spPr>
          <a:xfrm>
            <a:off x="389744" y="4555051"/>
            <a:ext cx="2034474" cy="187876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a:solidFill>
                  <a:schemeClr val="accent1">
                    <a:lumMod val="75000"/>
                  </a:schemeClr>
                </a:solidFill>
              </a:rPr>
              <a:t>Преступления, уголовные правонарушения,отличаются максимальной степенью общественной вредности.</a:t>
            </a:r>
          </a:p>
        </p:txBody>
      </p:sp>
      <p:sp>
        <p:nvSpPr>
          <p:cNvPr id="17" name="Прямоугольник 16"/>
          <p:cNvSpPr/>
          <p:nvPr/>
        </p:nvSpPr>
        <p:spPr>
          <a:xfrm>
            <a:off x="2668249" y="4534940"/>
            <a:ext cx="2038662" cy="186377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a:solidFill>
                  <a:schemeClr val="accent1">
                    <a:lumMod val="50000"/>
                  </a:schemeClr>
                </a:solidFill>
              </a:rPr>
              <a:t>Проступки, отличаются меньшей степенью социальной опасности (вредности), совершаются в различных сферах общественной жизни. </a:t>
            </a:r>
          </a:p>
        </p:txBody>
      </p:sp>
    </p:spTree>
    <p:extLst>
      <p:ext uri="{BB962C8B-B14F-4D97-AF65-F5344CB8AC3E}">
        <p14:creationId xmlns:p14="http://schemas.microsoft.com/office/powerpoint/2010/main" val="2435263452"/>
      </p:ext>
    </p:extLst>
  </p:cSld>
  <p:clrMapOvr>
    <a:masterClrMapping/>
  </p:clrMapOvr>
  <mc:AlternateContent xmlns:mc="http://schemas.openxmlformats.org/markup-compatibility/2006" xmlns:p14="http://schemas.microsoft.com/office/powerpoint/2010/main">
    <mc:Choice Requires="p14">
      <p:transition spd="slow" p14:dur="17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 calcmode="lin" valueType="num">
                                      <p:cBhvr additive="base">
                                        <p:cTn id="16"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7" dur="500" fill="hold"/>
                                        <p:tgtEl>
                                          <p:spTgt spid="4">
                                            <p:bg/>
                                          </p:spTgt>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 calcmode="lin" valueType="num">
                                      <p:cBhvr additive="base">
                                        <p:cTn id="20"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 y="137160"/>
            <a:ext cx="8717280" cy="1097280"/>
          </a:xfrm>
        </p:spPr>
        <p:txBody>
          <a:bodyPr/>
          <a:lstStyle/>
          <a:p>
            <a:r>
              <a:rPr lang="ru-RU" dirty="0"/>
              <a:t>Юридическая ответственность</a:t>
            </a:r>
          </a:p>
        </p:txBody>
      </p:sp>
      <p:sp>
        <p:nvSpPr>
          <p:cNvPr id="3" name="Объект 2"/>
          <p:cNvSpPr>
            <a:spLocks noGrp="1"/>
          </p:cNvSpPr>
          <p:nvPr>
            <p:ph idx="1"/>
          </p:nvPr>
        </p:nvSpPr>
        <p:spPr>
          <a:xfrm>
            <a:off x="152400" y="929641"/>
            <a:ext cx="9121602" cy="2773679"/>
          </a:xfrm>
        </p:spPr>
        <p:txBody>
          <a:bodyPr>
            <a:normAutofit/>
            <a:scene3d>
              <a:camera prst="orthographicFront"/>
              <a:lightRig rig="threePt" dir="t"/>
            </a:scene3d>
            <a:sp3d extrusionH="57150">
              <a:bevelT w="57150" h="38100" prst="artDeco"/>
              <a:bevelB w="38100" h="38100" prst="angle"/>
            </a:sp3d>
          </a:bodyPr>
          <a:lstStyle/>
          <a:p>
            <a:pPr marL="0" indent="0">
              <a:buNone/>
            </a:pPr>
            <a:r>
              <a:rPr lang="ru-RU" dirty="0">
                <a:solidFill>
                  <a:schemeClr val="accent1">
                    <a:lumMod val="75000"/>
                  </a:schemeClr>
                </a:solidFill>
              </a:rPr>
              <a:t>Юридическая ответственность — это применение мер государственного принуждения к виновному лицу за совершение противоправного деяния. Юридическая ответственность — правоотношение, в которое вступает государство, в лице его компетентных органов, и правонарушитель, на которого возлагается обязанность претерпевать соответствующие лишения за совершенное им противоправное деяние. Юридическая ответственность возникает вследствие правонарушения или общественно опасного деяния и представляет собой особое правоотношение.</a:t>
            </a:r>
          </a:p>
          <a:p>
            <a:pPr marL="0" indent="0">
              <a:buNone/>
            </a:pPr>
            <a:r>
              <a:rPr lang="ru-RU" dirty="0">
                <a:solidFill>
                  <a:schemeClr val="accent1">
                    <a:lumMod val="75000"/>
                  </a:schemeClr>
                </a:solidFill>
              </a:rPr>
              <a:t>К задачам юридической ответственности относят: </a:t>
            </a:r>
          </a:p>
        </p:txBody>
      </p:sp>
      <p:sp>
        <p:nvSpPr>
          <p:cNvPr id="4" name="TextBox 3"/>
          <p:cNvSpPr txBox="1"/>
          <p:nvPr/>
        </p:nvSpPr>
        <p:spPr>
          <a:xfrm>
            <a:off x="400281" y="3703320"/>
            <a:ext cx="4312920" cy="2723823"/>
          </a:xfrm>
          <a:prstGeom prst="rect">
            <a:avLst/>
          </a:prstGeom>
          <a:noFill/>
        </p:spPr>
        <p:txBody>
          <a:bodyPr wrap="square" rtlCol="0">
            <a:spAutoFit/>
            <a:scene3d>
              <a:camera prst="orthographicFront"/>
              <a:lightRig rig="threePt" dir="t"/>
            </a:scene3d>
            <a:sp3d extrusionH="57150">
              <a:bevelT w="57150" h="38100" prst="artDeco"/>
              <a:bevelB w="38100" h="38100" prst="angle"/>
            </a:sp3d>
          </a:bodyPr>
          <a:lstStyle/>
          <a:p>
            <a:pPr marL="285750" indent="-285750">
              <a:buFont typeface="Arial" panose="020B0604020202020204" pitchFamily="34" charset="0"/>
              <a:buChar char="•"/>
            </a:pPr>
            <a:r>
              <a:rPr lang="ru-RU" sz="1900" dirty="0">
                <a:solidFill>
                  <a:schemeClr val="accent1">
                    <a:lumMod val="75000"/>
                  </a:schemeClr>
                </a:solidFill>
              </a:rPr>
              <a:t>укрепление законности; </a:t>
            </a:r>
          </a:p>
          <a:p>
            <a:pPr marL="285750" indent="-285750">
              <a:buFont typeface="Arial" panose="020B0604020202020204" pitchFamily="34" charset="0"/>
              <a:buChar char="•"/>
            </a:pPr>
            <a:r>
              <a:rPr lang="ru-RU" sz="1900" dirty="0">
                <a:solidFill>
                  <a:schemeClr val="accent1">
                    <a:lumMod val="75000"/>
                  </a:schemeClr>
                </a:solidFill>
              </a:rPr>
              <a:t>обеспечение прав и свобод личности;</a:t>
            </a:r>
          </a:p>
          <a:p>
            <a:pPr marL="285750" indent="-285750">
              <a:buFont typeface="Arial" panose="020B0604020202020204" pitchFamily="34" charset="0"/>
              <a:buChar char="•"/>
            </a:pPr>
            <a:r>
              <a:rPr lang="ru-RU" sz="1900" dirty="0">
                <a:solidFill>
                  <a:schemeClr val="accent1">
                    <a:lumMod val="75000"/>
                  </a:schemeClr>
                </a:solidFill>
              </a:rPr>
              <a:t>охрана конституционного строя и правового порядка; </a:t>
            </a:r>
          </a:p>
          <a:p>
            <a:pPr marL="285750" indent="-285750">
              <a:buFont typeface="Arial" panose="020B0604020202020204" pitchFamily="34" charset="0"/>
              <a:buChar char="•"/>
            </a:pPr>
            <a:r>
              <a:rPr lang="ru-RU" sz="1900" dirty="0">
                <a:solidFill>
                  <a:schemeClr val="accent1">
                    <a:lumMod val="75000"/>
                  </a:schemeClr>
                </a:solidFill>
              </a:rPr>
              <a:t>обеспечение наказания правонарушителя; </a:t>
            </a:r>
          </a:p>
          <a:p>
            <a:pPr marL="285750" indent="-285750">
              <a:buFont typeface="Arial" panose="020B0604020202020204" pitchFamily="34" charset="0"/>
              <a:buChar char="•"/>
            </a:pPr>
            <a:r>
              <a:rPr lang="ru-RU" sz="1900" dirty="0">
                <a:solidFill>
                  <a:schemeClr val="accent1">
                    <a:lumMod val="75000"/>
                  </a:schemeClr>
                </a:solidFill>
              </a:rPr>
              <a:t>перевоспитание преступника; </a:t>
            </a:r>
          </a:p>
          <a:p>
            <a:pPr marL="285750" indent="-285750">
              <a:buFont typeface="Arial" panose="020B0604020202020204" pitchFamily="34" charset="0"/>
              <a:buChar char="•"/>
            </a:pPr>
            <a:r>
              <a:rPr lang="ru-RU" sz="1900" dirty="0">
                <a:solidFill>
                  <a:schemeClr val="accent1">
                    <a:lumMod val="75000"/>
                  </a:schemeClr>
                </a:solidFill>
              </a:rPr>
              <a:t>превенция правонарушений; </a:t>
            </a:r>
          </a:p>
        </p:txBody>
      </p:sp>
      <p:sp>
        <p:nvSpPr>
          <p:cNvPr id="5" name="TextBox 4"/>
          <p:cNvSpPr txBox="1"/>
          <p:nvPr/>
        </p:nvSpPr>
        <p:spPr>
          <a:xfrm>
            <a:off x="5349240" y="3703320"/>
            <a:ext cx="4038600" cy="2723823"/>
          </a:xfrm>
          <a:prstGeom prst="rect">
            <a:avLst/>
          </a:prstGeom>
          <a:noFill/>
        </p:spPr>
        <p:txBody>
          <a:bodyPr wrap="square" rtlCol="0">
            <a:spAutoFit/>
            <a:scene3d>
              <a:camera prst="orthographicFront"/>
              <a:lightRig rig="threePt" dir="t"/>
            </a:scene3d>
            <a:sp3d extrusionH="57150">
              <a:bevelT w="57150" h="38100" prst="artDeco"/>
              <a:bevelB w="38100" h="38100" prst="angle"/>
            </a:sp3d>
          </a:bodyPr>
          <a:lstStyle/>
          <a:p>
            <a:pPr marL="285750" indent="-285750">
              <a:buFont typeface="Arial" panose="020B0604020202020204" pitchFamily="34" charset="0"/>
              <a:buChar char="•"/>
            </a:pPr>
            <a:r>
              <a:rPr lang="ru-RU" sz="1900" dirty="0">
                <a:solidFill>
                  <a:schemeClr val="accent1">
                    <a:lumMod val="75000"/>
                  </a:schemeClr>
                </a:solidFill>
              </a:rPr>
              <a:t>защита правопорядка и обеспечение основ будущего правового развития; </a:t>
            </a:r>
          </a:p>
          <a:p>
            <a:pPr marL="285750" indent="-285750">
              <a:buFont typeface="Arial" panose="020B0604020202020204" pitchFamily="34" charset="0"/>
              <a:buChar char="•"/>
            </a:pPr>
            <a:r>
              <a:rPr lang="ru-RU" sz="1900" dirty="0">
                <a:solidFill>
                  <a:schemeClr val="accent1">
                    <a:lumMod val="75000"/>
                  </a:schemeClr>
                </a:solidFill>
              </a:rPr>
              <a:t>воспитание граждан в духе глубокого уважения к праву и одному из ключевых принципов правового государства — верховенству права. </a:t>
            </a:r>
          </a:p>
        </p:txBody>
      </p:sp>
    </p:spTree>
    <p:extLst>
      <p:ext uri="{BB962C8B-B14F-4D97-AF65-F5344CB8AC3E}">
        <p14:creationId xmlns:p14="http://schemas.microsoft.com/office/powerpoint/2010/main" val="2567287248"/>
      </p:ext>
    </p:extLst>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1000"/>
                                        <p:tgtEl>
                                          <p:spTgt spid="3">
                                            <p:txEl>
                                              <p:pRg st="0" end="0"/>
                                            </p:txEl>
                                          </p:spTgt>
                                        </p:tgtEl>
                                      </p:cBhvr>
                                    </p:animEffect>
                                  </p:childTnLst>
                                </p:cTn>
                              </p:par>
                            </p:childTnLst>
                          </p:cTn>
                        </p:par>
                        <p:par>
                          <p:cTn id="8" fill="hold">
                            <p:stCondLst>
                              <p:cond delay="1000"/>
                            </p:stCondLst>
                            <p:childTnLst>
                              <p:par>
                                <p:cTn id="9" presetID="16" presetClass="entr" presetSubtype="21"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barn(inVertical)">
                                      <p:cBhvr>
                                        <p:cTn id="11" dur="500"/>
                                        <p:tgtEl>
                                          <p:spTgt spid="3">
                                            <p:txEl>
                                              <p:pRg st="1" end="1"/>
                                            </p:txEl>
                                          </p:spTgt>
                                        </p:tgtEl>
                                      </p:cBhvr>
                                    </p:animEffect>
                                  </p:childTnLst>
                                </p:cTn>
                              </p:par>
                            </p:childTnLst>
                          </p:cTn>
                        </p:par>
                        <p:par>
                          <p:cTn id="12" fill="hold">
                            <p:stCondLst>
                              <p:cond delay="1500"/>
                            </p:stCondLst>
                            <p:childTnLst>
                              <p:par>
                                <p:cTn id="13" presetID="2" presetClass="entr" presetSubtype="4" fill="hold" nodeType="after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additive="base">
                                        <p:cTn id="15" dur="25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6" dur="25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1750"/>
                            </p:stCondLst>
                            <p:childTnLst>
                              <p:par>
                                <p:cTn id="18" presetID="2" presetClass="entr" presetSubtype="4" fill="hold" nodeType="after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 calcmode="lin" valueType="num">
                                      <p:cBhvr additive="base">
                                        <p:cTn id="20" dur="25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1" dur="25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fill="hold" nodeType="after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25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25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2250"/>
                            </p:stCondLst>
                            <p:childTnLst>
                              <p:par>
                                <p:cTn id="28" presetID="2" presetClass="entr" presetSubtype="4" fill="hold" nodeType="after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 calcmode="lin" valueType="num">
                                      <p:cBhvr additive="base">
                                        <p:cTn id="30" dur="25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1" dur="25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nodeType="after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 calcmode="lin" valueType="num">
                                      <p:cBhvr additive="base">
                                        <p:cTn id="35" dur="25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6" dur="25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2750"/>
                            </p:stCondLst>
                            <p:childTnLst>
                              <p:par>
                                <p:cTn id="38" presetID="2" presetClass="entr" presetSubtype="4" fill="hold" nodeType="afterEffect">
                                  <p:stCondLst>
                                    <p:cond delay="0"/>
                                  </p:stCondLst>
                                  <p:childTnLst>
                                    <p:set>
                                      <p:cBhvr>
                                        <p:cTn id="39" dur="1" fill="hold">
                                          <p:stCondLst>
                                            <p:cond delay="0"/>
                                          </p:stCondLst>
                                        </p:cTn>
                                        <p:tgtEl>
                                          <p:spTgt spid="4">
                                            <p:txEl>
                                              <p:pRg st="5" end="5"/>
                                            </p:txEl>
                                          </p:spTgt>
                                        </p:tgtEl>
                                        <p:attrNameLst>
                                          <p:attrName>style.visibility</p:attrName>
                                        </p:attrNameLst>
                                      </p:cBhvr>
                                      <p:to>
                                        <p:strVal val="visible"/>
                                      </p:to>
                                    </p:set>
                                    <p:anim calcmode="lin" valueType="num">
                                      <p:cBhvr additive="base">
                                        <p:cTn id="40" dur="25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1" dur="25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3000"/>
                            </p:stCondLst>
                            <p:childTnLst>
                              <p:par>
                                <p:cTn id="43" presetID="2" presetClass="entr" presetSubtype="4" fill="hold" nodeType="afterEffect">
                                  <p:stCondLst>
                                    <p:cond delay="0"/>
                                  </p:stCondLst>
                                  <p:childTnLst>
                                    <p:set>
                                      <p:cBhvr>
                                        <p:cTn id="44" dur="1" fill="hold">
                                          <p:stCondLst>
                                            <p:cond delay="0"/>
                                          </p:stCondLst>
                                        </p:cTn>
                                        <p:tgtEl>
                                          <p:spTgt spid="5">
                                            <p:txEl>
                                              <p:pRg st="0" end="0"/>
                                            </p:txEl>
                                          </p:spTgt>
                                        </p:tgtEl>
                                        <p:attrNameLst>
                                          <p:attrName>style.visibility</p:attrName>
                                        </p:attrNameLst>
                                      </p:cBhvr>
                                      <p:to>
                                        <p:strVal val="visible"/>
                                      </p:to>
                                    </p:set>
                                    <p:anim calcmode="lin" valueType="num">
                                      <p:cBhvr additive="base">
                                        <p:cTn id="45" dur="25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6" dur="25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47" fill="hold">
                            <p:stCondLst>
                              <p:cond delay="3250"/>
                            </p:stCondLst>
                            <p:childTnLst>
                              <p:par>
                                <p:cTn id="48" presetID="2" presetClass="entr" presetSubtype="4" fill="hold" nodeType="afterEffect">
                                  <p:stCondLst>
                                    <p:cond delay="0"/>
                                  </p:stCondLst>
                                  <p:childTnLst>
                                    <p:set>
                                      <p:cBhvr>
                                        <p:cTn id="49" dur="1" fill="hold">
                                          <p:stCondLst>
                                            <p:cond delay="0"/>
                                          </p:stCondLst>
                                        </p:cTn>
                                        <p:tgtEl>
                                          <p:spTgt spid="5">
                                            <p:txEl>
                                              <p:pRg st="1" end="1"/>
                                            </p:txEl>
                                          </p:spTgt>
                                        </p:tgtEl>
                                        <p:attrNameLst>
                                          <p:attrName>style.visibility</p:attrName>
                                        </p:attrNameLst>
                                      </p:cBhvr>
                                      <p:to>
                                        <p:strVal val="visible"/>
                                      </p:to>
                                    </p:set>
                                    <p:anim calcmode="lin" valueType="num">
                                      <p:cBhvr additive="base">
                                        <p:cTn id="50" dur="25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51" dur="25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0902" y="3444240"/>
            <a:ext cx="2947035" cy="3413760"/>
          </a:xfrm>
          <a:prstGeom prst="rect">
            <a:avLst/>
          </a:prstGeom>
        </p:spPr>
      </p:pic>
      <p:sp>
        <p:nvSpPr>
          <p:cNvPr id="3" name="Объект 2"/>
          <p:cNvSpPr>
            <a:spLocks noGrp="1"/>
          </p:cNvSpPr>
          <p:nvPr>
            <p:ph idx="1"/>
          </p:nvPr>
        </p:nvSpPr>
        <p:spPr>
          <a:xfrm>
            <a:off x="411479" y="228599"/>
            <a:ext cx="11007369" cy="3027557"/>
          </a:xfrm>
          <a:solidFill>
            <a:schemeClr val="bg1"/>
          </a:solidFill>
          <a:ln>
            <a:solidFill>
              <a:schemeClr val="accent1"/>
            </a:solidFill>
          </a:ln>
        </p:spPr>
        <p:txBody>
          <a:bodyPr>
            <a:normAutofit/>
          </a:bodyPr>
          <a:lstStyle/>
          <a:p>
            <a:pPr marL="174625" indent="0" algn="just">
              <a:buNone/>
            </a:pPr>
            <a:r>
              <a:rPr lang="ru-RU" dirty="0">
                <a:solidFill>
                  <a:schemeClr val="bg2">
                    <a:lumMod val="25000"/>
                  </a:schemeClr>
                </a:solidFill>
                <a:latin typeface="+mj-lt"/>
                <a:cs typeface="Times New Roman" panose="02020603050405020304" pitchFamily="18" charset="0"/>
              </a:rPr>
              <a:t>Правовые отношения – это возникающие на основе норм права общественные связи, участники которых имеют субъективные права и юридические обязанности. Правоотношения – это разновидность общественных отношений.</a:t>
            </a:r>
          </a:p>
          <a:p>
            <a:pPr marL="174625" indent="0" algn="just">
              <a:buNone/>
            </a:pPr>
            <a:r>
              <a:rPr lang="ru-RU" dirty="0">
                <a:solidFill>
                  <a:schemeClr val="bg2">
                    <a:lumMod val="25000"/>
                  </a:schemeClr>
                </a:solidFill>
                <a:latin typeface="+mj-lt"/>
                <a:cs typeface="Times New Roman" panose="02020603050405020304" pitchFamily="18" charset="0"/>
              </a:rPr>
              <a:t>Правовое отношение – следствие действия права, как социального и государственного института. В догосударственном обществе правоотношений не было, т.к. там не было права. Это значит, что правоотношения не мыслимы вне права или без права. Есть лишь отношения, объективно требующие или не требующие правового опосредования. Именно связь с правом, урегулированность тех или иных отношений правом дает основание называть их правовыми. Не может быть такого положения, чтобы правоотношения существовали помимо и независимо от юридических норм.</a:t>
            </a:r>
          </a:p>
        </p:txBody>
      </p:sp>
    </p:spTree>
    <p:extLst>
      <p:ext uri="{BB962C8B-B14F-4D97-AF65-F5344CB8AC3E}">
        <p14:creationId xmlns:p14="http://schemas.microsoft.com/office/powerpoint/2010/main" val="1019606794"/>
      </p:ext>
    </p:extLst>
  </p:cSld>
  <p:clrMapOvr>
    <a:masterClrMapping/>
  </p:clrMapOvr>
  <mc:AlternateContent xmlns:mc="http://schemas.openxmlformats.org/markup-compatibility/2006" xmlns:p14="http://schemas.microsoft.com/office/powerpoint/2010/main">
    <mc:Choice Requires="p14">
      <p:transition spd="slow" p14:dur="1500">
        <p:wipe/>
      </p:transition>
    </mc:Choice>
    <mc:Fallback xmlns="">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882" y="134911"/>
            <a:ext cx="9094120" cy="794479"/>
          </a:xfrm>
        </p:spPr>
        <p:txBody>
          <a:bodyPr/>
          <a:lstStyle/>
          <a:p>
            <a:r>
              <a:rPr lang="ru-RU" dirty="0">
                <a:latin typeface="Times New Roman" panose="02020603050405020304" pitchFamily="18" charset="0"/>
                <a:cs typeface="Times New Roman" panose="02020603050405020304" pitchFamily="18" charset="0"/>
              </a:rPr>
              <a:t>Юридические факты</a:t>
            </a:r>
          </a:p>
        </p:txBody>
      </p:sp>
      <p:sp>
        <p:nvSpPr>
          <p:cNvPr id="3" name="Объект 2"/>
          <p:cNvSpPr>
            <a:spLocks noGrp="1"/>
          </p:cNvSpPr>
          <p:nvPr>
            <p:ph idx="1"/>
          </p:nvPr>
        </p:nvSpPr>
        <p:spPr>
          <a:xfrm>
            <a:off x="374754" y="2008682"/>
            <a:ext cx="8899248" cy="4542019"/>
          </a:xfrm>
        </p:spPr>
        <p:txBody>
          <a:bodyPr>
            <a:normAutofit lnSpcReduction="10000"/>
          </a:bodyPr>
          <a:lstStyle/>
          <a:p>
            <a:pPr marL="0" indent="0" algn="ctr">
              <a:buNone/>
            </a:pPr>
            <a:r>
              <a:rPr lang="ru-RU" sz="2400" dirty="0">
                <a:solidFill>
                  <a:schemeClr val="accent1">
                    <a:lumMod val="75000"/>
                  </a:schemeClr>
                </a:solidFill>
              </a:rPr>
              <a:t>Виды юридических фактов</a:t>
            </a:r>
          </a:p>
          <a:p>
            <a:r>
              <a:rPr lang="ru-RU" dirty="0"/>
              <a:t>По характеру последствий: правообразующие, </a:t>
            </a:r>
            <a:r>
              <a:rPr lang="ru-RU" dirty="0" err="1"/>
              <a:t>правоизменяющие</a:t>
            </a:r>
            <a:r>
              <a:rPr lang="ru-RU" dirty="0"/>
              <a:t>, </a:t>
            </a:r>
            <a:r>
              <a:rPr lang="ru-RU" dirty="0" err="1"/>
              <a:t>правопрекращающие</a:t>
            </a:r>
            <a:r>
              <a:rPr lang="ru-RU" dirty="0"/>
              <a:t>;</a:t>
            </a:r>
          </a:p>
          <a:p>
            <a:r>
              <a:rPr lang="ru-RU" dirty="0"/>
              <a:t>По волевому признаку: события, действия (бездействие).</a:t>
            </a:r>
          </a:p>
          <a:p>
            <a:pPr marL="0" indent="0">
              <a:buNone/>
            </a:pPr>
            <a:r>
              <a:rPr lang="ru-RU" dirty="0"/>
              <a:t>События – жизненный обстоятельства, которые не зависят от воли субъектов правоотношений (например, гибель застрахованного имущества от пожара или наводнения).</a:t>
            </a:r>
          </a:p>
          <a:p>
            <a:pPr marL="0" indent="0">
              <a:buNone/>
            </a:pPr>
            <a:r>
              <a:rPr lang="ru-RU" dirty="0"/>
              <a:t>Действия (бездействие) - это внешнее выражение воли и сознания людей (например, составление завещания, дарение).</a:t>
            </a:r>
          </a:p>
          <a:p>
            <a:r>
              <a:rPr lang="ru-RU" dirty="0"/>
              <a:t>По характеру действия во времени:</a:t>
            </a:r>
          </a:p>
          <a:p>
            <a:pPr marL="0" indent="0">
              <a:buNone/>
            </a:pPr>
            <a:r>
              <a:rPr lang="ru-RU" dirty="0"/>
              <a:t>факты однократного действия (например, возврат ссуды), факты-состояния (например, состояние в кровном родстве, в трудовом договоре, в браке, нетрудоспособность и т.п.) - это факты непрерывного юридического действия, которые вызывают множество правоотношений.</a:t>
            </a:r>
          </a:p>
        </p:txBody>
      </p:sp>
      <p:sp>
        <p:nvSpPr>
          <p:cNvPr id="4" name="TextBox 3"/>
          <p:cNvSpPr txBox="1"/>
          <p:nvPr/>
        </p:nvSpPr>
        <p:spPr>
          <a:xfrm>
            <a:off x="179882" y="929390"/>
            <a:ext cx="8424472" cy="923330"/>
          </a:xfrm>
          <a:prstGeom prst="rect">
            <a:avLst/>
          </a:prstGeom>
          <a:noFill/>
          <a:ln w="25400">
            <a:solidFill>
              <a:schemeClr val="accent1"/>
            </a:solidFill>
          </a:ln>
        </p:spPr>
        <p:txBody>
          <a:bodyPr wrap="square" rtlCol="0">
            <a:spAutoFit/>
          </a:bodyPr>
          <a:lstStyle/>
          <a:p>
            <a:r>
              <a:rPr lang="ru-RU" dirty="0"/>
              <a:t>Юридический факт - это указанное в гипотезе нормы права конкретное жизненное обстоятельство, которое является основанием возникновения, изменения или прекращения правоотношений.</a:t>
            </a:r>
          </a:p>
        </p:txBody>
      </p:sp>
    </p:spTree>
    <p:extLst>
      <p:ext uri="{BB962C8B-B14F-4D97-AF65-F5344CB8AC3E}">
        <p14:creationId xmlns:p14="http://schemas.microsoft.com/office/powerpoint/2010/main" val="14489658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arn(inVertical)">
                                      <p:cBhvr>
                                        <p:cTn id="11" dur="250"/>
                                        <p:tgtEl>
                                          <p:spTgt spid="3">
                                            <p:txEl>
                                              <p:pRg st="0" end="0"/>
                                            </p:txEl>
                                          </p:spTgt>
                                        </p:tgtEl>
                                      </p:cBhvr>
                                    </p:animEffect>
                                  </p:childTnLst>
                                </p:cTn>
                              </p:par>
                            </p:childTnLst>
                          </p:cTn>
                        </p:par>
                        <p:par>
                          <p:cTn id="12" fill="hold">
                            <p:stCondLst>
                              <p:cond delay="750"/>
                            </p:stCondLst>
                            <p:childTnLst>
                              <p:par>
                                <p:cTn id="13" presetID="16" presetClass="entr" presetSubtype="21"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barn(inVertical)">
                                      <p:cBhvr>
                                        <p:cTn id="15" dur="250"/>
                                        <p:tgtEl>
                                          <p:spTgt spid="3">
                                            <p:txEl>
                                              <p:pRg st="1" end="1"/>
                                            </p:txEl>
                                          </p:spTgt>
                                        </p:tgtEl>
                                      </p:cBhvr>
                                    </p:animEffect>
                                  </p:childTnLst>
                                </p:cTn>
                              </p:par>
                            </p:childTnLst>
                          </p:cTn>
                        </p:par>
                        <p:par>
                          <p:cTn id="16" fill="hold">
                            <p:stCondLst>
                              <p:cond delay="1000"/>
                            </p:stCondLst>
                            <p:childTnLst>
                              <p:par>
                                <p:cTn id="17" presetID="16" presetClass="entr" presetSubtype="21"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arn(inVertical)">
                                      <p:cBhvr>
                                        <p:cTn id="19" dur="250"/>
                                        <p:tgtEl>
                                          <p:spTgt spid="3">
                                            <p:txEl>
                                              <p:pRg st="2" end="2"/>
                                            </p:txEl>
                                          </p:spTgt>
                                        </p:tgtEl>
                                      </p:cBhvr>
                                    </p:animEffect>
                                  </p:childTnLst>
                                </p:cTn>
                              </p:par>
                            </p:childTnLst>
                          </p:cTn>
                        </p:par>
                        <p:par>
                          <p:cTn id="20" fill="hold">
                            <p:stCondLst>
                              <p:cond delay="1250"/>
                            </p:stCondLst>
                            <p:childTnLst>
                              <p:par>
                                <p:cTn id="21" presetID="16" presetClass="entr" presetSubtype="21"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barn(inVertical)">
                                      <p:cBhvr>
                                        <p:cTn id="23" dur="250"/>
                                        <p:tgtEl>
                                          <p:spTgt spid="3">
                                            <p:txEl>
                                              <p:pRg st="3" end="3"/>
                                            </p:txEl>
                                          </p:spTgt>
                                        </p:tgtEl>
                                      </p:cBhvr>
                                    </p:animEffect>
                                  </p:childTnLst>
                                </p:cTn>
                              </p:par>
                            </p:childTnLst>
                          </p:cTn>
                        </p:par>
                        <p:par>
                          <p:cTn id="24" fill="hold">
                            <p:stCondLst>
                              <p:cond delay="1500"/>
                            </p:stCondLst>
                            <p:childTnLst>
                              <p:par>
                                <p:cTn id="25" presetID="16" presetClass="entr" presetSubtype="21"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250"/>
                                        <p:tgtEl>
                                          <p:spTgt spid="3">
                                            <p:txEl>
                                              <p:pRg st="4" end="4"/>
                                            </p:txEl>
                                          </p:spTgt>
                                        </p:tgtEl>
                                      </p:cBhvr>
                                    </p:animEffect>
                                  </p:childTnLst>
                                </p:cTn>
                              </p:par>
                            </p:childTnLst>
                          </p:cTn>
                        </p:par>
                        <p:par>
                          <p:cTn id="28" fill="hold">
                            <p:stCondLst>
                              <p:cond delay="1750"/>
                            </p:stCondLst>
                            <p:childTnLst>
                              <p:par>
                                <p:cTn id="29" presetID="16" presetClass="entr" presetSubtype="21" fill="hold" grpId="0"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barn(inVertical)">
                                      <p:cBhvr>
                                        <p:cTn id="31" dur="250"/>
                                        <p:tgtEl>
                                          <p:spTgt spid="3">
                                            <p:txEl>
                                              <p:pRg st="5" end="5"/>
                                            </p:txEl>
                                          </p:spTgt>
                                        </p:tgtEl>
                                      </p:cBhvr>
                                    </p:animEffect>
                                  </p:childTnLst>
                                </p:cTn>
                              </p:par>
                            </p:childTnLst>
                          </p:cTn>
                        </p:par>
                        <p:par>
                          <p:cTn id="32" fill="hold">
                            <p:stCondLst>
                              <p:cond delay="2000"/>
                            </p:stCondLst>
                            <p:childTnLst>
                              <p:par>
                                <p:cTn id="33" presetID="16" presetClass="entr" presetSubtype="21" fill="hold" grpId="0" nodeType="after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barn(inVertical)">
                                      <p:cBhvr>
                                        <p:cTn id="35" dur="25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080" y="152400"/>
            <a:ext cx="9479280" cy="1569720"/>
          </a:xfrm>
        </p:spPr>
        <p:txBody>
          <a:bodyPr>
            <a:normAutofit fontScale="90000"/>
          </a:bodyPr>
          <a:lstStyle/>
          <a:p>
            <a:r>
              <a:rPr lang="ru-RU" sz="4000" dirty="0">
                <a:latin typeface="Times New Roman" panose="02020603050405020304" pitchFamily="18" charset="0"/>
                <a:cs typeface="Times New Roman" panose="02020603050405020304" pitchFamily="18" charset="0"/>
              </a:rPr>
              <a:t>Наиболее характерные черты правоотношений, как особого вида общественных отношений:</a:t>
            </a:r>
            <a:br>
              <a:rPr lang="ru-RU" dirty="0"/>
            </a:br>
            <a:br>
              <a:rPr lang="ru-RU" dirty="0"/>
            </a:br>
            <a:endParaRPr lang="ru-RU" dirty="0"/>
          </a:p>
        </p:txBody>
      </p:sp>
      <p:sp>
        <p:nvSpPr>
          <p:cNvPr id="3" name="Объект 2"/>
          <p:cNvSpPr>
            <a:spLocks noGrp="1"/>
          </p:cNvSpPr>
          <p:nvPr>
            <p:ph idx="1"/>
          </p:nvPr>
        </p:nvSpPr>
        <p:spPr>
          <a:xfrm>
            <a:off x="441960" y="1600200"/>
            <a:ext cx="8832042" cy="4343400"/>
          </a:xfrm>
          <a:ln>
            <a:solidFill>
              <a:schemeClr val="accent1">
                <a:lumMod val="75000"/>
              </a:schemeClr>
            </a:solidFill>
          </a:ln>
        </p:spPr>
        <p:txBody>
          <a:bodyPr>
            <a:normAutofit/>
          </a:bodyPr>
          <a:lstStyle/>
          <a:p>
            <a:r>
              <a:rPr lang="ru-RU" dirty="0"/>
              <a:t>Правовые отношения возникают, прекращаются или изменяются только на основе правовых норм, которые порождают правоотношения и реализуются через них. Между этими явлениями существует причинно-следственная связь. Нет нормы - нет и правоотношения.</a:t>
            </a:r>
          </a:p>
          <a:p>
            <a:r>
              <a:rPr lang="ru-RU" dirty="0"/>
              <a:t>Субъекты правовых отношений взаимно связаны между собой юридическими правами и обязанностями, которые в правовой науке принято называть субъективными</a:t>
            </a:r>
          </a:p>
          <a:p>
            <a:r>
              <a:rPr lang="ru-RU" dirty="0"/>
              <a:t>Правовые отношения носят волевой характер. </a:t>
            </a:r>
          </a:p>
          <a:p>
            <a:r>
              <a:rPr lang="ru-RU" dirty="0"/>
              <a:t>Правоотношения, как и право, на базе которого они возникают, охраняются государством. Другие отношения такой защиты не имеют. </a:t>
            </a:r>
          </a:p>
          <a:p>
            <a:r>
              <a:rPr lang="ru-RU" dirty="0"/>
              <a:t>Правовые отношения отличаются индивидуализированностью субъектов, строгой определенностью их взаимного поведения, персонификацией прав и обязанностей. </a:t>
            </a:r>
          </a:p>
        </p:txBody>
      </p:sp>
    </p:spTree>
    <p:extLst>
      <p:ext uri="{BB962C8B-B14F-4D97-AF65-F5344CB8AC3E}">
        <p14:creationId xmlns:p14="http://schemas.microsoft.com/office/powerpoint/2010/main" val="71140553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1500"/>
                                        <p:tgtEl>
                                          <p:spTgt spid="3">
                                            <p:txEl>
                                              <p:pRg st="0" end="0"/>
                                            </p:txEl>
                                          </p:spTgt>
                                        </p:tgtEl>
                                      </p:cBhvr>
                                    </p:animEffect>
                                  </p:childTnLst>
                                </p:cTn>
                              </p:par>
                            </p:childTnLst>
                          </p:cTn>
                        </p:par>
                        <p:par>
                          <p:cTn id="8" fill="hold">
                            <p:stCondLst>
                              <p:cond delay="1500"/>
                            </p:stCondLst>
                            <p:childTnLst>
                              <p:par>
                                <p:cTn id="9" presetID="16" presetClass="entr" presetSubtype="21"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barn(inVertical)">
                                      <p:cBhvr>
                                        <p:cTn id="11" dur="2000"/>
                                        <p:tgtEl>
                                          <p:spTgt spid="3">
                                            <p:txEl>
                                              <p:pRg st="1" end="1"/>
                                            </p:txEl>
                                          </p:spTgt>
                                        </p:tgtEl>
                                      </p:cBhvr>
                                    </p:animEffect>
                                  </p:childTnLst>
                                </p:cTn>
                              </p:par>
                            </p:childTnLst>
                          </p:cTn>
                        </p:par>
                        <p:par>
                          <p:cTn id="12" fill="hold">
                            <p:stCondLst>
                              <p:cond delay="3500"/>
                            </p:stCondLst>
                            <p:childTnLst>
                              <p:par>
                                <p:cTn id="13" presetID="16" presetClass="entr" presetSubtype="21"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arn(inVertical)">
                                      <p:cBhvr>
                                        <p:cTn id="15" dur="2000"/>
                                        <p:tgtEl>
                                          <p:spTgt spid="3">
                                            <p:txEl>
                                              <p:pRg st="2" end="2"/>
                                            </p:txEl>
                                          </p:spTgt>
                                        </p:tgtEl>
                                      </p:cBhvr>
                                    </p:animEffect>
                                  </p:childTnLst>
                                </p:cTn>
                              </p:par>
                            </p:childTnLst>
                          </p:cTn>
                        </p:par>
                        <p:par>
                          <p:cTn id="16" fill="hold">
                            <p:stCondLst>
                              <p:cond delay="5500"/>
                            </p:stCondLst>
                            <p:childTnLst>
                              <p:par>
                                <p:cTn id="17" presetID="16" presetClass="entr" presetSubtype="21"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barn(inVertical)">
                                      <p:cBhvr>
                                        <p:cTn id="19" dur="2000"/>
                                        <p:tgtEl>
                                          <p:spTgt spid="3">
                                            <p:txEl>
                                              <p:pRg st="3" end="3"/>
                                            </p:txEl>
                                          </p:spTgt>
                                        </p:tgtEl>
                                      </p:cBhvr>
                                    </p:animEffect>
                                  </p:childTnLst>
                                </p:cTn>
                              </p:par>
                            </p:childTnLst>
                          </p:cTn>
                        </p:par>
                        <p:par>
                          <p:cTn id="20" fill="hold">
                            <p:stCondLst>
                              <p:cond delay="7500"/>
                            </p:stCondLst>
                            <p:childTnLst>
                              <p:par>
                                <p:cTn id="21" presetID="16" presetClass="entr" presetSubtype="21"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arn(inVertical)">
                                      <p:cBhvr>
                                        <p:cTn id="23"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5280" y="213361"/>
            <a:ext cx="8938722" cy="1203960"/>
          </a:xfrm>
        </p:spPr>
        <p:txBody>
          <a:bodyPr/>
          <a:lstStyle/>
          <a:p>
            <a:r>
              <a:rPr lang="ru-RU" dirty="0">
                <a:latin typeface="Times New Roman" panose="02020603050405020304" pitchFamily="18" charset="0"/>
                <a:cs typeface="Times New Roman" panose="02020603050405020304" pitchFamily="18" charset="0"/>
              </a:rPr>
              <a:t>Структура правоотношений</a:t>
            </a:r>
          </a:p>
        </p:txBody>
      </p:sp>
      <p:sp>
        <p:nvSpPr>
          <p:cNvPr id="3" name="Объект 2"/>
          <p:cNvSpPr>
            <a:spLocks noGrp="1"/>
          </p:cNvSpPr>
          <p:nvPr>
            <p:ph idx="1"/>
          </p:nvPr>
        </p:nvSpPr>
        <p:spPr>
          <a:xfrm>
            <a:off x="335280" y="1417320"/>
            <a:ext cx="8938722" cy="4624043"/>
          </a:xfrm>
        </p:spPr>
        <p:txBody>
          <a:bodyPr/>
          <a:lstStyle/>
          <a:p>
            <a:r>
              <a:rPr lang="ru-RU" dirty="0"/>
              <a:t>Правоотношения – это логически связанная конструкция всех элементов, где главными полюсами связи являются его субъекты, реализующие юридические права, юридические обязанности, полномочия и юридическую ответственность ради достижения результата этой связи. </a:t>
            </a:r>
          </a:p>
          <a:p>
            <a:endParaRPr lang="ru-RU" dirty="0"/>
          </a:p>
        </p:txBody>
      </p:sp>
      <p:sp>
        <p:nvSpPr>
          <p:cNvPr id="4" name="Скругленный прямоугольник 3"/>
          <p:cNvSpPr/>
          <p:nvPr/>
        </p:nvSpPr>
        <p:spPr>
          <a:xfrm>
            <a:off x="3901440" y="2738741"/>
            <a:ext cx="2545080" cy="1005840"/>
          </a:xfrm>
          <a:prstGeom prst="roundRect">
            <a:avLst/>
          </a:prstGeom>
          <a:gradFill>
            <a:gsLst>
              <a:gs pos="20000">
                <a:schemeClr val="accent2">
                  <a:lumMod val="40000"/>
                  <a:lumOff val="60000"/>
                </a:schemeClr>
              </a:gs>
              <a:gs pos="42000">
                <a:srgbClr val="BC8EDE"/>
              </a:gs>
              <a:gs pos="78000">
                <a:schemeClr val="accent2">
                  <a:lumMod val="40000"/>
                  <a:lumOff val="60000"/>
                </a:schemeClr>
              </a:gs>
              <a:gs pos="100000">
                <a:srgbClr val="BC8EDE"/>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solidFill>
              </a:rPr>
              <a:t>Структура правоотношений</a:t>
            </a:r>
          </a:p>
        </p:txBody>
      </p:sp>
      <p:cxnSp>
        <p:nvCxnSpPr>
          <p:cNvPr id="6" name="Прямая со стрелкой 5"/>
          <p:cNvCxnSpPr/>
          <p:nvPr/>
        </p:nvCxnSpPr>
        <p:spPr>
          <a:xfrm flipH="1">
            <a:off x="2926080" y="3820781"/>
            <a:ext cx="975360" cy="502920"/>
          </a:xfrm>
          <a:prstGeom prst="straightConnector1">
            <a:avLst/>
          </a:prstGeom>
          <a:ln w="50800">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p:nvPr/>
        </p:nvCxnSpPr>
        <p:spPr>
          <a:xfrm>
            <a:off x="5173980" y="3820781"/>
            <a:ext cx="0" cy="655320"/>
          </a:xfrm>
          <a:prstGeom prst="straightConnector1">
            <a:avLst/>
          </a:prstGeom>
          <a:ln w="50800">
            <a:tailEnd type="triangle" w="lg" len="lg"/>
          </a:ln>
        </p:spPr>
        <p:style>
          <a:lnRef idx="1">
            <a:schemeClr val="accent1"/>
          </a:lnRef>
          <a:fillRef idx="0">
            <a:schemeClr val="accent1"/>
          </a:fillRef>
          <a:effectRef idx="0">
            <a:schemeClr val="accent1"/>
          </a:effectRef>
          <a:fontRef idx="minor">
            <a:schemeClr val="tx1"/>
          </a:fontRef>
        </p:style>
      </p:cxnSp>
      <p:cxnSp>
        <p:nvCxnSpPr>
          <p:cNvPr id="10" name="Прямая со стрелкой 9"/>
          <p:cNvCxnSpPr/>
          <p:nvPr/>
        </p:nvCxnSpPr>
        <p:spPr>
          <a:xfrm>
            <a:off x="6370551" y="3820781"/>
            <a:ext cx="853440" cy="502920"/>
          </a:xfrm>
          <a:prstGeom prst="straightConnector1">
            <a:avLst/>
          </a:prstGeom>
          <a:ln w="50800">
            <a:tailEnd type="triangle" w="lg" len="lg"/>
          </a:ln>
        </p:spPr>
        <p:style>
          <a:lnRef idx="1">
            <a:schemeClr val="accent1"/>
          </a:lnRef>
          <a:fillRef idx="0">
            <a:schemeClr val="accent1"/>
          </a:fillRef>
          <a:effectRef idx="0">
            <a:schemeClr val="accent1"/>
          </a:effectRef>
          <a:fontRef idx="minor">
            <a:schemeClr val="tx1"/>
          </a:fontRef>
        </p:style>
      </p:cxnSp>
      <p:sp>
        <p:nvSpPr>
          <p:cNvPr id="11" name="Прямоугольник 10"/>
          <p:cNvSpPr/>
          <p:nvPr/>
        </p:nvSpPr>
        <p:spPr>
          <a:xfrm>
            <a:off x="952038" y="4610099"/>
            <a:ext cx="1974042" cy="1286483"/>
          </a:xfrm>
          <a:prstGeom prst="rect">
            <a:avLst/>
          </a:prstGeom>
          <a:solidFill>
            <a:schemeClr val="bg1"/>
          </a:solidFill>
          <a:ln>
            <a:solidFill>
              <a:srgbClr val="672C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solidFill>
              </a:rPr>
              <a:t>Субъекты правоотношения</a:t>
            </a:r>
          </a:p>
        </p:txBody>
      </p:sp>
      <p:sp>
        <p:nvSpPr>
          <p:cNvPr id="13" name="Прямоугольник 12"/>
          <p:cNvSpPr/>
          <p:nvPr/>
        </p:nvSpPr>
        <p:spPr>
          <a:xfrm>
            <a:off x="4198620" y="4610099"/>
            <a:ext cx="1950720" cy="1286483"/>
          </a:xfrm>
          <a:prstGeom prst="rect">
            <a:avLst/>
          </a:prstGeom>
          <a:solidFill>
            <a:schemeClr val="bg1"/>
          </a:solidFill>
          <a:ln>
            <a:solidFill>
              <a:srgbClr val="672C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solidFill>
              </a:rPr>
              <a:t>Объекты правоотношения</a:t>
            </a:r>
          </a:p>
        </p:txBody>
      </p:sp>
      <p:sp>
        <p:nvSpPr>
          <p:cNvPr id="14" name="Прямоугольник 13"/>
          <p:cNvSpPr/>
          <p:nvPr/>
        </p:nvSpPr>
        <p:spPr>
          <a:xfrm>
            <a:off x="7299960" y="4610099"/>
            <a:ext cx="1974042" cy="1286483"/>
          </a:xfrm>
          <a:prstGeom prst="rect">
            <a:avLst/>
          </a:prstGeom>
          <a:solidFill>
            <a:schemeClr val="bg1"/>
          </a:solidFill>
          <a:ln>
            <a:solidFill>
              <a:srgbClr val="672C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solidFill>
                  <a:schemeClr val="tx1"/>
                </a:solidFill>
              </a:rPr>
              <a:t>Содержание правоотношения</a:t>
            </a:r>
            <a:endParaRPr lang="ru-RU" dirty="0">
              <a:solidFill>
                <a:schemeClr val="tx1"/>
              </a:solidFill>
            </a:endParaRPr>
          </a:p>
        </p:txBody>
      </p:sp>
    </p:spTree>
    <p:extLst>
      <p:ext uri="{BB962C8B-B14F-4D97-AF65-F5344CB8AC3E}">
        <p14:creationId xmlns:p14="http://schemas.microsoft.com/office/powerpoint/2010/main" val="3508170559"/>
      </p:ext>
    </p:extLst>
  </p:cSld>
  <p:clrMapOvr>
    <a:masterClrMapping/>
  </p:clrMapOvr>
  <mc:AlternateContent xmlns:mc="http://schemas.openxmlformats.org/markup-compatibility/2006" xmlns:p14="http://schemas.microsoft.com/office/powerpoint/2010/main">
    <mc:Choice Requires="p14">
      <p:transition spd="slow" p14:dur="25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1000"/>
                                        <p:tgtEl>
                                          <p:spTgt spid="4"/>
                                        </p:tgtEl>
                                      </p:cBhvr>
                                    </p:animEffect>
                                  </p:childTnLst>
                                </p:cTn>
                              </p:par>
                              <p:par>
                                <p:cTn id="13" presetID="2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par>
                                <p:cTn id="16" presetID="22" presetClass="entr" presetSubtype="4"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1000"/>
                                        <p:tgtEl>
                                          <p:spTgt spid="8"/>
                                        </p:tgtEl>
                                      </p:cBhvr>
                                    </p:animEffect>
                                  </p:childTnLst>
                                </p:cTn>
                              </p:par>
                              <p:par>
                                <p:cTn id="19" presetID="22" presetClass="entr" presetSubtype="4"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down)">
                                      <p:cBhvr>
                                        <p:cTn id="21" dur="1000"/>
                                        <p:tgtEl>
                                          <p:spTgt spid="10"/>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childTnLst>
                          </p:cTn>
                        </p:par>
                        <p:par>
                          <p:cTn id="26" fill="hold">
                            <p:stCondLst>
                              <p:cond delay="2500"/>
                            </p:stCondLst>
                            <p:childTnLst>
                              <p:par>
                                <p:cTn id="27" presetID="22" presetClass="entr" presetSubtype="4"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down)">
                                      <p:cBhvr>
                                        <p:cTn id="29" dur="500"/>
                                        <p:tgtEl>
                                          <p:spTgt spid="13"/>
                                        </p:tgtEl>
                                      </p:cBhvr>
                                    </p:animEffect>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down)">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3" grpId="0" animBg="1"/>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402771" y="396241"/>
            <a:ext cx="2830286" cy="5909310"/>
          </a:xfrm>
          <a:ln w="31750">
            <a:solidFill>
              <a:schemeClr val="accent1">
                <a:lumMod val="75000"/>
              </a:schemeClr>
            </a:solidFill>
          </a:ln>
        </p:spPr>
        <p:txBody>
          <a:bodyPr>
            <a:noAutofit/>
          </a:bodyPr>
          <a:lstStyle/>
          <a:p>
            <a:pPr marL="174625" indent="0" algn="ctr">
              <a:buNone/>
            </a:pPr>
            <a:r>
              <a:rPr lang="ru-RU" sz="2000" b="1" dirty="0">
                <a:gradFill>
                  <a:gsLst>
                    <a:gs pos="0">
                      <a:schemeClr val="bg2">
                        <a:lumMod val="75000"/>
                      </a:schemeClr>
                    </a:gs>
                    <a:gs pos="74000">
                      <a:schemeClr val="bg2">
                        <a:lumMod val="50000"/>
                      </a:schemeClr>
                    </a:gs>
                    <a:gs pos="83000">
                      <a:schemeClr val="bg2">
                        <a:lumMod val="50000"/>
                      </a:schemeClr>
                    </a:gs>
                    <a:gs pos="100000">
                      <a:schemeClr val="bg2">
                        <a:lumMod val="75000"/>
                      </a:schemeClr>
                    </a:gs>
                  </a:gsLst>
                  <a:lin ang="5400000" scaled="1"/>
                </a:gradFill>
                <a:latin typeface="Times New Roman" panose="02020603050405020304" pitchFamily="18" charset="0"/>
                <a:cs typeface="Times New Roman" panose="02020603050405020304" pitchFamily="18" charset="0"/>
              </a:rPr>
              <a:t>Субъекты правоотношений – это отдельные индивиды и организации, которые в соответствии с нормами права являются носителями субъективных юридических прав и обязанностей. Участниками правоотношений являются те субъекты, которые находятся в сфере объективного права.</a:t>
            </a:r>
          </a:p>
        </p:txBody>
      </p:sp>
      <p:sp>
        <p:nvSpPr>
          <p:cNvPr id="4" name="Объект 3"/>
          <p:cNvSpPr>
            <a:spLocks noGrp="1"/>
          </p:cNvSpPr>
          <p:nvPr>
            <p:ph sz="half" idx="2"/>
          </p:nvPr>
        </p:nvSpPr>
        <p:spPr>
          <a:xfrm>
            <a:off x="3391988" y="396242"/>
            <a:ext cx="2982686" cy="5909309"/>
          </a:xfrm>
          <a:ln w="31750">
            <a:solidFill>
              <a:schemeClr val="accent1">
                <a:lumMod val="75000"/>
              </a:schemeClr>
            </a:solidFill>
          </a:ln>
        </p:spPr>
        <p:txBody>
          <a:bodyPr>
            <a:normAutofit/>
          </a:bodyPr>
          <a:lstStyle/>
          <a:p>
            <a:pPr marL="0" indent="0" algn="ctr">
              <a:buNone/>
            </a:pPr>
            <a:r>
              <a:rPr lang="ru-RU" b="1" dirty="0">
                <a:gradFill>
                  <a:gsLst>
                    <a:gs pos="0">
                      <a:schemeClr val="bg2">
                        <a:lumMod val="75000"/>
                      </a:schemeClr>
                    </a:gs>
                    <a:gs pos="74000">
                      <a:schemeClr val="bg2">
                        <a:lumMod val="50000"/>
                      </a:schemeClr>
                    </a:gs>
                    <a:gs pos="83000">
                      <a:schemeClr val="bg2">
                        <a:lumMod val="50000"/>
                      </a:schemeClr>
                    </a:gs>
                    <a:gs pos="100000">
                      <a:schemeClr val="bg2">
                        <a:lumMod val="75000"/>
                      </a:schemeClr>
                    </a:gs>
                  </a:gsLst>
                  <a:lin ang="5400000" scaled="1"/>
                </a:gradFill>
                <a:latin typeface="Times New Roman" panose="02020603050405020304" pitchFamily="18" charset="0"/>
                <a:cs typeface="Times New Roman" panose="02020603050405020304" pitchFamily="18" charset="0"/>
              </a:rPr>
              <a:t>Объекты правоотношений - материальные или нематериальные (духовные) блага, по поводу которых субъекты вступают в правоотношения, осуществляют свои субъективные права и юридические обязанности. К числу объектов правоотношений относятся : материальные блага, ду­ховные блага, услуги и личные неимущественные блага, поведение участни­ков правовых отношений, которое выражается в активных действиях или бездействии.</a:t>
            </a:r>
          </a:p>
        </p:txBody>
      </p:sp>
      <p:sp>
        <p:nvSpPr>
          <p:cNvPr id="8" name="TextBox 7"/>
          <p:cNvSpPr txBox="1"/>
          <p:nvPr/>
        </p:nvSpPr>
        <p:spPr>
          <a:xfrm>
            <a:off x="6524897" y="396241"/>
            <a:ext cx="2893423" cy="5909310"/>
          </a:xfrm>
          <a:prstGeom prst="rect">
            <a:avLst/>
          </a:prstGeom>
          <a:noFill/>
          <a:ln w="31750">
            <a:solidFill>
              <a:schemeClr val="accent1">
                <a:lumMod val="75000"/>
              </a:schemeClr>
            </a:solidFill>
          </a:ln>
        </p:spPr>
        <p:txBody>
          <a:bodyPr wrap="square" rtlCol="0">
            <a:spAutoFit/>
          </a:bodyPr>
          <a:lstStyle/>
          <a:p>
            <a:pPr algn="ctr"/>
            <a:r>
              <a:rPr lang="ru-RU" b="1" dirty="0">
                <a:gradFill>
                  <a:gsLst>
                    <a:gs pos="0">
                      <a:schemeClr val="bg2">
                        <a:lumMod val="75000"/>
                      </a:schemeClr>
                    </a:gs>
                    <a:gs pos="74000">
                      <a:schemeClr val="bg2">
                        <a:lumMod val="50000"/>
                      </a:schemeClr>
                    </a:gs>
                    <a:gs pos="83000">
                      <a:schemeClr val="bg2">
                        <a:lumMod val="50000"/>
                      </a:schemeClr>
                    </a:gs>
                    <a:gs pos="100000">
                      <a:schemeClr val="bg2">
                        <a:lumMod val="75000"/>
                      </a:schemeClr>
                    </a:gs>
                  </a:gsLst>
                  <a:lin ang="5400000" scaled="1"/>
                </a:gradFill>
                <a:latin typeface="Times New Roman" panose="02020603050405020304" pitchFamily="18" charset="0"/>
                <a:cs typeface="Times New Roman" panose="02020603050405020304" pitchFamily="18" charset="0"/>
              </a:rPr>
              <a:t>Содержание правоотношения имеет двойственный характер. Раз­личают юридическое и фактическое содержание. Юридическое содержание правоотношения – это возможность опреде­ленных действий управомоченного, необходимость определенных действий или необходимость воздержания от запрещенных действий обязанного, а фактическое – сами действия, в которых реализуются права и обязанности. </a:t>
            </a:r>
          </a:p>
        </p:txBody>
      </p:sp>
    </p:spTree>
    <p:extLst>
      <p:ext uri="{BB962C8B-B14F-4D97-AF65-F5344CB8AC3E}">
        <p14:creationId xmlns:p14="http://schemas.microsoft.com/office/powerpoint/2010/main" val="2870489493"/>
      </p:ext>
    </p:extLst>
  </p:cSld>
  <p:clrMapOvr>
    <a:masterClrMapping/>
  </p:clrMapOvr>
  <mc:AlternateContent xmlns:mc="http://schemas.openxmlformats.org/markup-compatibility/2006" xmlns:p14="http://schemas.microsoft.com/office/powerpoint/2010/main">
    <mc:Choice Requires="p14">
      <p:transition spd="slow" p14:dur="1500">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p:cTn id="7" dur="1000" fill="hold"/>
                                        <p:tgtEl>
                                          <p:spTgt spid="3">
                                            <p:bg/>
                                          </p:spTgt>
                                        </p:tgtEl>
                                        <p:attrNameLst>
                                          <p:attrName>ppt_w</p:attrName>
                                        </p:attrNameLst>
                                      </p:cBhvr>
                                      <p:tavLst>
                                        <p:tav tm="0">
                                          <p:val>
                                            <p:fltVal val="0"/>
                                          </p:val>
                                        </p:tav>
                                        <p:tav tm="100000">
                                          <p:val>
                                            <p:strVal val="#ppt_w"/>
                                          </p:val>
                                        </p:tav>
                                      </p:tavLst>
                                    </p:anim>
                                    <p:anim calcmode="lin" valueType="num">
                                      <p:cBhvr>
                                        <p:cTn id="8" dur="1000" fill="hold"/>
                                        <p:tgtEl>
                                          <p:spTgt spid="3">
                                            <p:bg/>
                                          </p:spTgt>
                                        </p:tgtEl>
                                        <p:attrNameLst>
                                          <p:attrName>ppt_h</p:attrName>
                                        </p:attrNameLst>
                                      </p:cBhvr>
                                      <p:tavLst>
                                        <p:tav tm="0">
                                          <p:val>
                                            <p:fltVal val="0"/>
                                          </p:val>
                                        </p:tav>
                                        <p:tav tm="100000">
                                          <p:val>
                                            <p:strVal val="#ppt_h"/>
                                          </p:val>
                                        </p:tav>
                                      </p:tavLst>
                                    </p:anim>
                                    <p:animEffect transition="in" filter="fade">
                                      <p:cBhvr>
                                        <p:cTn id="9" dur="1000"/>
                                        <p:tgtEl>
                                          <p:spTgt spid="3">
                                            <p:bg/>
                                          </p:spTgt>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5" dur="1000"/>
                                        <p:tgtEl>
                                          <p:spTgt spid="3">
                                            <p:txEl>
                                              <p:pRg st="0" end="0"/>
                                            </p:txEl>
                                          </p:spTgt>
                                        </p:tgtEl>
                                      </p:cBhvr>
                                    </p:animEffect>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4">
                                            <p:bg/>
                                          </p:spTgt>
                                        </p:tgtEl>
                                        <p:attrNameLst>
                                          <p:attrName>style.visibility</p:attrName>
                                        </p:attrNameLst>
                                      </p:cBhvr>
                                      <p:to>
                                        <p:strVal val="visible"/>
                                      </p:to>
                                    </p:set>
                                    <p:anim calcmode="lin" valueType="num">
                                      <p:cBhvr>
                                        <p:cTn id="19" dur="1000" fill="hold"/>
                                        <p:tgtEl>
                                          <p:spTgt spid="4">
                                            <p:bg/>
                                          </p:spTgt>
                                        </p:tgtEl>
                                        <p:attrNameLst>
                                          <p:attrName>ppt_w</p:attrName>
                                        </p:attrNameLst>
                                      </p:cBhvr>
                                      <p:tavLst>
                                        <p:tav tm="0">
                                          <p:val>
                                            <p:fltVal val="0"/>
                                          </p:val>
                                        </p:tav>
                                        <p:tav tm="100000">
                                          <p:val>
                                            <p:strVal val="#ppt_w"/>
                                          </p:val>
                                        </p:tav>
                                      </p:tavLst>
                                    </p:anim>
                                    <p:anim calcmode="lin" valueType="num">
                                      <p:cBhvr>
                                        <p:cTn id="20" dur="1000" fill="hold"/>
                                        <p:tgtEl>
                                          <p:spTgt spid="4">
                                            <p:bg/>
                                          </p:spTgt>
                                        </p:tgtEl>
                                        <p:attrNameLst>
                                          <p:attrName>ppt_h</p:attrName>
                                        </p:attrNameLst>
                                      </p:cBhvr>
                                      <p:tavLst>
                                        <p:tav tm="0">
                                          <p:val>
                                            <p:fltVal val="0"/>
                                          </p:val>
                                        </p:tav>
                                        <p:tav tm="100000">
                                          <p:val>
                                            <p:strVal val="#ppt_h"/>
                                          </p:val>
                                        </p:tav>
                                      </p:tavLst>
                                    </p:anim>
                                    <p:animEffect transition="in" filter="fade">
                                      <p:cBhvr>
                                        <p:cTn id="21" dur="1000"/>
                                        <p:tgtEl>
                                          <p:spTgt spid="4">
                                            <p:bg/>
                                          </p:spTgt>
                                        </p:tgtEl>
                                      </p:cBhvr>
                                    </p:animEffect>
                                  </p:childTnLst>
                                </p:cTn>
                              </p:par>
                            </p:childTnLst>
                          </p:cTn>
                        </p:par>
                        <p:par>
                          <p:cTn id="22" fill="hold">
                            <p:stCondLst>
                              <p:cond delay="3000"/>
                            </p:stCondLst>
                            <p:childTnLst>
                              <p:par>
                                <p:cTn id="23" presetID="53" presetClass="entr" presetSubtype="16" fill="hold" grpId="0" nodeType="after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 calcmode="lin" valueType="num">
                                      <p:cBhvr>
                                        <p:cTn id="25"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6" dur="10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27" dur="1000"/>
                                        <p:tgtEl>
                                          <p:spTgt spid="4">
                                            <p:txEl>
                                              <p:pRg st="0" end="0"/>
                                            </p:txEl>
                                          </p:spTgt>
                                        </p:tgtEl>
                                      </p:cBhvr>
                                    </p:animEffect>
                                  </p:childTnLst>
                                </p:cTn>
                              </p:par>
                            </p:childTnLst>
                          </p:cTn>
                        </p:par>
                        <p:par>
                          <p:cTn id="28" fill="hold">
                            <p:stCondLst>
                              <p:cond delay="4000"/>
                            </p:stCondLst>
                            <p:childTnLst>
                              <p:par>
                                <p:cTn id="29" presetID="53" presetClass="entr" presetSubtype="16"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1000" fill="hold"/>
                                        <p:tgtEl>
                                          <p:spTgt spid="8"/>
                                        </p:tgtEl>
                                        <p:attrNameLst>
                                          <p:attrName>ppt_w</p:attrName>
                                        </p:attrNameLst>
                                      </p:cBhvr>
                                      <p:tavLst>
                                        <p:tav tm="0">
                                          <p:val>
                                            <p:fltVal val="0"/>
                                          </p:val>
                                        </p:tav>
                                        <p:tav tm="100000">
                                          <p:val>
                                            <p:strVal val="#ppt_w"/>
                                          </p:val>
                                        </p:tav>
                                      </p:tavLst>
                                    </p:anim>
                                    <p:anim calcmode="lin" valueType="num">
                                      <p:cBhvr>
                                        <p:cTn id="32" dur="1000" fill="hold"/>
                                        <p:tgtEl>
                                          <p:spTgt spid="8"/>
                                        </p:tgtEl>
                                        <p:attrNameLst>
                                          <p:attrName>ppt_h</p:attrName>
                                        </p:attrNameLst>
                                      </p:cBhvr>
                                      <p:tavLst>
                                        <p:tav tm="0">
                                          <p:val>
                                            <p:fltVal val="0"/>
                                          </p:val>
                                        </p:tav>
                                        <p:tav tm="100000">
                                          <p:val>
                                            <p:strVal val="#ppt_h"/>
                                          </p:val>
                                        </p:tav>
                                      </p:tavLst>
                                    </p:anim>
                                    <p:animEffect transition="in" filter="fade">
                                      <p:cBhvr>
                                        <p:cTn id="33"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4560" y="1737360"/>
            <a:ext cx="3398520" cy="3776133"/>
          </a:xfrm>
          <a:prstGeom prst="rect">
            <a:avLst/>
          </a:prstGeom>
        </p:spPr>
      </p:pic>
      <p:sp>
        <p:nvSpPr>
          <p:cNvPr id="2" name="Заголовок 1"/>
          <p:cNvSpPr>
            <a:spLocks noGrp="1"/>
          </p:cNvSpPr>
          <p:nvPr>
            <p:ph type="title"/>
          </p:nvPr>
        </p:nvSpPr>
        <p:spPr>
          <a:xfrm>
            <a:off x="457200" y="121920"/>
            <a:ext cx="8816802" cy="853440"/>
          </a:xfrm>
        </p:spPr>
        <p:txBody>
          <a:bodyPr>
            <a:normAutofit/>
          </a:bodyPr>
          <a:lstStyle/>
          <a:p>
            <a:r>
              <a:rPr lang="ru-RU" dirty="0">
                <a:latin typeface="Times New Roman" panose="02020603050405020304" pitchFamily="18" charset="0"/>
                <a:cs typeface="Times New Roman" panose="02020603050405020304" pitchFamily="18" charset="0"/>
              </a:rPr>
              <a:t>Способность субъекта</a:t>
            </a:r>
          </a:p>
        </p:txBody>
      </p:sp>
      <p:sp>
        <p:nvSpPr>
          <p:cNvPr id="3" name="Объект 2"/>
          <p:cNvSpPr>
            <a:spLocks noGrp="1"/>
          </p:cNvSpPr>
          <p:nvPr>
            <p:ph idx="1"/>
          </p:nvPr>
        </p:nvSpPr>
        <p:spPr>
          <a:xfrm>
            <a:off x="457200" y="975360"/>
            <a:ext cx="6385560" cy="5623559"/>
          </a:xfrm>
        </p:spPr>
        <p:txBody>
          <a:bodyPr>
            <a:normAutofit fontScale="92500" lnSpcReduction="20000"/>
          </a:bodyPr>
          <a:lstStyle/>
          <a:p>
            <a:r>
              <a:rPr lang="ru-RU" dirty="0"/>
              <a:t>Правоспособность – это закрепленная в законодательстве способность субъекта иметь юридические права, и нести юридические обязанности. Она начинается с момента рождения индивида и прекращается смертью. Правоспособность не является естественным свойством человека, а порождается объективным правом. Чтобы стать реальным участником правоотношения, правоспособный субъект должен быть дееспособным.</a:t>
            </a:r>
          </a:p>
          <a:p>
            <a:r>
              <a:rPr lang="ru-RU" dirty="0"/>
              <a:t>Дееспособностью называется признаваемая нормами объективного права способность субъекта самостоятельно, своими осознанными действиями осуществлять юридические права и обязанности. Дееспособность подразделяется на общую и специальную. </a:t>
            </a:r>
          </a:p>
          <a:p>
            <a:r>
              <a:rPr lang="ru-RU" dirty="0"/>
              <a:t>Деликтоспособность — способность субъекта самостоятельно нести ответственность за вред, причинённый его противоправным деянием (действием либо бездействием). Является элементом дееспособности. Выражается в способности субъекта самостоятельно осознавать свой поступок и его вредоносные результаты, отвечать за свои противоправные деяния и нести за них юридическую ответственность. Наступает с 16 лет, хотя согласно статье 20 УК РФ существуют преступления, ответственность за которые наступает в 14 лет.</a:t>
            </a:r>
          </a:p>
        </p:txBody>
      </p:sp>
    </p:spTree>
    <p:extLst>
      <p:ext uri="{BB962C8B-B14F-4D97-AF65-F5344CB8AC3E}">
        <p14:creationId xmlns:p14="http://schemas.microsoft.com/office/powerpoint/2010/main" val="4282369978"/>
      </p:ext>
    </p:extLst>
  </p:cSld>
  <p:clrMapOvr>
    <a:masterClrMapping/>
  </p:clrMapOvr>
  <mc:AlternateContent xmlns:mc="http://schemas.openxmlformats.org/markup-compatibility/2006" xmlns:p14="http://schemas.microsoft.com/office/powerpoint/2010/main">
    <mc:Choice Requires="p14">
      <p:transition spd="slow" p14:dur="17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fill="hold"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64892"/>
            <a:ext cx="9274002" cy="1765508"/>
          </a:xfrm>
        </p:spPr>
        <p:txBody>
          <a:bodyPr/>
          <a:lstStyle/>
          <a:p>
            <a:r>
              <a:rPr lang="ru-RU" dirty="0"/>
              <a:t> </a:t>
            </a:r>
            <a:r>
              <a:rPr lang="ru-RU" dirty="0">
                <a:latin typeface="Times New Roman" panose="02020603050405020304" pitchFamily="18" charset="0"/>
                <a:cs typeface="Times New Roman" panose="02020603050405020304" pitchFamily="18" charset="0"/>
              </a:rPr>
              <a:t>Виды дееспособности граждан</a:t>
            </a:r>
          </a:p>
        </p:txBody>
      </p:sp>
      <p:sp>
        <p:nvSpPr>
          <p:cNvPr id="3" name="Объект 2"/>
          <p:cNvSpPr>
            <a:spLocks noGrp="1"/>
          </p:cNvSpPr>
          <p:nvPr>
            <p:ph idx="1"/>
          </p:nvPr>
        </p:nvSpPr>
        <p:spPr>
          <a:xfrm>
            <a:off x="209861" y="809470"/>
            <a:ext cx="10118362" cy="5861153"/>
          </a:xfrm>
        </p:spPr>
        <p:txBody>
          <a:bodyPr>
            <a:normAutofit fontScale="92500" lnSpcReduction="10000"/>
          </a:bodyPr>
          <a:lstStyle/>
          <a:p>
            <a:pPr marL="0" indent="0">
              <a:buNone/>
            </a:pPr>
            <a:r>
              <a:rPr lang="ru-RU" dirty="0">
                <a:latin typeface="Times New Roman" panose="02020603050405020304" pitchFamily="18" charset="0"/>
                <a:cs typeface="Times New Roman" panose="02020603050405020304" pitchFamily="18" charset="0"/>
              </a:rPr>
              <a:t>Виды дееспособности:</a:t>
            </a:r>
          </a:p>
          <a:p>
            <a:pPr algn="just"/>
            <a:r>
              <a:rPr lang="ru-RU" dirty="0">
                <a:latin typeface="Times New Roman" panose="02020603050405020304" pitchFamily="18" charset="0"/>
                <a:cs typeface="Times New Roman" panose="02020603050405020304" pitchFamily="18" charset="0"/>
              </a:rPr>
              <a:t>Полная дееспособность - способность гражданина реализовать принадлежащую ему правоспособность в полном объеме. В Российской Федерации, </a:t>
            </a:r>
            <a:r>
              <a:rPr lang="ru-RU" dirty="0" err="1">
                <a:latin typeface="Times New Roman" panose="02020603050405020304" pitchFamily="18" charset="0"/>
                <a:cs typeface="Times New Roman" panose="02020603050405020304" pitchFamily="18" charset="0"/>
              </a:rPr>
              <a:t>cогласно</a:t>
            </a:r>
            <a:r>
              <a:rPr lang="ru-RU" dirty="0">
                <a:latin typeface="Times New Roman" panose="02020603050405020304" pitchFamily="18" charset="0"/>
                <a:cs typeface="Times New Roman" panose="02020603050405020304" pitchFamily="18" charset="0"/>
              </a:rPr>
              <a:t> ст. 60 Конституции,  </a:t>
            </a:r>
            <a:r>
              <a:rPr lang="ru-RU" dirty="0" err="1">
                <a:latin typeface="Times New Roman" panose="02020603050405020304" pitchFamily="18" charset="0"/>
                <a:cs typeface="Times New Roman" panose="02020603050405020304" pitchFamily="18" charset="0"/>
              </a:rPr>
              <a:t>наступет</a:t>
            </a:r>
            <a:r>
              <a:rPr lang="ru-RU" dirty="0">
                <a:latin typeface="Times New Roman" panose="02020603050405020304" pitchFamily="18" charset="0"/>
                <a:cs typeface="Times New Roman" panose="02020603050405020304" pitchFamily="18" charset="0"/>
              </a:rPr>
              <a:t> в 18 лет.</a:t>
            </a:r>
          </a:p>
          <a:p>
            <a:pPr algn="just"/>
            <a:r>
              <a:rPr lang="ru-RU" dirty="0">
                <a:latin typeface="Times New Roman" panose="02020603050405020304" pitchFamily="18" charset="0"/>
                <a:cs typeface="Times New Roman" panose="02020603050405020304" pitchFamily="18" charset="0"/>
              </a:rPr>
              <a:t>Дееспособность несовершеннолетних от 14 до 18 лет. Эти лица вправе совершать те же сделки, что и малолетние, самостоятельно, а также: распоряжаться своим заработком; самостоятельно осуществлять права автора охраняемого законом результата интеллектуальной деятельности; вносить вклады в кредитные учреждения и распоряжаться вкладами; по достижении 16 лет быть членами кооперативов.</a:t>
            </a:r>
          </a:p>
          <a:p>
            <a:pPr algn="just"/>
            <a:r>
              <a:rPr lang="ru-RU" dirty="0">
                <a:latin typeface="Times New Roman" panose="02020603050405020304" pitchFamily="18" charset="0"/>
                <a:cs typeface="Times New Roman" panose="02020603050405020304" pitchFamily="18" charset="0"/>
              </a:rPr>
              <a:t>Дееспособность малолетних от 6 до 14 лет; До 6 лет ребёнок юридически недееспособен, действия осуществляются родителями или законными представителями. До 14 лет у ребёнка есть возможность совершения некоторых юридических действий: мелких бытовых сделок; сделок на </a:t>
            </a:r>
            <a:r>
              <a:rPr lang="ru-RU" dirty="0" err="1">
                <a:latin typeface="Times New Roman" panose="02020603050405020304" pitchFamily="18" charset="0"/>
                <a:cs typeface="Times New Roman" panose="02020603050405020304" pitchFamily="18" charset="0"/>
              </a:rPr>
              <a:t>безвозмедное</a:t>
            </a:r>
            <a:r>
              <a:rPr lang="ru-RU" dirty="0">
                <a:latin typeface="Times New Roman" panose="02020603050405020304" pitchFamily="18" charset="0"/>
                <a:cs typeface="Times New Roman" panose="02020603050405020304" pitchFamily="18" charset="0"/>
              </a:rPr>
              <a:t> получение выгоды; сделок по распоряжению денежными средствами, предоставленными законным представителем или третьим лицом без конкретной цели (закон не определяет сумму).</a:t>
            </a:r>
          </a:p>
          <a:p>
            <a:pPr algn="just"/>
            <a:r>
              <a:rPr lang="ru-RU" dirty="0">
                <a:latin typeface="Times New Roman" panose="02020603050405020304" pitchFamily="18" charset="0"/>
                <a:cs typeface="Times New Roman" panose="02020603050405020304" pitchFamily="18" charset="0"/>
              </a:rPr>
              <a:t>Ограниченная дееспособность. Ограничить можно лишь лицо, обладающее дееспособностью в полном объёме. Основание: злоупотребление спиртными напитками или наркотическими средствами, которое ставит семью в тяжёлое материальное положение. Решение об ограничении гражданина в дееспособности принимается судом по правилам особого производства.</a:t>
            </a:r>
          </a:p>
          <a:p>
            <a:pPr algn="just"/>
            <a:r>
              <a:rPr lang="ru-RU" dirty="0">
                <a:latin typeface="Times New Roman" panose="02020603050405020304" pitchFamily="18" charset="0"/>
                <a:cs typeface="Times New Roman" panose="02020603050405020304" pitchFamily="18" charset="0"/>
              </a:rPr>
              <a:t>О</a:t>
            </a:r>
            <a:r>
              <a:rPr lang="ru-RU">
                <a:latin typeface="Times New Roman" panose="02020603050405020304" pitchFamily="18" charset="0"/>
                <a:cs typeface="Times New Roman" panose="02020603050405020304" pitchFamily="18" charset="0"/>
              </a:rPr>
              <a:t>тсутствие </a:t>
            </a:r>
            <a:r>
              <a:rPr lang="ru-RU" dirty="0">
                <a:latin typeface="Times New Roman" panose="02020603050405020304" pitchFamily="18" charset="0"/>
                <a:cs typeface="Times New Roman" panose="02020603050405020304" pitchFamily="18" charset="0"/>
              </a:rPr>
              <a:t>дееспособности (недееспособность). Признаётся только судом по правилам особого производства, с заявлением в суд могут обратить заинтересованные лица (как правило, члены семьи, также психологическое учреждение). Основанием для признания лица недееспособным является психическое расстройство, в результате которого лицо не может руководить своими действиями и понимать их</a:t>
            </a:r>
          </a:p>
        </p:txBody>
      </p:sp>
    </p:spTree>
    <p:extLst>
      <p:ext uri="{BB962C8B-B14F-4D97-AF65-F5344CB8AC3E}">
        <p14:creationId xmlns:p14="http://schemas.microsoft.com/office/powerpoint/2010/main" val="1158945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11480" y="182880"/>
            <a:ext cx="8862522" cy="1082040"/>
          </a:xfrm>
        </p:spPr>
        <p:txBody>
          <a:bodyPr/>
          <a:lstStyle/>
          <a:p>
            <a:r>
              <a:rPr lang="ru-RU" dirty="0">
                <a:latin typeface="Times New Roman" panose="02020603050405020304" pitchFamily="18" charset="0"/>
                <a:cs typeface="Times New Roman" panose="02020603050405020304" pitchFamily="18" charset="0"/>
              </a:rPr>
              <a:t>Правомерное поведение</a:t>
            </a:r>
          </a:p>
        </p:txBody>
      </p:sp>
      <p:sp>
        <p:nvSpPr>
          <p:cNvPr id="3" name="Объект 2"/>
          <p:cNvSpPr>
            <a:spLocks noGrp="1"/>
          </p:cNvSpPr>
          <p:nvPr>
            <p:ph idx="1"/>
          </p:nvPr>
        </p:nvSpPr>
        <p:spPr>
          <a:xfrm>
            <a:off x="677334" y="1264920"/>
            <a:ext cx="6592146" cy="5410199"/>
          </a:xfrm>
        </p:spPr>
        <p:txBody>
          <a:bodyPr>
            <a:normAutofit/>
          </a:bodyPr>
          <a:lstStyle/>
          <a:p>
            <a:pPr marL="0" indent="0">
              <a:buNone/>
            </a:pPr>
            <a:r>
              <a:rPr lang="ru-RU" dirty="0"/>
              <a:t>Правомерное поведение - это следование праву в целях достижения социально полезного результата, это соответствие поведения предписаниям норм права, т.е. субъективным правам и субъективным юридическим обязанностям, возникающим на их основе.</a:t>
            </a:r>
          </a:p>
          <a:p>
            <a:pPr marL="0" indent="0">
              <a:buNone/>
            </a:pPr>
            <a:r>
              <a:rPr lang="ru-RU" dirty="0"/>
              <a:t>Признаки правомерного поведения:</a:t>
            </a:r>
          </a:p>
          <a:p>
            <a:pPr>
              <a:buFont typeface="Wingdings" panose="05000000000000000000" pitchFamily="2" charset="2"/>
              <a:buChar char="q"/>
            </a:pPr>
            <a:r>
              <a:rPr lang="ru-RU" dirty="0"/>
              <a:t>Соответствие требованиям норм права;</a:t>
            </a:r>
          </a:p>
          <a:p>
            <a:pPr>
              <a:buFont typeface="Wingdings" panose="05000000000000000000" pitchFamily="2" charset="2"/>
              <a:buChar char="q"/>
            </a:pPr>
            <a:r>
              <a:rPr lang="ru-RU" dirty="0"/>
              <a:t>Является в той или иной степени осознанным поведением;</a:t>
            </a:r>
          </a:p>
          <a:p>
            <a:pPr>
              <a:buFont typeface="Wingdings" panose="05000000000000000000" pitchFamily="2" charset="2"/>
              <a:buChar char="q"/>
            </a:pPr>
            <a:r>
              <a:rPr lang="ru-RU" dirty="0"/>
              <a:t>Необходимость - т.е. соблюдение и исполнение юридических обязанностей;</a:t>
            </a:r>
          </a:p>
          <a:p>
            <a:pPr>
              <a:buFont typeface="Wingdings" panose="05000000000000000000" pitchFamily="2" charset="2"/>
              <a:buChar char="q"/>
            </a:pPr>
            <a:r>
              <a:rPr lang="ru-RU" dirty="0"/>
              <a:t>Желательность - т.е. использование субъективных прав, реализация которых желательна для общества;</a:t>
            </a:r>
          </a:p>
          <a:p>
            <a:pPr>
              <a:buFont typeface="Wingdings" panose="05000000000000000000" pitchFamily="2" charset="2"/>
              <a:buChar char="q"/>
            </a:pPr>
            <a:r>
              <a:rPr lang="ru-RU" dirty="0"/>
              <a:t>Допустимость - т.е. использование субъективных прав, реализация которых не желательна, но допустима для общества.</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2770" y="3089909"/>
            <a:ext cx="2151126" cy="3585210"/>
          </a:xfrm>
          <a:prstGeom prst="rect">
            <a:avLst/>
          </a:prstGeom>
        </p:spPr>
      </p:pic>
    </p:spTree>
    <p:extLst>
      <p:ext uri="{BB962C8B-B14F-4D97-AF65-F5344CB8AC3E}">
        <p14:creationId xmlns:p14="http://schemas.microsoft.com/office/powerpoint/2010/main" val="417694827"/>
      </p:ext>
    </p:extLst>
  </p:cSld>
  <p:clrMapOvr>
    <a:masterClrMapping/>
  </p:clrMapOvr>
  <mc:AlternateContent xmlns:mc="http://schemas.openxmlformats.org/markup-compatibility/2006" xmlns:p14="http://schemas.microsoft.com/office/powerpoint/2010/main">
    <mc:Choice Requires="p14">
      <p:transition spd="slow" p14:dur="150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par>
                                <p:cTn id="32" presetID="2" presetClass="entr" presetSubtype="4" fill="hold" nodeType="with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500" fill="hold"/>
                                        <p:tgtEl>
                                          <p:spTgt spid="4"/>
                                        </p:tgtEl>
                                        <p:attrNameLst>
                                          <p:attrName>ppt_x</p:attrName>
                                        </p:attrNameLst>
                                      </p:cBhvr>
                                      <p:tavLst>
                                        <p:tav tm="0">
                                          <p:val>
                                            <p:strVal val="#ppt_x"/>
                                          </p:val>
                                        </p:tav>
                                        <p:tav tm="100000">
                                          <p:val>
                                            <p:strVal val="#ppt_x"/>
                                          </p:val>
                                        </p:tav>
                                      </p:tavLst>
                                    </p:anim>
                                    <p:anim calcmode="lin" valueType="num">
                                      <p:cBhvr additive="base">
                                        <p:cTn id="3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Аспект">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368</TotalTime>
  <Words>1632</Words>
  <Application>Microsoft Office PowerPoint</Application>
  <PresentationFormat>Широкоэкранный</PresentationFormat>
  <Paragraphs>78</Paragraphs>
  <Slides>13</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13</vt:i4>
      </vt:variant>
    </vt:vector>
  </HeadingPairs>
  <TitlesOfParts>
    <vt:vector size="19" baseType="lpstr">
      <vt:lpstr>Arial</vt:lpstr>
      <vt:lpstr>Times New Roman</vt:lpstr>
      <vt:lpstr>Trebuchet MS</vt:lpstr>
      <vt:lpstr>Wingdings</vt:lpstr>
      <vt:lpstr>Wingdings 3</vt:lpstr>
      <vt:lpstr>Аспект</vt:lpstr>
      <vt:lpstr>Правовые отношения и их структура</vt:lpstr>
      <vt:lpstr>Презентация PowerPoint</vt:lpstr>
      <vt:lpstr>Юридические факты</vt:lpstr>
      <vt:lpstr>Наиболее характерные черты правоотношений, как особого вида общественных отношений:  </vt:lpstr>
      <vt:lpstr>Структура правоотношений</vt:lpstr>
      <vt:lpstr>Презентация PowerPoint</vt:lpstr>
      <vt:lpstr>Способность субъекта</vt:lpstr>
      <vt:lpstr> Виды дееспособности граждан</vt:lpstr>
      <vt:lpstr>Правомерное поведение</vt:lpstr>
      <vt:lpstr>Виды правомерного поведения:</vt:lpstr>
      <vt:lpstr>Противоправное поведение</vt:lpstr>
      <vt:lpstr>Виды противоправного поведения:</vt:lpstr>
      <vt:lpstr>Юридическая ответственность</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WPS Presentation</dc:title>
  <dc:creator>пк</dc:creator>
  <cp:lastModifiedBy>Пользователь</cp:lastModifiedBy>
  <cp:revision>38</cp:revision>
  <dcterms:created xsi:type="dcterms:W3CDTF">2019-05-23T11:29:02Z</dcterms:created>
  <dcterms:modified xsi:type="dcterms:W3CDTF">2024-01-17T11:30:02Z</dcterms:modified>
</cp:coreProperties>
</file>