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10" y="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8336"/>
            <a:ext cx="9180512" cy="68675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-27384"/>
            <a:ext cx="9180512" cy="68675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02.03.2022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4" Type="http://schemas.openxmlformats.org/officeDocument/2006/relationships/hyperlink" Target="&#1085;&#1077;&#1086;&#1073;&#1099;&#1095;&#1085;&#1099;&#1077;%20&#1084;&#1086;&#1089;&#1090;&#1099;.pp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476672"/>
            <a:ext cx="8496944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Ландшафтная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Архитектура</a:t>
            </a:r>
          </a:p>
          <a:p>
            <a:pPr algn="ctr"/>
            <a:r>
              <a:rPr lang="ru-RU" sz="2400" b="1" dirty="0"/>
              <a:t> — это объёмно-пространственная </a:t>
            </a:r>
            <a:r>
              <a:rPr lang="ru-RU" sz="2400" b="1" dirty="0" smtClean="0"/>
              <a:t>организация </a:t>
            </a:r>
            <a:r>
              <a:rPr lang="ru-RU" sz="2400" b="1" dirty="0"/>
              <a:t>территории</a:t>
            </a:r>
            <a:r>
              <a:rPr lang="ru-RU" sz="2400" b="1" dirty="0" smtClean="0"/>
              <a:t>,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 smtClean="0"/>
              <a:t>объединение </a:t>
            </a:r>
            <a:r>
              <a:rPr lang="ru-RU" sz="2400" b="1" dirty="0"/>
              <a:t>природных, </a:t>
            </a:r>
            <a:r>
              <a:rPr lang="ru-RU" sz="2400" b="1" dirty="0" smtClean="0"/>
              <a:t>строительных </a:t>
            </a:r>
            <a:r>
              <a:rPr lang="ru-RU" sz="2400" b="1" dirty="0"/>
              <a:t>и архитектурных компонентов </a:t>
            </a:r>
            <a:r>
              <a:rPr lang="ru-RU" sz="2400" b="1" dirty="0" smtClean="0"/>
              <a:t>в </a:t>
            </a:r>
            <a:r>
              <a:rPr lang="ru-RU" sz="2400" b="1" dirty="0"/>
              <a:t>целостную композицию, несущую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определённый </a:t>
            </a:r>
            <a:r>
              <a:rPr lang="ru-RU" sz="2400" b="1" dirty="0"/>
              <a:t>художественный образ.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71801" y="3789040"/>
            <a:ext cx="3528392" cy="30689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arenR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Мосты</a:t>
            </a:r>
          </a:p>
          <a:p>
            <a:pPr marL="342900" indent="-342900">
              <a:buAutoNum type="arabicParenR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Беседки</a:t>
            </a:r>
          </a:p>
          <a:p>
            <a:pPr marL="342900" indent="-342900">
              <a:buAutoNum type="arabicParenR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Лестницы</a:t>
            </a:r>
          </a:p>
          <a:p>
            <a:pPr marL="342900" indent="-342900">
              <a:buAutoNum type="arabicParenR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Фонтаны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4236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3) Арочный </a:t>
            </a:r>
            <a:r>
              <a:rPr lang="ru-RU" sz="2400" b="1" dirty="0">
                <a:solidFill>
                  <a:srgbClr val="C00000"/>
                </a:solidFill>
              </a:rPr>
              <a:t>мост </a:t>
            </a:r>
            <a:r>
              <a:rPr lang="ru-RU" sz="2400" b="1" dirty="0"/>
              <a:t>— классический тип каменного моста, известный с глубокой древности: основными несущими конструкциями являются арки или своды. </a:t>
            </a:r>
          </a:p>
        </p:txBody>
      </p:sp>
      <p:pic>
        <p:nvPicPr>
          <p:cNvPr id="7170" name="Picture 2" descr="https://avatars.mds.yandex.net/get-pdb/367895/d11ac015-9c5c-4c52-8948-43a7826eda89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427" y="1628800"/>
            <a:ext cx="7893130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avatars.mds.yandex.net/get-pdb/367895/51b6c60f-9bef-4566-a2e4-b7b9c0ca45e4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213754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1056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09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4) Вантовые</a:t>
            </a:r>
            <a:r>
              <a:rPr lang="ru-RU" sz="2400" b="1" dirty="0"/>
              <a:t> — разновидность висячих мостов: функцию основной несущей конструкции выполняет вантовая ферма, выполненная из прямолинейных стальных канатов. Ванты прикреплены к пилонам — высоким стойкам, монтируемым непосредственно на опорах. </a:t>
            </a:r>
          </a:p>
        </p:txBody>
      </p:sp>
      <p:pic>
        <p:nvPicPr>
          <p:cNvPr id="8194" name="Picture 2" descr="http://www.nat-geo.ru/upload/iblock/e22/e226c8cc293c1e4869589f04b5ab00a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3"/>
            <a:ext cx="6786660" cy="463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avatars.mds.yandex.net/get-pdb/234183/2ec3fa8f-5ad4-4309-afa4-eccbbc3ac5cd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56182"/>
            <a:ext cx="7200800" cy="480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18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958810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Особые типы </a:t>
            </a:r>
            <a:r>
              <a:rPr lang="ru-RU" sz="2800" b="1" u="sng" dirty="0">
                <a:solidFill>
                  <a:srgbClr val="C00000"/>
                </a:solidFill>
              </a:rPr>
              <a:t>мостов </a:t>
            </a:r>
          </a:p>
        </p:txBody>
      </p:sp>
      <p:sp>
        <p:nvSpPr>
          <p:cNvPr id="3" name="Стрелка вниз 2"/>
          <p:cNvSpPr/>
          <p:nvPr/>
        </p:nvSpPr>
        <p:spPr>
          <a:xfrm rot="1625682">
            <a:off x="2407208" y="1475417"/>
            <a:ext cx="206704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20276258">
            <a:off x="6116662" y="1486811"/>
            <a:ext cx="197828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482155"/>
            <a:ext cx="16645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Разводные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2466551"/>
            <a:ext cx="170655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Понтонные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218" name="Picture 2" descr="https://img.lookmytrips.com/images/look4s4d/big-570527fcff93675c05098594-5717d24179c1f-1bhfki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1488" y="3212976"/>
            <a:ext cx="4705164" cy="31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avatars.mds.yandex.net/get-pdb/985791/10bb1660-4401-46c8-9b5a-93c7cd642373/s120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37032" y="3212976"/>
            <a:ext cx="4389107" cy="31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внобедренный треугольник 6">
            <a:hlinkClick r:id="rId4" action="ppaction://hlinkpres?slideindex=1&amp;slidetitle="/>
          </p:cNvPr>
          <p:cNvSpPr/>
          <p:nvPr/>
        </p:nvSpPr>
        <p:spPr>
          <a:xfrm>
            <a:off x="8676456" y="6597352"/>
            <a:ext cx="386336" cy="252214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56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142984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: нарисовать мост.  На рисунке показать конструкцию моста (арочный, вантовый, висячий, балочный и т.д.)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10216_1408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928934"/>
            <a:ext cx="4572000" cy="2775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2357430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Например 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00166" y="2357430"/>
            <a:ext cx="6008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арочный мост                                                           висячий мост</a:t>
            </a:r>
            <a:endParaRPr lang="ru-RU" dirty="0"/>
          </a:p>
        </p:txBody>
      </p:sp>
      <p:pic>
        <p:nvPicPr>
          <p:cNvPr id="6" name="Рисунок 5" descr="IMG_20210216_1408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2857496"/>
            <a:ext cx="4214810" cy="28224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120" y="-6824"/>
            <a:ext cx="1721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Мост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2736"/>
            <a:ext cx="842493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— искусственное сооружение, возведённое над препятствием, например, через реку, озеро, болото, пролив.</a:t>
            </a:r>
          </a:p>
          <a:p>
            <a:endParaRPr lang="ru-RU" sz="2400" dirty="0" smtClean="0"/>
          </a:p>
          <a:p>
            <a:r>
              <a:rPr lang="ru-RU" sz="2400" dirty="0" smtClean="0"/>
              <a:t>Инженерное </a:t>
            </a:r>
            <a:r>
              <a:rPr lang="ru-RU" sz="2400" dirty="0"/>
              <a:t>сооружение, возведённое через </a:t>
            </a:r>
            <a:r>
              <a:rPr lang="ru-RU" sz="2400" u="sng" dirty="0"/>
              <a:t>дорогу</a:t>
            </a:r>
            <a:r>
              <a:rPr lang="ru-RU" sz="2400" dirty="0"/>
              <a:t>, </a:t>
            </a:r>
            <a:r>
              <a:rPr lang="ru-RU" sz="2400" dirty="0" smtClean="0"/>
              <a:t>называют -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путепроводом</a:t>
            </a:r>
            <a:r>
              <a:rPr lang="ru-RU" sz="2800" dirty="0"/>
              <a:t>.</a:t>
            </a:r>
            <a:endParaRPr lang="ru-RU" sz="2800" dirty="0" smtClean="0"/>
          </a:p>
          <a:p>
            <a:endParaRPr lang="ru-RU" sz="2400" dirty="0"/>
          </a:p>
          <a:p>
            <a:r>
              <a:rPr lang="ru-RU" sz="2400" dirty="0" smtClean="0"/>
              <a:t>Инженерное сооружение </a:t>
            </a:r>
            <a:r>
              <a:rPr lang="ru-RU" sz="2400" dirty="0"/>
              <a:t>через овраг или ущелье — 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виадуком.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Мост </a:t>
            </a:r>
            <a:r>
              <a:rPr lang="ru-RU" sz="2400" dirty="0"/>
              <a:t>является одним из древнейших инженерных изобретений человечества.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243375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88640"/>
            <a:ext cx="772454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пропускаемой нагрузке мосты делятся на</a:t>
            </a:r>
          </a:p>
          <a:p>
            <a:endParaRPr lang="ru-RU" dirty="0" smtClean="0"/>
          </a:p>
          <a:p>
            <a:r>
              <a:rPr lang="ru-RU" sz="3600" dirty="0" smtClean="0"/>
              <a:t>1)Железнодорожные</a:t>
            </a:r>
            <a:endParaRPr lang="ru-RU" sz="3600" dirty="0"/>
          </a:p>
          <a:p>
            <a:r>
              <a:rPr lang="ru-RU" sz="3600" dirty="0" smtClean="0"/>
              <a:t>2)Автомобильные</a:t>
            </a:r>
            <a:endParaRPr lang="ru-RU" sz="3600" dirty="0"/>
          </a:p>
          <a:p>
            <a:r>
              <a:rPr lang="ru-RU" sz="3600" dirty="0" smtClean="0"/>
              <a:t>3)Метромосты</a:t>
            </a:r>
            <a:endParaRPr lang="ru-RU" sz="3600" dirty="0"/>
          </a:p>
          <a:p>
            <a:r>
              <a:rPr lang="ru-RU" sz="3600" dirty="0" smtClean="0"/>
              <a:t>4)Пешеходные</a:t>
            </a:r>
            <a:endParaRPr lang="ru-RU" sz="3600" dirty="0"/>
          </a:p>
          <a:p>
            <a:r>
              <a:rPr lang="ru-RU" sz="3600" dirty="0" smtClean="0"/>
              <a:t>5)Велосипедные</a:t>
            </a:r>
            <a:endParaRPr lang="ru-RU" sz="3600" dirty="0"/>
          </a:p>
          <a:p>
            <a:r>
              <a:rPr lang="ru-RU" sz="3600" dirty="0" smtClean="0"/>
              <a:t>6)Комбинированные </a:t>
            </a:r>
            <a:r>
              <a:rPr lang="ru-RU" sz="3600" dirty="0"/>
              <a:t>(например, автомобильно-железнодорожные).</a:t>
            </a:r>
          </a:p>
          <a:p>
            <a:r>
              <a:rPr lang="ru-RU" sz="3600" dirty="0" smtClean="0"/>
              <a:t>7)Акведуки </a:t>
            </a:r>
            <a:r>
              <a:rPr lang="ru-RU" sz="3600" dirty="0"/>
              <a:t>(используются для транспортировки воды</a:t>
            </a:r>
            <a:r>
              <a:rPr lang="ru-RU" sz="3600" dirty="0" smtClean="0"/>
              <a:t>).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84026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8069/f273c2ef-920e-42a8-a36d-1b919f36bf1e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456" y="0"/>
            <a:ext cx="432048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1533" y="3065536"/>
            <a:ext cx="2154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Железнодорожный</a:t>
            </a:r>
            <a:endParaRPr lang="ru-RU" b="1" dirty="0"/>
          </a:p>
        </p:txBody>
      </p:sp>
      <p:pic>
        <p:nvPicPr>
          <p:cNvPr id="1028" name="Picture 4" descr="https://webapi.project-syndicate.org/library/b608361c3b3b412025ab0e0daf950a6b.2-1-xlarge.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95" t="2460" r="10738"/>
          <a:stretch/>
        </p:blipFill>
        <p:spPr bwMode="auto">
          <a:xfrm>
            <a:off x="4497974" y="1"/>
            <a:ext cx="464602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84168" y="3065536"/>
            <a:ext cx="184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Автомобильный</a:t>
            </a:r>
            <a:endParaRPr lang="ru-RU" b="1" dirty="0"/>
          </a:p>
        </p:txBody>
      </p:sp>
      <p:pic>
        <p:nvPicPr>
          <p:cNvPr id="1030" name="Picture 6" descr="http://s3.fotokto.ru/photo/full/98/98506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56" t="12901" r="11886" b="19896"/>
          <a:stretch/>
        </p:blipFill>
        <p:spPr bwMode="auto">
          <a:xfrm>
            <a:off x="-40053" y="3573016"/>
            <a:ext cx="4312070" cy="268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66231" y="6336130"/>
            <a:ext cx="156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Пешеходный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32" name="Picture 8" descr="https://cs8.pikabu.ru/post_img/2017/03/21/8/og_og_149009982821101751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47" t="22071" r="20430"/>
          <a:stretch/>
        </p:blipFill>
        <p:spPr bwMode="auto">
          <a:xfrm>
            <a:off x="4419085" y="3594062"/>
            <a:ext cx="4744572" cy="264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84168" y="6336130"/>
            <a:ext cx="1686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Велосипедный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50517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ru/thumb/2/24/%D0%9C%D0%B5%D1%82%D1%80%D0%BE%D0%BC%D0%BE%D1%81%D1%82_%D0%90%D0%BC%D0%B5%D1%82%D1%8C%D0%B5%D0%B2%D0%BE_%D0%9A%D0%B0%D0%B7%D0%B0%D0%BD%D1%8C.jpg/1024px-%D0%9C%D0%B5%D1%82%D1%80%D0%BE%D0%BC%D0%BE%D1%81%D1%82_%D0%90%D0%BC%D0%B5%D1%82%D1%8C%D0%B5%D0%B2%D0%BE_%D0%9A%D0%B0%D0%B7%D0%B0%D0%BD%D1%8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87" t="32334" r="6038" b="11490"/>
          <a:stretch/>
        </p:blipFill>
        <p:spPr bwMode="auto">
          <a:xfrm>
            <a:off x="0" y="116632"/>
            <a:ext cx="9282935" cy="425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2961" y="4725144"/>
            <a:ext cx="2197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Метромост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11423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hearchitect.pro/uploads/users/53/news/8BxOD_14701560069-darnickymost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31" t="16533" r="5979" b="5417"/>
          <a:stretch/>
        </p:blipFill>
        <p:spPr bwMode="auto">
          <a:xfrm>
            <a:off x="-130321" y="0"/>
            <a:ext cx="9265610" cy="604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63642" y="6165304"/>
            <a:ext cx="3477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Комбинированный мост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63449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upload.wikimedia.org/wikipedia/commons/thumb/c/cd/Pontcysyllte_aqueduct_arp.jpg/1024px-Pontcysyllte_aqueduct_ar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990" y="0"/>
            <a:ext cx="8075581" cy="59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44018" y="6150495"/>
            <a:ext cx="1299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Акведук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21228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87" y="30497"/>
            <a:ext cx="82088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 конструкции выделяют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следующие виды мостов: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9583" y="1588005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1) </a:t>
            </a:r>
            <a:r>
              <a:rPr lang="ru-RU" sz="2000" b="1" u="sng" dirty="0" smtClean="0">
                <a:solidFill>
                  <a:srgbClr val="C00000"/>
                </a:solidFill>
              </a:rPr>
              <a:t>Балочные</a:t>
            </a:r>
            <a:r>
              <a:rPr lang="ru-RU" sz="2000" b="1" dirty="0">
                <a:solidFill>
                  <a:srgbClr val="C00000"/>
                </a:solidFill>
              </a:rPr>
              <a:t> </a:t>
            </a:r>
            <a:r>
              <a:rPr lang="ru-RU" sz="2000" b="1" dirty="0"/>
              <a:t>— самый простой вид мостов. Предназначены для перекрытия небольших пролётов.</a:t>
            </a:r>
          </a:p>
        </p:txBody>
      </p:sp>
      <p:pic>
        <p:nvPicPr>
          <p:cNvPr id="5122" name="Picture 2" descr="https://get.pxhere.com/photo/sea-water-bridge-building-pier-river-reflection-pillar-cross-channel-connection-albania-steel-structure-road-bridge-bridge-element-balkan-nonbuilding-structure-girder-bridge-shkod-r-87486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92" t="12534" r="5208" b="15733"/>
          <a:stretch/>
        </p:blipFill>
        <p:spPr bwMode="auto">
          <a:xfrm>
            <a:off x="1043607" y="2592975"/>
            <a:ext cx="6896973" cy="426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get.pxhere.com/photo/landscape-architecture-sky-bridge-city-landmark-sunny-gulf-of-mexico-cable-stayed-bridge-arch-bridge-skyway-sand-key-bridge-city-of-clearwater-nonbuilding-structure-girder-bridge-6539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5962" y="2327856"/>
            <a:ext cx="7432097" cy="4727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254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7818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>2) Висячие</a:t>
            </a:r>
            <a:r>
              <a:rPr lang="ru-RU" sz="2400" b="1" u="sng" dirty="0"/>
              <a:t> </a:t>
            </a:r>
            <a:r>
              <a:rPr lang="ru-RU" sz="2400" b="1" dirty="0"/>
              <a:t>— мост, в котором основная несущая конструкция выполнена из гибких элементов (канатов, цепей и др.), работающих на растяжение, а проезжая часть подвешена.</a:t>
            </a:r>
          </a:p>
        </p:txBody>
      </p:sp>
      <p:pic>
        <p:nvPicPr>
          <p:cNvPr id="6146" name="Picture 2" descr="http://www.123meridianwest.com/wp-content/uploads/2011/01/LynnValley-1-of-1-5-1024x6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4465"/>
            <a:ext cx="7757120" cy="496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viralpics.win/wp-content/uploads/2018/09/clifton-suspension-bridge-bristol-england-oc-1136-x-6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481" y="1822788"/>
            <a:ext cx="8579278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75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94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user</cp:lastModifiedBy>
  <cp:revision>15</cp:revision>
  <dcterms:created xsi:type="dcterms:W3CDTF">2009-01-08T12:15:48Z</dcterms:created>
  <dcterms:modified xsi:type="dcterms:W3CDTF">2022-03-02T09:02:04Z</dcterms:modified>
</cp:coreProperties>
</file>