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71" r:id="rId10"/>
    <p:sldId id="264" r:id="rId11"/>
    <p:sldId id="268" r:id="rId12"/>
    <p:sldId id="272" r:id="rId13"/>
    <p:sldId id="269" r:id="rId14"/>
    <p:sldId id="266" r:id="rId15"/>
    <p:sldId id="265" r:id="rId16"/>
    <p:sldId id="270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297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08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02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900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18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396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88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355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314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619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8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15D83-3930-4580-8629-FAE8EA831C5E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A9391-06DE-4161-8F48-571C89506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69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514" y="119810"/>
            <a:ext cx="11979006" cy="673819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22015" y="341522"/>
            <a:ext cx="9144000" cy="1498295"/>
          </a:xfrm>
        </p:spPr>
        <p:txBody>
          <a:bodyPr>
            <a:normAutofit/>
          </a:bodyPr>
          <a:lstStyle/>
          <a:p>
            <a:pPr algn="r"/>
            <a:r>
              <a:rPr lang="ru-RU" sz="4400" b="1" i="1" dirty="0">
                <a:solidFill>
                  <a:schemeClr val="bg1"/>
                </a:solidFill>
              </a:rPr>
              <a:t>Школьное образование.</a:t>
            </a:r>
            <a:br>
              <a:rPr lang="ru-RU" sz="4400" b="1" i="1" dirty="0">
                <a:solidFill>
                  <a:schemeClr val="bg1"/>
                </a:solidFill>
              </a:rPr>
            </a:br>
            <a:r>
              <a:rPr lang="ru-RU" sz="4400" b="1" i="1" dirty="0">
                <a:solidFill>
                  <a:schemeClr val="bg1"/>
                </a:solidFill>
              </a:rPr>
              <a:t> Права и обязанности обучающихся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53340" y="5905042"/>
            <a:ext cx="5343180" cy="936454"/>
          </a:xfrm>
        </p:spPr>
        <p:txBody>
          <a:bodyPr>
            <a:normAutofit/>
          </a:bodyPr>
          <a:lstStyle/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6394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9547" y="600285"/>
            <a:ext cx="5511509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Школьное образование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57482" y="2345421"/>
            <a:ext cx="3646583" cy="105381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обучение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70222" y="2365222"/>
            <a:ext cx="4054207" cy="109067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воспитание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24558" y="1320789"/>
            <a:ext cx="2708280" cy="10120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93952" y="1320789"/>
            <a:ext cx="2868689" cy="10246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Текст 4"/>
          <p:cNvSpPr txBox="1">
            <a:spLocks/>
          </p:cNvSpPr>
          <p:nvPr/>
        </p:nvSpPr>
        <p:spPr>
          <a:xfrm>
            <a:off x="898488" y="3502796"/>
            <a:ext cx="515778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Обучение – приобретение знаний, умений, навыков</a:t>
            </a:r>
          </a:p>
        </p:txBody>
      </p:sp>
      <p:sp>
        <p:nvSpPr>
          <p:cNvPr id="15" name="Текст 6"/>
          <p:cNvSpPr txBox="1">
            <a:spLocks/>
          </p:cNvSpPr>
          <p:nvPr/>
        </p:nvSpPr>
        <p:spPr>
          <a:xfrm>
            <a:off x="6870222" y="3646014"/>
            <a:ext cx="5183188" cy="11611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Воспитание – формирование ценностей, норм поведения в обществе</a:t>
            </a:r>
          </a:p>
        </p:txBody>
      </p:sp>
      <p:sp>
        <p:nvSpPr>
          <p:cNvPr id="16" name="Объект 5"/>
          <p:cNvSpPr txBox="1">
            <a:spLocks/>
          </p:cNvSpPr>
          <p:nvPr/>
        </p:nvSpPr>
        <p:spPr>
          <a:xfrm>
            <a:off x="260811" y="4326708"/>
            <a:ext cx="5704491" cy="21946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/>
              <a:t>Гуманитарные предметы: языки, литература, история, обществознание</a:t>
            </a:r>
          </a:p>
          <a:p>
            <a:r>
              <a:rPr lang="ru-RU" i="1" dirty="0"/>
              <a:t>Естественно-научные предметы: биология, физика, химия</a:t>
            </a:r>
          </a:p>
        </p:txBody>
      </p:sp>
    </p:spTree>
    <p:extLst>
      <p:ext uri="{BB962C8B-B14F-4D97-AF65-F5344CB8AC3E}">
        <p14:creationId xmlns:p14="http://schemas.microsoft.com/office/powerpoint/2010/main" xmlns="" val="3444121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827" y="223559"/>
            <a:ext cx="10983816" cy="641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877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50000"/>
            </a:schemeClr>
          </a:solidFill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Значение образования- заполнить таблицу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95323160"/>
              </p:ext>
            </p:extLst>
          </p:nvPr>
        </p:nvGraphicFramePr>
        <p:xfrm>
          <a:off x="838200" y="3026463"/>
          <a:ext cx="10515600" cy="163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baseline="0" dirty="0"/>
                        <a:t>Для человека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Для общества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57681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8742448"/>
              </p:ext>
            </p:extLst>
          </p:nvPr>
        </p:nvGraphicFramePr>
        <p:xfrm>
          <a:off x="418638" y="1825625"/>
          <a:ext cx="11105004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25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525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aseline="0" dirty="0"/>
                        <a:t>Для человека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Для общества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/>
                        <a:t>Развитие творческих способностей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Творческие люди развивают культуру общества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/>
                        <a:t>Чем больше знаний, тем продуктивнее и эффективнее на работе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Эффективный</a:t>
                      </a:r>
                      <a:r>
                        <a:rPr lang="ru-RU" sz="2800" baseline="0" dirty="0"/>
                        <a:t> труд работников приводит к улучшению качества жизни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/>
                        <a:t>Качественное образование помогает человеку достичь цели, найти высокооплачиваемую работу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Государств с высоким уровнем образования способно конкурировать на международной арене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611916" y="387160"/>
            <a:ext cx="5893106" cy="112215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</a:rPr>
              <a:t>Значение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733231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125" y="508346"/>
            <a:ext cx="8956714" cy="1034016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Основная цель правил в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0838" y="2060153"/>
            <a:ext cx="10152961" cy="4116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     Создание безопасных и полноценных условий для пребывания учащихся на территории образовательной организации, формирование у школьников познавательных способностей, а также навыков хорошего поведения в социуме</a:t>
            </a:r>
          </a:p>
        </p:txBody>
      </p:sp>
    </p:spTree>
    <p:extLst>
      <p:ext uri="{BB962C8B-B14F-4D97-AF65-F5344CB8AC3E}">
        <p14:creationId xmlns:p14="http://schemas.microsoft.com/office/powerpoint/2010/main" xmlns="" val="1251380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83884"/>
            <a:ext cx="10046465" cy="2192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/>
              <a:t>Права</a:t>
            </a:r>
            <a:r>
              <a:rPr lang="ru-RU" i="1" dirty="0"/>
              <a:t>- это то, что человек может делать по закону</a:t>
            </a:r>
          </a:p>
          <a:p>
            <a:pPr marL="0" indent="0">
              <a:buNone/>
            </a:pPr>
            <a:r>
              <a:rPr lang="ru-RU" b="1" i="1" u="sng" dirty="0"/>
              <a:t>Обязанность</a:t>
            </a:r>
            <a:r>
              <a:rPr lang="ru-RU" i="1" dirty="0"/>
              <a:t>- это круг действий, возложенных на кого-нибудь и обязательных для выполнения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199" y="4076241"/>
            <a:ext cx="10395333" cy="1817783"/>
          </a:xfrm>
        </p:spPr>
        <p:txBody>
          <a:bodyPr/>
          <a:lstStyle/>
          <a:p>
            <a:r>
              <a:rPr lang="ru-RU" dirty="0"/>
              <a:t>ФЗ «Об образовании в Российской Федерации» № 273</a:t>
            </a:r>
          </a:p>
          <a:p>
            <a:r>
              <a:rPr lang="ru-RU" dirty="0"/>
              <a:t>Устав школы</a:t>
            </a:r>
          </a:p>
          <a:p>
            <a:r>
              <a:rPr lang="ru-RU" dirty="0"/>
              <a:t>Правила внутреннего распорядка обучающихся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52601" y="519362"/>
            <a:ext cx="7975294" cy="76961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bg1"/>
                </a:solidFill>
              </a:rPr>
              <a:t>Права и обязанности учащихся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6003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8702" y="276991"/>
            <a:ext cx="7975294" cy="769612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Права и обязанности учащихся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3627" y="1134738"/>
            <a:ext cx="5181600" cy="48218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/>
              <a:t>Права:</a:t>
            </a:r>
          </a:p>
          <a:p>
            <a:r>
              <a:rPr lang="ru-RU" dirty="0"/>
              <a:t>Выбор образовательной организации и формы обучения</a:t>
            </a:r>
          </a:p>
          <a:p>
            <a:r>
              <a:rPr lang="ru-RU" dirty="0"/>
              <a:t>Получение образование в соответствии с ФОП</a:t>
            </a:r>
          </a:p>
          <a:p>
            <a:r>
              <a:rPr lang="ru-RU" dirty="0"/>
              <a:t>Обучение по индивидуальному учебному плану</a:t>
            </a:r>
          </a:p>
          <a:p>
            <a:r>
              <a:rPr lang="ru-RU" dirty="0"/>
              <a:t>Получение дополнительных образовательных услуг</a:t>
            </a:r>
          </a:p>
          <a:p>
            <a:r>
              <a:rPr lang="ru-RU" dirty="0"/>
              <a:t>На каникулы и пр.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134738"/>
            <a:ext cx="5181600" cy="450589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/>
              <a:t>Обязанности:</a:t>
            </a:r>
          </a:p>
          <a:p>
            <a:r>
              <a:rPr lang="ru-RU" dirty="0"/>
              <a:t>Посещение учебных занятий</a:t>
            </a:r>
          </a:p>
          <a:p>
            <a:r>
              <a:rPr lang="ru-RU" dirty="0"/>
              <a:t>Выполнение домашних заданий</a:t>
            </a:r>
          </a:p>
          <a:p>
            <a:r>
              <a:rPr lang="ru-RU" dirty="0"/>
              <a:t>Соблюдений устава школы и правил внутреннего распорядка</a:t>
            </a:r>
          </a:p>
          <a:p>
            <a:r>
              <a:rPr lang="ru-RU" dirty="0"/>
              <a:t>Бережное отношение к имуществу школы</a:t>
            </a:r>
          </a:p>
          <a:p>
            <a:r>
              <a:rPr lang="ru-RU" dirty="0"/>
              <a:t>Уважение чести и достоинства работников школы и других обучающихся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38948" y="5574535"/>
            <a:ext cx="72555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/>
              <a:t>?? </a:t>
            </a: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Какими правами пользуетесь?</a:t>
            </a:r>
          </a:p>
          <a:p>
            <a:pPr algn="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</a:rPr>
              <a:t>Какие обязанности нарушали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336671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2769" y="420210"/>
            <a:ext cx="5793954" cy="1045034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Домашнее задание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2509" y="1652531"/>
            <a:ext cx="4351338" cy="4351338"/>
          </a:xfrm>
        </p:spPr>
      </p:pic>
      <p:sp>
        <p:nvSpPr>
          <p:cNvPr id="5" name="TextBox 4"/>
          <p:cNvSpPr txBox="1"/>
          <p:nvPr/>
        </p:nvSpPr>
        <p:spPr>
          <a:xfrm>
            <a:off x="538153" y="1479554"/>
            <a:ext cx="61584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/>
              <a:t>Подготовить сообщение на тему «Право на образование в школе будущего».</a:t>
            </a:r>
          </a:p>
          <a:p>
            <a:r>
              <a:rPr lang="ru-RU" sz="4000" dirty="0"/>
              <a:t>             ИЛИ</a:t>
            </a:r>
          </a:p>
          <a:p>
            <a:r>
              <a:rPr lang="ru-RU" sz="2400" dirty="0"/>
              <a:t>2.Напишите небольшое сочинение-эссе на тему «Права и обязанности учащихся – важное условие выполнение закона о образовании». В своем эссе представьте: 1) общие для всех права и обязанности; 2) права и обязанности учащихся отдельных школ.</a:t>
            </a:r>
          </a:p>
        </p:txBody>
      </p:sp>
    </p:spTree>
    <p:extLst>
      <p:ext uri="{BB962C8B-B14F-4D97-AF65-F5344CB8AC3E}">
        <p14:creationId xmlns:p14="http://schemas.microsoft.com/office/powerpoint/2010/main" xmlns="" val="38655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374572"/>
            <a:ext cx="3371162" cy="572879"/>
          </a:xfrm>
        </p:spPr>
        <p:txBody>
          <a:bodyPr>
            <a:noAutofit/>
          </a:bodyPr>
          <a:lstStyle/>
          <a:p>
            <a:r>
              <a:rPr lang="ru-RU" b="1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320" y="947452"/>
            <a:ext cx="11144480" cy="46566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Окончив  9 класс, Николай  поступил в строительный  техникум. Образование,  какого  уровня  получает   сейчас </a:t>
            </a:r>
            <a:r>
              <a:rPr lang="ru-RU" dirty="0" smtClean="0"/>
              <a:t>Николай</a:t>
            </a:r>
            <a:r>
              <a:rPr lang="ru-RU" dirty="0" smtClean="0"/>
              <a:t>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 среднее профессиональное 2) основное общее</a:t>
            </a:r>
          </a:p>
          <a:p>
            <a:pPr marL="0" indent="0">
              <a:buNone/>
            </a:pPr>
            <a:r>
              <a:rPr lang="ru-RU" dirty="0"/>
              <a:t>3) незаконченное  высшее    4) начальное  профессиональное</a:t>
            </a:r>
          </a:p>
          <a:p>
            <a:pPr marL="0" indent="0">
              <a:buNone/>
            </a:pPr>
            <a:r>
              <a:rPr lang="ru-RU" dirty="0"/>
              <a:t>2. Ученица  6 класса обладает  исключительными  способностями  к  математике. На  региональной  олимпиаде  по  этой  дисциплине  она  заняла  второе  место, выполнив задания для  учащихся  8 и  9  класса. На  какой  образовательной  ступени  находится девочка?</a:t>
            </a:r>
          </a:p>
          <a:p>
            <a:pPr marL="0" indent="0">
              <a:buNone/>
            </a:pPr>
            <a:r>
              <a:rPr lang="ru-RU" dirty="0"/>
              <a:t>1) начального  образования               2) среднего общего  образования</a:t>
            </a:r>
          </a:p>
          <a:p>
            <a:pPr marL="0" indent="0">
              <a:buNone/>
            </a:pPr>
            <a:r>
              <a:rPr lang="ru-RU" dirty="0"/>
              <a:t>3)дополнительного  образования     4) основного  общего  образования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350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2663"/>
          </a:xfrm>
        </p:spPr>
        <p:txBody>
          <a:bodyPr/>
          <a:lstStyle/>
          <a:p>
            <a:r>
              <a:rPr lang="ru-RU" b="1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46602"/>
            <a:ext cx="11082051" cy="5130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3. Илья  занимается  в  изостудии  и драматическом  кружке Центра  детского  творчества. К какому  виду  образования можно  отнести эти  занятия?</a:t>
            </a:r>
          </a:p>
          <a:p>
            <a:pPr marL="0" indent="0">
              <a:buNone/>
            </a:pPr>
            <a:r>
              <a:rPr lang="ru-RU" dirty="0"/>
              <a:t>1) непрерывное  образование        2) дополнительное  образование </a:t>
            </a:r>
          </a:p>
          <a:p>
            <a:pPr marL="0" indent="0">
              <a:buNone/>
            </a:pPr>
            <a:r>
              <a:rPr lang="ru-RU" dirty="0"/>
              <a:t>3) среднее (полное) образование  4) профессиональное  образование</a:t>
            </a:r>
          </a:p>
          <a:p>
            <a:pPr marL="0" indent="0">
              <a:buNone/>
            </a:pPr>
            <a:r>
              <a:rPr lang="ru-RU" dirty="0"/>
              <a:t>4. Четвероклассница Ира  увлекается  рисованием. Она  посещает  изостудию  в  Доме  детского  творчества. На какой  ступени  образования  находится  Ира?</a:t>
            </a:r>
          </a:p>
          <a:p>
            <a:pPr marL="0" indent="0">
              <a:buNone/>
            </a:pPr>
            <a:r>
              <a:rPr lang="ru-RU" dirty="0"/>
              <a:t>1) общее среднее  образование  2) среднее  специальное  образование  </a:t>
            </a:r>
          </a:p>
          <a:p>
            <a:pPr marL="0" indent="0">
              <a:buNone/>
            </a:pPr>
            <a:r>
              <a:rPr lang="ru-RU" dirty="0"/>
              <a:t>3)общее начальное  образование  4) общее основное  образование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36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830417" cy="571309"/>
          </a:xfrm>
        </p:spPr>
        <p:txBody>
          <a:bodyPr>
            <a:noAutofit/>
          </a:bodyPr>
          <a:lstStyle/>
          <a:p>
            <a:r>
              <a:rPr lang="ru-RU" b="1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36434"/>
            <a:ext cx="10515600" cy="52405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5. По окончании 9 класса общеобразовательной школы Костя поступил в 10 класс гимназии. Он с удовольствием учится, участвует в спектаклях гимназического театра. На какой ступени образования находится Костя?</a:t>
            </a:r>
          </a:p>
          <a:p>
            <a:pPr marL="0" indent="0">
              <a:buNone/>
            </a:pPr>
            <a:r>
              <a:rPr lang="ru-RU" dirty="0"/>
              <a:t>1) основное общее образование      2) среднее общее образование  </a:t>
            </a:r>
          </a:p>
          <a:p>
            <a:pPr marL="0" indent="0">
              <a:buNone/>
            </a:pPr>
            <a:r>
              <a:rPr lang="ru-RU" dirty="0"/>
              <a:t>3) среднее профессиональное     4) дополнительное образование</a:t>
            </a:r>
          </a:p>
          <a:p>
            <a:pPr marL="0" indent="0">
              <a:buNone/>
            </a:pPr>
            <a:r>
              <a:rPr lang="ru-RU" dirty="0"/>
              <a:t>6. Верны ли следующие суждения о системе образования в РФ?</a:t>
            </a:r>
          </a:p>
          <a:p>
            <a:pPr marL="0" indent="0">
              <a:buNone/>
            </a:pPr>
            <a:r>
              <a:rPr lang="ru-RU" dirty="0"/>
              <a:t>А. Наличие основного общего образования даёт возможность человеку поступить в учреждение высшего профессионального образования.</a:t>
            </a:r>
          </a:p>
          <a:p>
            <a:pPr marL="0" indent="0">
              <a:buNone/>
            </a:pPr>
            <a:r>
              <a:rPr lang="ru-RU" dirty="0"/>
              <a:t>Б. Наличие среднего общего образования позволяет человеку поступить в учреждения среднего и высшего профессионального образования.</a:t>
            </a:r>
          </a:p>
          <a:p>
            <a:pPr marL="0" indent="0">
              <a:buNone/>
            </a:pPr>
            <a:r>
              <a:rPr lang="ru-RU" dirty="0"/>
              <a:t>1) верно только А            2) верно только Б</a:t>
            </a:r>
          </a:p>
          <a:p>
            <a:pPr marL="0" indent="0">
              <a:buNone/>
            </a:pPr>
            <a:r>
              <a:rPr lang="ru-RU" dirty="0"/>
              <a:t>3) верны оба суждения    4) оба суждения неверны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077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99873"/>
            <a:ext cx="3238041" cy="989949"/>
          </a:xfrm>
        </p:spPr>
        <p:txBody>
          <a:bodyPr>
            <a:normAutofit/>
          </a:bodyPr>
          <a:lstStyle/>
          <a:p>
            <a:r>
              <a:rPr lang="ru-RU" b="1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9990"/>
            <a:ext cx="10515600" cy="4876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7. Верны ли следующие суждения об образовании?</a:t>
            </a:r>
          </a:p>
          <a:p>
            <a:pPr marL="0" indent="0">
              <a:buNone/>
            </a:pPr>
            <a:r>
              <a:rPr lang="ru-RU" dirty="0"/>
              <a:t>А. Образование способствует развитию личности.</a:t>
            </a:r>
          </a:p>
          <a:p>
            <a:pPr marL="0" indent="0">
              <a:buNone/>
            </a:pPr>
            <a:r>
              <a:rPr lang="ru-RU" dirty="0"/>
              <a:t>Б. В современном обществе важно непрерывное образование на протяжении всей жизни человека.</a:t>
            </a:r>
          </a:p>
          <a:p>
            <a:pPr marL="0" indent="0">
              <a:buNone/>
            </a:pPr>
            <a:r>
              <a:rPr lang="ru-RU" dirty="0"/>
              <a:t>1) верно только А            2) верно только Б</a:t>
            </a:r>
            <a:br>
              <a:rPr lang="ru-RU" dirty="0"/>
            </a:br>
            <a:r>
              <a:rPr lang="ru-RU" dirty="0"/>
              <a:t>3) верны оба суждения  4) оба суждения неверны</a:t>
            </a:r>
          </a:p>
          <a:p>
            <a:pPr marL="0" indent="0">
              <a:buNone/>
            </a:pPr>
            <a:r>
              <a:rPr lang="ru-RU" dirty="0"/>
              <a:t>8. Целенаправленная познавательная деятельность человека по получению новых для себя знаний и умений называется</a:t>
            </a:r>
          </a:p>
          <a:p>
            <a:pPr marL="0" indent="0">
              <a:buNone/>
            </a:pPr>
            <a:r>
              <a:rPr lang="ru-RU" dirty="0"/>
              <a:t>1) Творчеством          2) образованием</a:t>
            </a:r>
            <a:br>
              <a:rPr lang="ru-RU" dirty="0"/>
            </a:br>
            <a:r>
              <a:rPr lang="ru-RU" dirty="0"/>
              <a:t>3) Социализацией    4) наукой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91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4788"/>
            <a:ext cx="10515600" cy="1325563"/>
          </a:xfrm>
        </p:spPr>
        <p:txBody>
          <a:bodyPr/>
          <a:lstStyle/>
          <a:p>
            <a:r>
              <a:rPr lang="ru-RU" b="1" dirty="0"/>
              <a:t>ответы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№1 - 1</a:t>
            </a:r>
          </a:p>
          <a:p>
            <a:r>
              <a:rPr lang="ru-RU" dirty="0"/>
              <a:t>№2 – 4</a:t>
            </a:r>
          </a:p>
          <a:p>
            <a:r>
              <a:rPr lang="ru-RU" dirty="0"/>
              <a:t>№3 – 2</a:t>
            </a:r>
          </a:p>
          <a:p>
            <a:r>
              <a:rPr lang="ru-RU" dirty="0"/>
              <a:t>№4 -  3</a:t>
            </a:r>
          </a:p>
          <a:p>
            <a:r>
              <a:rPr lang="ru-RU" dirty="0"/>
              <a:t>№5 -  2</a:t>
            </a:r>
          </a:p>
          <a:p>
            <a:r>
              <a:rPr lang="ru-RU" dirty="0"/>
              <a:t>№6 -  2</a:t>
            </a:r>
          </a:p>
          <a:p>
            <a:r>
              <a:rPr lang="ru-RU" dirty="0"/>
              <a:t>№7 – 3</a:t>
            </a:r>
          </a:p>
          <a:p>
            <a:r>
              <a:rPr lang="ru-RU" dirty="0"/>
              <a:t>№8 - 2</a:t>
            </a:r>
          </a:p>
        </p:txBody>
      </p:sp>
    </p:spTree>
    <p:extLst>
      <p:ext uri="{BB962C8B-B14F-4D97-AF65-F5344CB8AC3E}">
        <p14:creationId xmlns:p14="http://schemas.microsoft.com/office/powerpoint/2010/main" xmlns="" val="41767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73017" y="944601"/>
            <a:ext cx="10515600" cy="4806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u="sng" dirty="0"/>
              <a:t>Образование</a:t>
            </a:r>
            <a:r>
              <a:rPr lang="ru-RU" sz="4000" dirty="0"/>
              <a:t>- приобщение к культуре, ценностям человеческого общества, знаниям о мире, накопленным предыдущими поколениями. Основано на получении и усвоении знаний и навыков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2757590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8706" y="500062"/>
            <a:ext cx="10515600" cy="1325563"/>
          </a:xfrm>
        </p:spPr>
        <p:txBody>
          <a:bodyPr/>
          <a:lstStyle/>
          <a:p>
            <a:r>
              <a:rPr lang="ru-RU" b="1" dirty="0"/>
              <a:t>Участники образовательного процесса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9123" y="2126255"/>
            <a:ext cx="4208443" cy="114575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учащиеся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68706" y="4427030"/>
            <a:ext cx="3712684" cy="138812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учителя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94863" y="4427030"/>
            <a:ext cx="3800819" cy="138812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родители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83875" y="3272010"/>
            <a:ext cx="2335576" cy="11550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636745" y="3272010"/>
            <a:ext cx="2738609" cy="11550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881390" y="5034708"/>
            <a:ext cx="2213473" cy="11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4881390" y="5343181"/>
            <a:ext cx="2213473" cy="11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677099" y="3295792"/>
            <a:ext cx="2204291" cy="11219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0003316" y="442703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7359267" y="3295792"/>
            <a:ext cx="2474205" cy="11219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53349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3.ppt-online.org/files3/slide/t/TCLAq2QZiRJM1HKg9hc6x3EP8SWzrwuVNm4Gno/slide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5074" y="472188"/>
            <a:ext cx="9562641" cy="619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7077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698</Words>
  <Application>Microsoft Office PowerPoint</Application>
  <PresentationFormat>Произвольный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Школьное образование.  Права и обязанности обучающихся</vt:lpstr>
      <vt:lpstr>повторим</vt:lpstr>
      <vt:lpstr>повторим</vt:lpstr>
      <vt:lpstr>повторим</vt:lpstr>
      <vt:lpstr>повторим</vt:lpstr>
      <vt:lpstr>ответы</vt:lpstr>
      <vt:lpstr>Слайд 7</vt:lpstr>
      <vt:lpstr>Участники образовательного процесса</vt:lpstr>
      <vt:lpstr>Слайд 9</vt:lpstr>
      <vt:lpstr>Слайд 10</vt:lpstr>
      <vt:lpstr>Слайд 11</vt:lpstr>
      <vt:lpstr>Значение образования- заполнить таблицу</vt:lpstr>
      <vt:lpstr>Слайд 13</vt:lpstr>
      <vt:lpstr>Основная цель правил в школе</vt:lpstr>
      <vt:lpstr>Слайд 15</vt:lpstr>
      <vt:lpstr>Права и обязанности учащихся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Школьное образование. Права и обязанности обучающихся</dc:title>
  <dc:creator>Марина</dc:creator>
  <cp:lastModifiedBy>школа</cp:lastModifiedBy>
  <cp:revision>18</cp:revision>
  <dcterms:created xsi:type="dcterms:W3CDTF">2023-11-12T16:33:33Z</dcterms:created>
  <dcterms:modified xsi:type="dcterms:W3CDTF">2023-11-30T09:15:01Z</dcterms:modified>
</cp:coreProperties>
</file>