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6"/>
  </p:notesMasterIdLst>
  <p:sldIdLst>
    <p:sldId id="256" r:id="rId2"/>
    <p:sldId id="281" r:id="rId3"/>
    <p:sldId id="280" r:id="rId4"/>
    <p:sldId id="286" r:id="rId5"/>
    <p:sldId id="283" r:id="rId6"/>
    <p:sldId id="293" r:id="rId7"/>
    <p:sldId id="288" r:id="rId8"/>
    <p:sldId id="290" r:id="rId9"/>
    <p:sldId id="292" r:id="rId10"/>
    <p:sldId id="295" r:id="rId11"/>
    <p:sldId id="291" r:id="rId12"/>
    <p:sldId id="287" r:id="rId13"/>
    <p:sldId id="299" r:id="rId14"/>
    <p:sldId id="30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33CC"/>
    <a:srgbClr val="00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74" autoAdjust="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5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60221-B95B-4156-A0BB-8A31213F17E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2007-E854-434F-BF57-DBA2A569A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07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8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38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057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548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21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597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82007-E854-434F-BF57-DBA2A569A12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383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5" indent="0" algn="ctr">
              <a:buNone/>
              <a:defRPr sz="2000"/>
            </a:lvl2pPr>
            <a:lvl3pPr marL="914388" indent="0" algn="ctr">
              <a:buNone/>
              <a:defRPr sz="1800"/>
            </a:lvl3pPr>
            <a:lvl4pPr marL="1371583" indent="0" algn="ctr">
              <a:buNone/>
              <a:defRPr sz="1600"/>
            </a:lvl4pPr>
            <a:lvl5pPr marL="1828777" indent="0" algn="ctr">
              <a:buNone/>
              <a:defRPr sz="1600"/>
            </a:lvl5pPr>
            <a:lvl6pPr marL="2285972" indent="0" algn="ctr">
              <a:buNone/>
              <a:defRPr sz="1600"/>
            </a:lvl6pPr>
            <a:lvl7pPr marL="2743166" indent="0" algn="ctr">
              <a:buNone/>
              <a:defRPr sz="1600"/>
            </a:lvl7pPr>
            <a:lvl8pPr marL="3200360" indent="0" algn="ctr">
              <a:buNone/>
              <a:defRPr sz="1600"/>
            </a:lvl8pPr>
            <a:lvl9pPr marL="3657555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55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22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73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6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0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1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88" indent="0">
              <a:buNone/>
              <a:defRPr sz="1800" b="1"/>
            </a:lvl3pPr>
            <a:lvl4pPr marL="1371583" indent="0">
              <a:buNone/>
              <a:defRPr sz="1600" b="1"/>
            </a:lvl4pPr>
            <a:lvl5pPr marL="1828777" indent="0">
              <a:buNone/>
              <a:defRPr sz="1600" b="1"/>
            </a:lvl5pPr>
            <a:lvl6pPr marL="2285972" indent="0">
              <a:buNone/>
              <a:defRPr sz="1600" b="1"/>
            </a:lvl6pPr>
            <a:lvl7pPr marL="2743166" indent="0">
              <a:buNone/>
              <a:defRPr sz="1600" b="1"/>
            </a:lvl7pPr>
            <a:lvl8pPr marL="3200360" indent="0">
              <a:buNone/>
              <a:defRPr sz="1600" b="1"/>
            </a:lvl8pPr>
            <a:lvl9pPr marL="365755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88" indent="0">
              <a:buNone/>
              <a:defRPr sz="1800" b="1"/>
            </a:lvl3pPr>
            <a:lvl4pPr marL="1371583" indent="0">
              <a:buNone/>
              <a:defRPr sz="1600" b="1"/>
            </a:lvl4pPr>
            <a:lvl5pPr marL="1828777" indent="0">
              <a:buNone/>
              <a:defRPr sz="1600" b="1"/>
            </a:lvl5pPr>
            <a:lvl6pPr marL="2285972" indent="0">
              <a:buNone/>
              <a:defRPr sz="1600" b="1"/>
            </a:lvl6pPr>
            <a:lvl7pPr marL="2743166" indent="0">
              <a:buNone/>
              <a:defRPr sz="1600" b="1"/>
            </a:lvl7pPr>
            <a:lvl8pPr marL="3200360" indent="0">
              <a:buNone/>
              <a:defRPr sz="1600" b="1"/>
            </a:lvl8pPr>
            <a:lvl9pPr marL="365755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5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18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3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88" indent="0">
              <a:buNone/>
              <a:defRPr sz="1200"/>
            </a:lvl3pPr>
            <a:lvl4pPr marL="1371583" indent="0">
              <a:buNone/>
              <a:defRPr sz="1000"/>
            </a:lvl4pPr>
            <a:lvl5pPr marL="1828777" indent="0">
              <a:buNone/>
              <a:defRPr sz="1000"/>
            </a:lvl5pPr>
            <a:lvl6pPr marL="2285972" indent="0">
              <a:buNone/>
              <a:defRPr sz="1000"/>
            </a:lvl6pPr>
            <a:lvl7pPr marL="2743166" indent="0">
              <a:buNone/>
              <a:defRPr sz="1000"/>
            </a:lvl7pPr>
            <a:lvl8pPr marL="3200360" indent="0">
              <a:buNone/>
              <a:defRPr sz="1000"/>
            </a:lvl8pPr>
            <a:lvl9pPr marL="365755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95" indent="0">
              <a:buNone/>
              <a:defRPr sz="2800"/>
            </a:lvl2pPr>
            <a:lvl3pPr marL="914388" indent="0">
              <a:buNone/>
              <a:defRPr sz="2400"/>
            </a:lvl3pPr>
            <a:lvl4pPr marL="1371583" indent="0">
              <a:buNone/>
              <a:defRPr sz="2000"/>
            </a:lvl4pPr>
            <a:lvl5pPr marL="1828777" indent="0">
              <a:buNone/>
              <a:defRPr sz="2000"/>
            </a:lvl5pPr>
            <a:lvl6pPr marL="2285972" indent="0">
              <a:buNone/>
              <a:defRPr sz="2000"/>
            </a:lvl6pPr>
            <a:lvl7pPr marL="2743166" indent="0">
              <a:buNone/>
              <a:defRPr sz="2000"/>
            </a:lvl7pPr>
            <a:lvl8pPr marL="3200360" indent="0">
              <a:buNone/>
              <a:defRPr sz="2000"/>
            </a:lvl8pPr>
            <a:lvl9pPr marL="3657555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88" indent="0">
              <a:buNone/>
              <a:defRPr sz="1200"/>
            </a:lvl3pPr>
            <a:lvl4pPr marL="1371583" indent="0">
              <a:buNone/>
              <a:defRPr sz="1000"/>
            </a:lvl4pPr>
            <a:lvl5pPr marL="1828777" indent="0">
              <a:buNone/>
              <a:defRPr sz="1000"/>
            </a:lvl5pPr>
            <a:lvl6pPr marL="2285972" indent="0">
              <a:buNone/>
              <a:defRPr sz="1000"/>
            </a:lvl6pPr>
            <a:lvl7pPr marL="2743166" indent="0">
              <a:buNone/>
              <a:defRPr sz="1000"/>
            </a:lvl7pPr>
            <a:lvl8pPr marL="3200360" indent="0">
              <a:buNone/>
              <a:defRPr sz="1000"/>
            </a:lvl8pPr>
            <a:lvl9pPr marL="365755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55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90452-3083-4792-9C3D-0C505CFCA6DA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3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752DA-AA8F-4BE5-A589-77CF84369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38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7" indent="-228597" algn="l" defTabSz="91438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1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6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0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5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69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63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57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51" indent="-228597" algn="l" defTabSz="91438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5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8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3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7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2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66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0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55" algn="l" defTabSz="9143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k.com/video-151156152_45623907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k.com/video-151156152_45623905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28032" cy="68321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19055" y="-401782"/>
            <a:ext cx="8672945" cy="3602182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Мультстудия</a:t>
            </a:r>
            <a:r>
              <a:rPr lang="ru-RU" sz="4000" b="1" dirty="0" smtClean="0">
                <a:solidFill>
                  <a:srgbClr val="C00000"/>
                </a:solidFill>
              </a:rPr>
              <a:t> Радужка» как </a:t>
            </a:r>
            <a:r>
              <a:rPr lang="ru-RU" sz="4000" b="1" dirty="0">
                <a:solidFill>
                  <a:srgbClr val="C00000"/>
                </a:solidFill>
              </a:rPr>
              <a:t>средство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   развития </a:t>
            </a:r>
            <a:r>
              <a:rPr lang="ru-RU" sz="4000" b="1" dirty="0">
                <a:solidFill>
                  <a:srgbClr val="C00000"/>
                </a:solidFill>
              </a:rPr>
              <a:t>познавательного и речевого развития младших школьников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b="1" dirty="0">
              <a:ln w="0">
                <a:solidFill>
                  <a:srgbClr val="9966FF"/>
                </a:solidFill>
              </a:ln>
              <a:solidFill>
                <a:srgbClr val="00B0F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828032" y="5051527"/>
            <a:ext cx="6858000" cy="1655762"/>
          </a:xfrm>
        </p:spPr>
        <p:txBody>
          <a:bodyPr/>
          <a:lstStyle/>
          <a:p>
            <a:pPr algn="r"/>
            <a:r>
              <a:rPr lang="ru-RU" dirty="0"/>
              <a:t>Жигалова Светлана Геннадьевна</a:t>
            </a:r>
          </a:p>
          <a:p>
            <a:pPr algn="r"/>
            <a:r>
              <a:rPr lang="ru-RU" dirty="0"/>
              <a:t>педагог дополнительного </a:t>
            </a:r>
            <a:r>
              <a:rPr lang="ru-RU" dirty="0" smtClean="0"/>
              <a:t>образования</a:t>
            </a:r>
          </a:p>
          <a:p>
            <a:pPr algn="r"/>
            <a:r>
              <a:rPr lang="ru-RU" dirty="0" smtClean="0"/>
              <a:t> ЦРТДЮ </a:t>
            </a:r>
            <a:r>
              <a:rPr lang="ru-RU" dirty="0"/>
              <a:t>«РАДУГА»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46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564" y="1646346"/>
            <a:ext cx="817418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/>
                <a:solidFill>
                  <a:srgbClr val="FFC000"/>
                </a:solidFill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При озвучивании фильма младшие школьники активно тренируются в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речевой деятельности, в выразительном чтении ролей, в темпо-ритмической стороне речи, в вырабатывании четкого и ясного произношения каждого звука, а также слова и фразы в целом, то есть хорошей дикции, в умении регулировать громкость голоса.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/>
            </a:r>
            <a:b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</a:br>
            <a:r>
              <a:rPr lang="ru-RU" sz="2800" dirty="0">
                <a:ln/>
                <a:cs typeface="Times New Roman" panose="02020603050405020304" pitchFamily="18" charset="0"/>
              </a:rPr>
              <a:t>Фильм «Осень»</a:t>
            </a:r>
          </a:p>
          <a:p>
            <a:pPr algn="just"/>
            <a:r>
              <a:rPr lang="en-US" sz="2800" u="sng" dirty="0">
                <a:ln/>
                <a:solidFill>
                  <a:srgbClr val="002060"/>
                </a:solidFill>
                <a:latin typeface="Calibri Light" panose="020F0302020204030204" pitchFamily="34" charset="0"/>
                <a:ea typeface="+mj-ea"/>
                <a:cs typeface="Times New Roman" panose="02020603050405020304" pitchFamily="18" charset="0"/>
              </a:rPr>
              <a:t>https://vk.com/video-151156152_456239071</a:t>
            </a:r>
            <a:endParaRPr lang="ru-RU" sz="2800" u="sng" dirty="0">
              <a:ln/>
              <a:solidFill>
                <a:srgbClr val="002060"/>
              </a:solidFill>
              <a:latin typeface="Calibri Light" panose="020F0302020204030204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1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26872" y="845126"/>
            <a:ext cx="817418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/>
                <a:solidFill>
                  <a:srgbClr val="FFC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Применение сборных сюжетов в мультипликационный фильм даёт возможность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провести речевое общение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с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детьми наиболее содержательно и интересно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 smtClean="0">
              <a:ln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Фильм «Азбуки-загадки»</a:t>
            </a:r>
          </a:p>
          <a:p>
            <a:pPr algn="just"/>
            <a:r>
              <a:rPr lang="en-US" sz="2800" u="sng" dirty="0">
                <a:ln/>
                <a:solidFill>
                  <a:srgbClr val="002060"/>
                </a:solidFill>
                <a:ea typeface="+mj-ea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800" u="sng" dirty="0" smtClean="0">
                <a:ln/>
                <a:solidFill>
                  <a:srgbClr val="002060"/>
                </a:solidFill>
                <a:ea typeface="+mj-ea"/>
                <a:cs typeface="Times New Roman" panose="02020603050405020304" pitchFamily="18" charset="0"/>
                <a:hlinkClick r:id="rId4"/>
              </a:rPr>
              <a:t>vk.com/video-151156152_456239070</a:t>
            </a:r>
            <a:endParaRPr lang="ru-RU" sz="2800" u="sng" dirty="0" smtClean="0">
              <a:ln/>
              <a:solidFill>
                <a:srgbClr val="002060"/>
              </a:solidFill>
              <a:ea typeface="+mj-ea"/>
              <a:cs typeface="Times New Roman" panose="02020603050405020304" pitchFamily="18" charset="0"/>
            </a:endParaRPr>
          </a:p>
          <a:p>
            <a:pPr algn="just"/>
            <a:endParaRPr lang="ru-RU" sz="2800" u="sng" dirty="0">
              <a:ln/>
              <a:solidFill>
                <a:srgbClr val="002060"/>
              </a:solidFill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«Белая берёза»:</a:t>
            </a:r>
          </a:p>
          <a:p>
            <a:pPr algn="just"/>
            <a:r>
              <a:rPr lang="en-US" sz="2800" dirty="0">
                <a:ln/>
                <a:solidFill>
                  <a:srgbClr val="002060"/>
                </a:solidFill>
                <a:ea typeface="+mj-ea"/>
                <a:cs typeface="Times New Roman" panose="02020603050405020304" pitchFamily="18" charset="0"/>
              </a:rPr>
              <a:t>https://vk.com/video-151156152_456239019</a:t>
            </a:r>
            <a:endParaRPr lang="ru-RU" sz="2800" dirty="0" smtClean="0">
              <a:ln/>
              <a:solidFill>
                <a:srgbClr val="002060"/>
              </a:solidFill>
              <a:ea typeface="+mj-ea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ln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n/>
                <a:cs typeface="Times New Roman" panose="02020603050405020304" pitchFamily="18" charset="0"/>
              </a:rPr>
              <a:t>«Мороз рисует»:</a:t>
            </a:r>
            <a:endParaRPr lang="ru-RU" sz="3200" dirty="0">
              <a:ln/>
              <a:cs typeface="Times New Roman" panose="02020603050405020304" pitchFamily="18" charset="0"/>
            </a:endParaRPr>
          </a:p>
          <a:p>
            <a:pPr algn="just"/>
            <a:r>
              <a:rPr lang="en-US" sz="3200" dirty="0">
                <a:ln/>
                <a:solidFill>
                  <a:srgbClr val="002060"/>
                </a:solidFill>
                <a:ea typeface="+mj-ea"/>
                <a:cs typeface="Times New Roman" panose="02020603050405020304" pitchFamily="18" charset="0"/>
              </a:rPr>
              <a:t>https://vk.com/video-151156152_456239018</a:t>
            </a:r>
            <a:r>
              <a:rPr lang="ru-RU" sz="3200" dirty="0" smtClean="0">
                <a:ln/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n/>
                <a:ea typeface="+mj-ea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5320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774734"/>
              </p:ext>
            </p:extLst>
          </p:nvPr>
        </p:nvGraphicFramePr>
        <p:xfrm>
          <a:off x="3810001" y="1548273"/>
          <a:ext cx="8271162" cy="5369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9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9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1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1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8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год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год обучения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0044"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Рисунки,</a:t>
                      </a:r>
                      <a:r>
                        <a:rPr lang="ru-RU" sz="2000" baseline="0" dirty="0" smtClean="0"/>
                        <a:t> стихи в проекте «Мой герой»,</a:t>
                      </a:r>
                    </a:p>
                    <a:p>
                      <a:pPr marL="0" marR="0" indent="0" algn="ctr" defTabSz="914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компьютерная графика</a:t>
                      </a:r>
                      <a:r>
                        <a:rPr lang="ru-RU" sz="2000" baseline="0" dirty="0" smtClean="0"/>
                        <a:t> «</a:t>
                      </a:r>
                      <a:r>
                        <a:rPr lang="ru-RU" sz="2000" baseline="0" dirty="0" err="1" smtClean="0"/>
                        <a:t>Чюдо</a:t>
                      </a:r>
                      <a:r>
                        <a:rPr lang="ru-RU" sz="2000" baseline="0" dirty="0" smtClean="0"/>
                        <a:t> дерево», с</a:t>
                      </a:r>
                      <a:r>
                        <a:rPr lang="ru-RU" sz="2000" dirty="0" smtClean="0"/>
                        <a:t>южеты в программе </a:t>
                      </a:r>
                      <a:r>
                        <a:rPr lang="ru-RU" sz="2000" dirty="0" err="1" smtClean="0"/>
                        <a:t>Перволого</a:t>
                      </a:r>
                      <a:r>
                        <a:rPr lang="ru-RU" sz="2000" dirty="0" smtClean="0"/>
                        <a:t>, конкурс «Фантазёры», </a:t>
                      </a:r>
                    </a:p>
                    <a:p>
                      <a:pPr marL="0" marR="0" indent="0" algn="ctr" defTabSz="9143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/>
                        <a:t>Новогодние поздравления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dirty="0" smtClean="0"/>
                        <a:t>Мультипликация</a:t>
                      </a:r>
                      <a:r>
                        <a:rPr lang="ru-RU" sz="2000" baseline="0" dirty="0" smtClean="0"/>
                        <a:t> в технике рисование, перекладка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Проекты: 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«Белая берёза»,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«Осень», «Азбука», 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«В мире животных»</a:t>
                      </a:r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Секреты пластилиновой анимации</a:t>
                      </a:r>
                    </a:p>
                    <a:p>
                      <a:pPr algn="ctr"/>
                      <a:r>
                        <a:rPr lang="ru-RU" sz="2000" dirty="0" smtClean="0"/>
                        <a:t>Фильм</a:t>
                      </a:r>
                    </a:p>
                    <a:p>
                      <a:pPr algn="ctr"/>
                      <a:r>
                        <a:rPr lang="ru-RU" sz="2000" dirty="0" smtClean="0"/>
                        <a:t>«Мудрый рак», </a:t>
                      </a:r>
                    </a:p>
                    <a:p>
                      <a:pPr algn="ctr"/>
                      <a:r>
                        <a:rPr lang="ru-RU" sz="2000" dirty="0" smtClean="0"/>
                        <a:t>«Смелый кот», «Кошка, бабушка и грабли»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Программируемая</a:t>
                      </a:r>
                      <a:r>
                        <a:rPr lang="ru-RU" sz="2000" baseline="0" dirty="0" smtClean="0"/>
                        <a:t> анимация </a:t>
                      </a:r>
                      <a:r>
                        <a:rPr lang="en-US" sz="2000" baseline="0" dirty="0" smtClean="0"/>
                        <a:t>Scratch</a:t>
                      </a:r>
                      <a:r>
                        <a:rPr lang="ru-RU" sz="2000" baseline="0" dirty="0" smtClean="0"/>
                        <a:t>,</a:t>
                      </a:r>
                      <a:r>
                        <a:rPr lang="en-US" sz="2000" baseline="0" dirty="0" smtClean="0"/>
                        <a:t> PIVOT</a:t>
                      </a:r>
                      <a:r>
                        <a:rPr lang="ru-RU" sz="2000" baseline="0" dirty="0" smtClean="0"/>
                        <a:t> </a:t>
                      </a:r>
                      <a:endParaRPr lang="en-US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Фильм «Забота о ближнем»</a:t>
                      </a:r>
                    </a:p>
                    <a:p>
                      <a:pPr algn="ctr"/>
                      <a:r>
                        <a:rPr lang="ru-RU" sz="2800" baseline="0" dirty="0" err="1" smtClean="0"/>
                        <a:t>Видеожурнал</a:t>
                      </a:r>
                      <a:r>
                        <a:rPr lang="ru-RU" sz="2800" baseline="0" dirty="0" smtClean="0"/>
                        <a:t> «Радужные истории</a:t>
                      </a:r>
                      <a:r>
                        <a:rPr lang="ru-RU" sz="2800" baseline="0" dirty="0" smtClean="0"/>
                        <a:t>»</a:t>
                      </a:r>
                    </a:p>
                    <a:p>
                      <a:pPr algn="ctr"/>
                      <a:r>
                        <a:rPr lang="en-US" sz="2800" u="sng" dirty="0" smtClean="0">
                          <a:solidFill>
                            <a:srgbClr val="002060"/>
                          </a:solidFill>
                        </a:rPr>
                        <a:t>https://vk.com/video-151156152_456239126</a:t>
                      </a:r>
                      <a:endParaRPr lang="ru-RU" sz="2800" u="sng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50943" y="625825"/>
            <a:ext cx="59724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j-lt"/>
              </a:rPr>
              <a:t>Практические работы</a:t>
            </a:r>
            <a:endParaRPr lang="ru-RU" sz="40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019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9201" y="886689"/>
            <a:ext cx="9975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Развивающие возможности мультипликации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настолько широки, что  охватывают не только образовательные области речевого направления. Авторская детская мультипликация является универсальным средством обучения, развития и воспитания детей.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На разных этапах создания фильма у школьников развиваются и другие компоненты речевой деятельности: это и грамматическая сторона речи, и, конечно, смысловая, а в целом и их коммуникативные речевые </a:t>
            </a:r>
            <a:r>
              <a:rPr lang="ru-RU" sz="2800" dirty="0" smtClean="0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способности.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Мультипликационные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фильмы служат важным развивающим средством в данном направлении. </a:t>
            </a:r>
          </a:p>
        </p:txBody>
      </p:sp>
    </p:spTree>
    <p:extLst>
      <p:ext uri="{BB962C8B-B14F-4D97-AF65-F5344CB8AC3E}">
        <p14:creationId xmlns:p14="http://schemas.microsoft.com/office/powerpoint/2010/main" val="175383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8320" y="716280"/>
            <a:ext cx="9753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  <a:latin typeface="+mj-lt"/>
              </a:rPr>
              <a:t>Адрес детской </a:t>
            </a:r>
            <a:r>
              <a:rPr lang="ru-RU" sz="2800" dirty="0" err="1">
                <a:solidFill>
                  <a:srgbClr val="C00000"/>
                </a:solidFill>
                <a:latin typeface="+mj-lt"/>
              </a:rPr>
              <a:t>мультстудии</a:t>
            </a:r>
            <a:r>
              <a:rPr lang="ru-RU" sz="2800" dirty="0">
                <a:solidFill>
                  <a:srgbClr val="C00000"/>
                </a:solidFill>
                <a:latin typeface="+mj-lt"/>
              </a:rPr>
              <a:t> «Радужка»: </a:t>
            </a:r>
            <a:r>
              <a:rPr lang="ru-RU" sz="2800" dirty="0" err="1">
                <a:solidFill>
                  <a:srgbClr val="C00000"/>
                </a:solidFill>
                <a:latin typeface="+mj-lt"/>
              </a:rPr>
              <a:t>мкр</a:t>
            </a:r>
            <a:r>
              <a:rPr lang="ru-RU" sz="2800" dirty="0">
                <a:solidFill>
                  <a:srgbClr val="C00000"/>
                </a:solidFill>
                <a:latin typeface="+mj-lt"/>
              </a:rPr>
              <a:t>. Радужный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,</a:t>
            </a:r>
          </a:p>
          <a:p>
            <a:pPr algn="just"/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+mj-lt"/>
              </a:rPr>
              <a:t>пр. Строителей, 8 и ул. Советская, 79 ЦРТДЮ «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Радуга»</a:t>
            </a:r>
          </a:p>
          <a:p>
            <a:pPr algn="just"/>
            <a:r>
              <a:rPr lang="ru-RU" sz="2800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         Приглашаем </a:t>
            </a:r>
            <a:r>
              <a:rPr lang="ru-RU" sz="2800" dirty="0">
                <a:solidFill>
                  <a:srgbClr val="C00000"/>
                </a:solidFill>
                <a:latin typeface="+mj-lt"/>
              </a:rPr>
              <a:t>на занятия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!  Т:8961-747-76-86</a:t>
            </a:r>
            <a:endParaRPr lang="ru-RU" sz="28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797" y="2331720"/>
            <a:ext cx="2373923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475" y="2331720"/>
            <a:ext cx="2513965" cy="35584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411675"/>
            <a:ext cx="2623185" cy="34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9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10000" y="360217"/>
            <a:ext cx="8174181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/>
                <a:solidFill>
                  <a:srgbClr val="FFC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современном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образовании речевое развитие детей, это в первую очередь развитие общения, приобщение к миру культуры, общечеловеческим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ценностям. Одним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из факторов, который оказывает влияние на становление личности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школьника, </a:t>
            </a:r>
            <a:r>
              <a:rPr lang="ru-RU" sz="2800" dirty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его познавательную и речевую активность является развитие информационно-коммуникативных </a:t>
            </a: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технологий. Увлекательным,                   </a:t>
            </a:r>
            <a:b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</a:br>
            <a:r>
              <a:rPr lang="ru-RU" sz="28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направлением практической  деятельности является мультипликация. С точки зрения педагогической   привлекательности можно говорить   об универсальности, игровой природе и социальной направленности, а также о развивающих возможностях </a:t>
            </a:r>
            <a:r>
              <a:rPr lang="ru-RU" sz="32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мультипликации.</a:t>
            </a:r>
            <a:br>
              <a:rPr lang="ru-RU" sz="32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3254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31648" y="719327"/>
            <a:ext cx="11960352" cy="158178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800" dirty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Мультипликация </a:t>
            </a: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800" dirty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современный интегрированный </a:t>
            </a: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3800" dirty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искусства и </a:t>
            </a: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</a:rPr>
              <a:t>обучения позволяет:</a:t>
            </a:r>
            <a:endParaRPr lang="ru-RU" sz="3800" dirty="0">
              <a:ln w="0"/>
              <a:solidFill>
                <a:srgbClr val="C00000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667234" y="2828539"/>
            <a:ext cx="11643360" cy="4748788"/>
          </a:xfrm>
        </p:spPr>
        <p:txBody>
          <a:bodyPr/>
          <a:lstStyle/>
          <a:p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расширять границы детского познания;</a:t>
            </a:r>
          </a:p>
          <a:p>
            <a:r>
              <a:rPr lang="ru-RU" sz="3200" dirty="0" smtClean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активно </a:t>
            </a:r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включать детей в процесс творчества;</a:t>
            </a:r>
          </a:p>
          <a:p>
            <a:r>
              <a:rPr lang="ru-RU" sz="3200" dirty="0" smtClean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у детей эстетические оценки и предпочтения; </a:t>
            </a:r>
          </a:p>
          <a:p>
            <a:r>
              <a:rPr lang="ru-RU" sz="3200" dirty="0" smtClean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активизировать </a:t>
            </a:r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у ребенка свободу творческого </a:t>
            </a:r>
            <a:r>
              <a:rPr lang="ru-RU" sz="3200" dirty="0" smtClean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проявления;</a:t>
            </a:r>
          </a:p>
          <a:p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азвивать речь и мышление. </a:t>
            </a:r>
            <a:endParaRPr lang="ru-RU" sz="3200" dirty="0">
              <a:ln w="0"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30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6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6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6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6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16182" y="719327"/>
            <a:ext cx="10875818" cy="158178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800" dirty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создания мультипликационного </a:t>
            </a: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фильма </a:t>
            </a:r>
            <a:r>
              <a:rPr lang="ru-RU" sz="3800" dirty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3800" dirty="0" smtClean="0">
                <a:ln w="0"/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развиваются:</a:t>
            </a:r>
            <a:endParaRPr lang="ru-RU" sz="3800" dirty="0">
              <a:ln w="0"/>
              <a:solidFill>
                <a:srgbClr val="C00000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778071" y="2301112"/>
            <a:ext cx="11095274" cy="4748788"/>
          </a:xfrm>
        </p:spPr>
        <p:txBody>
          <a:bodyPr>
            <a:normAutofit/>
          </a:bodyPr>
          <a:lstStyle/>
          <a:p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сенсомоторные качества, связанные с действием руки ребенка, обеспечивающие быстрое и точное усвоение технических приемов в различных видах деятельности,</a:t>
            </a:r>
          </a:p>
          <a:p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восприятие пропорций, особенностей формы, характера линий, пространственных отношений, цвета, ритма, движения,</a:t>
            </a:r>
          </a:p>
          <a:p>
            <a:r>
              <a:rPr lang="ru-RU" sz="3200" dirty="0">
                <a:ln w="0"/>
                <a:latin typeface="Calibri" panose="020F0502020204030204" pitchFamily="34" charset="0"/>
                <a:cs typeface="Times New Roman" panose="02020603050405020304" pitchFamily="18" charset="0"/>
              </a:rPr>
              <a:t>творческая мысль, формируется умение оригинальной подачи видения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119905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6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6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814945" y="263236"/>
            <a:ext cx="8880764" cy="105420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C00000"/>
                </a:solidFill>
              </a:rPr>
              <a:t>Задачи речевого развития:</a:t>
            </a:r>
            <a:endParaRPr lang="ru-RU" sz="3800" dirty="0">
              <a:ln w="0"/>
              <a:solidFill>
                <a:srgbClr val="C00000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955964" y="1317439"/>
            <a:ext cx="10557163" cy="474878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Изучить и принять идею речевого развития детей младшего школьного возраста средствами анимации;</a:t>
            </a:r>
          </a:p>
          <a:p>
            <a:pPr algn="just"/>
            <a:r>
              <a:rPr lang="ru-RU" dirty="0"/>
              <a:t>Использовать технологические модули по развитию речи детей младшего школьного возраста средствами анимации; </a:t>
            </a:r>
          </a:p>
          <a:p>
            <a:pPr algn="just"/>
            <a:r>
              <a:rPr lang="ru-RU" dirty="0"/>
              <a:t>Создать условия для эмоциональной включенности в восприятие художественного анимационного произведения ребенка младшего школьного возраста; </a:t>
            </a:r>
          </a:p>
          <a:p>
            <a:pPr algn="just"/>
            <a:r>
              <a:rPr lang="ru-RU" dirty="0"/>
              <a:t>Развить развернутую, содержательную, </a:t>
            </a:r>
            <a:r>
              <a:rPr lang="ru-RU" dirty="0" smtClean="0"/>
              <a:t>окрашенную </a:t>
            </a:r>
            <a:r>
              <a:rPr lang="ru-RU" dirty="0"/>
              <a:t>речь;</a:t>
            </a:r>
          </a:p>
          <a:p>
            <a:pPr algn="just"/>
            <a:r>
              <a:rPr lang="ru-RU" dirty="0"/>
              <a:t>Активизировать воображения детей, интерес к созданию своего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78666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6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6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6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6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814945" y="263236"/>
            <a:ext cx="8880764" cy="1054203"/>
          </a:xfrm>
        </p:spPr>
        <p:txBody>
          <a:bodyPr>
            <a:noAutofit/>
          </a:bodyPr>
          <a:lstStyle/>
          <a:p>
            <a:pPr algn="r"/>
            <a:r>
              <a:rPr lang="ru-RU" sz="4000" dirty="0">
                <a:solidFill>
                  <a:srgbClr val="C00000"/>
                </a:solidFill>
              </a:rPr>
              <a:t>Е. Щукина.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2673928" y="1317439"/>
            <a:ext cx="10557163" cy="47487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 Прекрасна речь, когда она, как ручеек,</a:t>
            </a:r>
          </a:p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Бежит среди камней чиста, нетороплива,</a:t>
            </a:r>
          </a:p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И ты готов внимать ее поток и восклицать:</a:t>
            </a:r>
          </a:p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«О, как же ты красива!»</a:t>
            </a:r>
          </a:p>
          <a:p>
            <a:pPr marL="0" indent="0" algn="just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5528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6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6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6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95457" y="1249680"/>
            <a:ext cx="797051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Для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развития четких речевых  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                    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навыков 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проводиться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работа над 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                      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интонационной выразительностью – 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один                       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из ведущих компонентов литературной речи, с которыми необходимо 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знакомить </a:t>
            </a:r>
          </a:p>
          <a:p>
            <a:pPr algn="just"/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 школьников. </a:t>
            </a:r>
          </a:p>
          <a:p>
            <a:pPr algn="just"/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Проект «Мой герой</a:t>
            </a:r>
            <a:r>
              <a:rPr lang="ru-RU" sz="3200" dirty="0" smtClean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.</a:t>
            </a:r>
            <a:r>
              <a:rPr lang="en-US" sz="3200" dirty="0">
                <a:ln/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3200" dirty="0" smtClean="0">
              <a:ln/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en-US" sz="3200" u="sng" dirty="0" smtClean="0">
                <a:ln/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https</a:t>
            </a:r>
            <a:r>
              <a:rPr lang="en-US" sz="3200" u="sng" dirty="0">
                <a:ln/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://vk.com/video-151156152_456239146</a:t>
            </a:r>
            <a:endParaRPr lang="ru-RU" sz="3200" u="sng" dirty="0" smtClean="0">
              <a:ln/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9" y="166254"/>
            <a:ext cx="2931968" cy="302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4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65419" y="872835"/>
            <a:ext cx="817418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Особенно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нравятся детям диалогические стихи.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             Говоря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от имени определенного действующего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лица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, ребенок легче раскрепощается, общается с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партнером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. Кроме того, разучивание стихов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развивает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память и интеллект.  Заученные во                             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время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подготовки к съемке мультфильма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литературные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образцы речи, дети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используют впоследствии    как   готовый    речевой      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материал </a:t>
            </a:r>
          </a:p>
          <a:p>
            <a:pPr algn="just"/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в свободном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  речевом   общении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         Происходит </a:t>
            </a:r>
            <a:endParaRPr lang="ru-RU" sz="2800" dirty="0">
              <a:ln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практическое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    усвоение        формальной               и </a:t>
            </a:r>
            <a:endParaRPr lang="ru-RU" sz="2800" dirty="0">
              <a:ln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содержательной  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стороны речевой     коммуникации. </a:t>
            </a:r>
          </a:p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Фильм «Мудрый рак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u="sng" dirty="0">
                <a:ln/>
                <a:solidFill>
                  <a:srgbClr val="002060"/>
                </a:solidFill>
                <a:ea typeface="+mj-ea"/>
                <a:cs typeface="Times New Roman" panose="02020603050405020304" pitchFamily="18" charset="0"/>
              </a:rPr>
              <a:t>https://vk.com/video-151156152_456239121</a:t>
            </a:r>
            <a:endParaRPr lang="ru-RU" sz="2800" u="sng" dirty="0">
              <a:ln/>
              <a:solidFill>
                <a:srgbClr val="002060"/>
              </a:solidFill>
              <a:ea typeface="+mj-ea"/>
              <a:cs typeface="Times New Roman" panose="02020603050405020304" pitchFamily="18" charset="0"/>
            </a:endParaRPr>
          </a:p>
          <a:p>
            <a:pPr algn="just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889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99164" cy="6832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99164" y="360217"/>
            <a:ext cx="828501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Изучая графику и программирование, школьники создают сюжет, позволяющий </a:t>
            </a:r>
            <a:r>
              <a:rPr lang="ru-RU" sz="2800" dirty="0">
                <a:ln/>
                <a:ea typeface="+mj-ea"/>
                <a:cs typeface="Times New Roman" panose="02020603050405020304" pitchFamily="18" charset="0"/>
              </a:rPr>
              <a:t>стимулировать речевую активность ребенка, раскрыть творческие способности, помочь ему преодолеть страхи и приобрести уверенность в собственных силах, успешно социализироваться в окружающем мире</a:t>
            </a:r>
            <a:r>
              <a:rPr lang="ru-RU" sz="2800" dirty="0" smtClean="0">
                <a:ln/>
                <a:ea typeface="+mj-ea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ru-RU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ru-RU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anose="02020603050405020304" pitchFamily="18" charset="0"/>
              </a:rPr>
            </a:br>
            <a:endParaRPr lang="ru-RU" sz="2800" dirty="0">
              <a:ln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/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ln/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Чюдо</a:t>
            </a:r>
            <a:r>
              <a:rPr lang="ru-RU" sz="2800" dirty="0" smtClean="0">
                <a:ln/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дерево» </a:t>
            </a:r>
            <a:r>
              <a:rPr lang="ru-RU" sz="2800" dirty="0">
                <a:ln/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 графическом редакторе </a:t>
            </a:r>
            <a:r>
              <a:rPr lang="ru-RU" sz="2800" dirty="0" smtClean="0">
                <a:ln/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>
              <a:ln/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u="sng" dirty="0">
                <a:ln/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https://vk.com/video-151156152_456239096</a:t>
            </a:r>
            <a:endParaRPr lang="ru-RU" sz="2800" u="sng" dirty="0">
              <a:ln/>
              <a:solidFill>
                <a:srgbClr val="7030A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«Фантазёры»</a:t>
            </a:r>
            <a:r>
              <a:rPr lang="ru-RU" sz="2800" dirty="0">
                <a:ln/>
                <a:solidFill>
                  <a:srgbClr val="7030A0"/>
                </a:solidFill>
                <a:cs typeface="Times New Roman" panose="02020603050405020304" pitchFamily="18" charset="0"/>
              </a:rPr>
              <a:t> </a:t>
            </a:r>
            <a:r>
              <a:rPr lang="ru-RU" sz="2800" dirty="0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в программе «</a:t>
            </a:r>
            <a:r>
              <a:rPr lang="ru-RU" sz="2800" dirty="0" err="1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Перволого</a:t>
            </a:r>
            <a:r>
              <a:rPr lang="ru-RU" sz="2800" dirty="0">
                <a:ln/>
                <a:solidFill>
                  <a:srgbClr val="C00000"/>
                </a:solidFill>
                <a:cs typeface="Times New Roman" panose="02020603050405020304" pitchFamily="18" charset="0"/>
              </a:rPr>
              <a:t>»:</a:t>
            </a:r>
          </a:p>
          <a:p>
            <a:pPr algn="just"/>
            <a:r>
              <a:rPr lang="en-US" sz="3200" dirty="0">
                <a:ln/>
                <a:solidFill>
                  <a:srgbClr val="9966FF"/>
                </a:solidFill>
                <a:ea typeface="+mj-ea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3200" dirty="0" smtClean="0">
                <a:ln/>
                <a:solidFill>
                  <a:srgbClr val="9966FF"/>
                </a:solidFill>
                <a:ea typeface="+mj-ea"/>
                <a:cs typeface="Times New Roman" panose="02020603050405020304" pitchFamily="18" charset="0"/>
                <a:hlinkClick r:id="rId4"/>
              </a:rPr>
              <a:t>vk.com/video-151156152_456239053</a:t>
            </a:r>
            <a:endParaRPr lang="ru-RU" sz="3200" dirty="0" smtClean="0">
              <a:ln/>
              <a:solidFill>
                <a:srgbClr val="9966FF"/>
              </a:solidFill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n/>
                <a:solidFill>
                  <a:srgbClr val="C00000"/>
                </a:solidFill>
                <a:ea typeface="+mj-ea"/>
                <a:cs typeface="Times New Roman" panose="02020603050405020304" pitchFamily="18" charset="0"/>
              </a:rPr>
              <a:t>Озвучивание Новогодних открыток:</a:t>
            </a:r>
          </a:p>
          <a:p>
            <a:pPr algn="just"/>
            <a:r>
              <a:rPr lang="en-US" sz="3200" u="sng" dirty="0" smtClean="0">
                <a:ln/>
                <a:solidFill>
                  <a:srgbClr val="7030A0"/>
                </a:solidFill>
                <a:ea typeface="+mj-ea"/>
                <a:cs typeface="Times New Roman" panose="02020603050405020304" pitchFamily="18" charset="0"/>
              </a:rPr>
              <a:t>https://vk.com/video-151156152_456239111</a:t>
            </a:r>
            <a:r>
              <a:rPr lang="ru-RU" sz="3200" dirty="0" smtClean="0">
                <a:ln/>
                <a:solidFill>
                  <a:srgbClr val="7030A0"/>
                </a:solidFill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n/>
                <a:solidFill>
                  <a:srgbClr val="7030A0"/>
                </a:solidFill>
                <a:ea typeface="+mj-ea"/>
                <a:cs typeface="Times New Roman" panose="02020603050405020304" pitchFamily="18" charset="0"/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9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1339</TotalTime>
  <Words>697</Words>
  <Application>Microsoft Office PowerPoint</Application>
  <PresentationFormat>Широкоэкранный</PresentationFormat>
  <Paragraphs>94</Paragraphs>
  <Slides>14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Мультстудия Радужка» как средство      развития познавательного и речевого развития младших школьников </vt:lpstr>
      <vt:lpstr>Презентация PowerPoint</vt:lpstr>
      <vt:lpstr>Мультипликация  как современный интегрированный  вид искусства и обучения позволяет:</vt:lpstr>
      <vt:lpstr>В процессе создания мультипликационного  фильма у детей развиваются:</vt:lpstr>
      <vt:lpstr>Задачи речевого развития:</vt:lpstr>
      <vt:lpstr>Е. Щукина.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Аннинский д/с ОРВ Росток</dc:title>
  <dc:creator>user</dc:creator>
  <cp:lastModifiedBy>Пользователь</cp:lastModifiedBy>
  <cp:revision>109</cp:revision>
  <dcterms:created xsi:type="dcterms:W3CDTF">2019-09-25T16:42:58Z</dcterms:created>
  <dcterms:modified xsi:type="dcterms:W3CDTF">2024-01-29T13:12:43Z</dcterms:modified>
</cp:coreProperties>
</file>