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1" r:id="rId2"/>
    <p:sldId id="273" r:id="rId3"/>
    <p:sldId id="281" r:id="rId4"/>
    <p:sldId id="285" r:id="rId5"/>
    <p:sldId id="279" r:id="rId6"/>
    <p:sldId id="287" r:id="rId7"/>
    <p:sldId id="272" r:id="rId8"/>
    <p:sldId id="289" r:id="rId9"/>
    <p:sldId id="290" r:id="rId10"/>
    <p:sldId id="291" r:id="rId11"/>
    <p:sldId id="292" r:id="rId12"/>
    <p:sldId id="296" r:id="rId13"/>
    <p:sldId id="295" r:id="rId14"/>
    <p:sldId id="293" r:id="rId15"/>
    <p:sldId id="294" r:id="rId16"/>
    <p:sldId id="310" r:id="rId17"/>
    <p:sldId id="297" r:id="rId18"/>
    <p:sldId id="298" r:id="rId19"/>
    <p:sldId id="299" r:id="rId20"/>
    <p:sldId id="300" r:id="rId21"/>
    <p:sldId id="261" r:id="rId22"/>
    <p:sldId id="257" r:id="rId23"/>
    <p:sldId id="302" r:id="rId24"/>
    <p:sldId id="303" r:id="rId25"/>
    <p:sldId id="260" r:id="rId26"/>
    <p:sldId id="301" r:id="rId27"/>
    <p:sldId id="304" r:id="rId28"/>
    <p:sldId id="307" r:id="rId29"/>
    <p:sldId id="305" r:id="rId30"/>
    <p:sldId id="306" r:id="rId31"/>
    <p:sldId id="308" r:id="rId32"/>
    <p:sldId id="309" r:id="rId33"/>
    <p:sldId id="276" r:id="rId34"/>
  </p:sldIdLst>
  <p:sldSz cx="12192000" cy="6858000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89263" autoAdjust="0"/>
  </p:normalViewPr>
  <p:slideViewPr>
    <p:cSldViewPr snapToGrid="0">
      <p:cViewPr varScale="1">
        <p:scale>
          <a:sx n="116" d="100"/>
          <a:sy n="116" d="100"/>
        </p:scale>
        <p:origin x="43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94759-8F3C-429F-ABF0-12088EFE81E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6431"/>
            <a:ext cx="543814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42E71-5AB5-474B-A3DB-C20A1A4CC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526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>
            <a:extLst>
              <a:ext uri="{FF2B5EF4-FFF2-40B4-BE49-F238E27FC236}">
                <a16:creationId xmlns:a16="http://schemas.microsoft.com/office/drawing/2014/main" xmlns="" id="{A64C9116-946F-4A57-A354-C89A5FA0903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222250" y="819150"/>
            <a:ext cx="7181850" cy="40401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1BCD0474-9E82-4756-9AC7-C9941943BE2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3788" y="5117088"/>
            <a:ext cx="5390305" cy="484776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2850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42E71-5AB5-474B-A3DB-C20A1A4CCC56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626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1343D-1265-4A11-A22D-F025B9C96D9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108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F067E0-429B-4FA5-BD51-1D5509993B36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385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1343D-1265-4A11-A22D-F025B9C96D95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768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F067E0-429B-4FA5-BD51-1D5509993B36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22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F067E0-429B-4FA5-BD51-1D5509993B36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715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806BA5-BCB4-437A-959D-7366A289DD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E18F61E-0C41-46FC-A4AC-7C999BF693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33BEF76-DBE2-4540-ACA8-1943376DA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155BA75-4379-409E-8A27-64281FC5D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6D64B8A-FD80-4B30-84E3-A91441990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86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C8B5A8-9285-431D-B6CF-739EFFF7C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EBF6AFA-5D1B-4BEC-A03B-26E642DBEC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C4D8338-DAD8-4952-9A00-76E60830B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26F563C-A09D-4F30-9F79-38FBACE4A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C8AFB52-FDA4-408B-BC02-CF6C3E609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682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7BD7BF8-29C3-41E8-A01C-A2BA30DD03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7CF294D-4AF9-44E5-9630-1BE4E63BDD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AEEE73F-49C2-442A-8734-90055DFA0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B168525-DD4B-4B0F-96D4-AB61C6161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8C13D9E-AF5A-474C-BFCA-2FA4812B7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352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075FCA-2776-4B3E-91D5-6DE7B4014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92948C8-C7D6-4607-9124-92A6F361D9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4EC920B-4845-4E5C-8FBF-2484ED1F4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FA3A34D-C98A-4F62-A949-C133044F7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7FFEB53-C774-4625-B847-DA9B55AD8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990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591FDA-E864-4B4C-9F56-F12CFCD73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7105107-722A-45CC-8F40-8D4CF0CDB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7BE8A8B-CDC7-4244-98C4-B44786F66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5B2DF53-C34B-4D7D-994F-35C557370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4B77F89-1A4B-432A-9BD1-C19DA7A25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57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562611-CEA9-481B-8A1F-67B08E7E0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68C87F7-2DF4-4CCB-82B1-694F2A1555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0B51CD7-D5C7-42A7-BBEB-E10759A43F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2B42667-7A80-45E4-97C1-B92E4DA88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56BADD3-D9C7-45B9-86A6-99B89A540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F2D1FA6-CA33-469B-829F-CFA7CA599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530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AD2186-98AA-4C68-BB94-11023D91B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0E91CC9-052E-465F-9B1F-64C96A3CB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28906CC-62D7-4498-80AB-E85F22FD4E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3D27739-4A98-494A-8F8F-9250024E1B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5732563-6F22-4673-B00E-1DE364791F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465E956-0C26-4B51-8B1E-1D50464D9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39C877D-7114-4735-AA67-2DF09F3D5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69113E5-C73F-440E-A032-E721B58CA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231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7631D1-1DD0-4B20-9866-8EFA27820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200A1E9-5B52-461B-B429-201940735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AA26DFE-F599-4004-AE0C-B74CDD171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4915AF7-261A-41F4-9715-0A4EFCBC6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909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FC8CC88-940B-4883-BA7E-FD70C92BC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7BD3E1E-F16D-4E1C-99DD-F4429C39B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29ED29F-FFAA-4EBC-B199-412CB8742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39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B753DC-E617-4EF9-B2C3-3B8C24F70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CBAB7B6-3760-41A8-AADA-343BA589B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F12BCB5-EC30-4AD4-B3F8-661D9A2775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11573DA-FBF8-4E48-A68D-27740348F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1D60EDF-CEDD-4649-8A21-EEB18C7B1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E3B2EEF-D2F6-45F5-8A18-3EEAC5C27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082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0E90D7-209C-4745-975C-EDAF09FB9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B97866E-2CB7-4267-B609-FF85970E7F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3407887-68A7-4B6D-9F62-DD4D4262F6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D923E4A-2FA0-4EDE-B854-403AF61CB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93FB9EB-BF54-4558-B85B-A9E621A6B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B3BEA30-7964-4D57-80D4-A69EA02E3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270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870989-DBFA-4DBF-A2B6-17F67A40D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C579719-1E5F-4753-B9B3-6D76D43179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DE91208-7743-4F30-BBD5-F3D307D31A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0B35F-A852-494F-91A2-2012F41CC10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13E33F0-8CAC-493F-80F8-EA9DB47D3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4ADF1FC-8D56-4646-A826-FBF7C136DC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65B84-804E-48CA-B3B5-71C34F384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549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s-vfu.ru/upload/iblock/8a6/8a65e6d857eb9c00fddeb2af4a3dc70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1" y="1"/>
            <a:ext cx="9144023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4826" y="-2428916"/>
            <a:ext cx="7772400" cy="1470025"/>
          </a:xfrm>
        </p:spPr>
        <p:txBody>
          <a:bodyPr>
            <a:normAutofit/>
          </a:bodyPr>
          <a:lstStyle/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Лингвистическая игра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81158" y="642919"/>
            <a:ext cx="5919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/>
              <a:t>Лингвистическая игра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7648" y="1352887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</a:rPr>
              <a:t>Дайте толкование устаревшим словам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" t="-50"/>
          <a:stretch/>
        </p:blipFill>
        <p:spPr>
          <a:xfrm>
            <a:off x="742765" y="2254070"/>
            <a:ext cx="3203848" cy="39311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87119" y="2137522"/>
            <a:ext cx="42494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006600"/>
                </a:solidFill>
              </a:rPr>
              <a:t>К</a:t>
            </a:r>
            <a:r>
              <a:rPr lang="ru-RU" sz="6000" b="1" dirty="0" smtClean="0">
                <a:solidFill>
                  <a:srgbClr val="006600"/>
                </a:solidFill>
              </a:rPr>
              <a:t>ормчий</a:t>
            </a:r>
            <a:endParaRPr lang="ru-RU" sz="6000" b="1" dirty="0">
              <a:solidFill>
                <a:srgbClr val="0066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8808" y="3347528"/>
            <a:ext cx="49260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ПРАВИЛЬНЫЙ ОТВЕТ </a:t>
            </a:r>
            <a:endParaRPr lang="ru-RU" sz="30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60642" y="4095870"/>
            <a:ext cx="59931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C00000"/>
                </a:solidFill>
              </a:rPr>
              <a:t>рулевой судна, руководитель, вдохновитель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7A85F1B-4814-4062-8FB3-D8F358B17CAE}"/>
              </a:ext>
            </a:extLst>
          </p:cNvPr>
          <p:cNvSpPr txBox="1"/>
          <p:nvPr/>
        </p:nvSpPr>
        <p:spPr>
          <a:xfrm>
            <a:off x="3323692" y="32256"/>
            <a:ext cx="66967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2 ТУР 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</a:rPr>
              <a:t>«Лепота»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945D7F7-D907-42C4-B503-641F31E4C4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1" y="1937662"/>
            <a:ext cx="6793048" cy="431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25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7648" y="1352887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</a:rPr>
              <a:t>Дайте толкование устаревшим словам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" t="-50"/>
          <a:stretch/>
        </p:blipFill>
        <p:spPr>
          <a:xfrm>
            <a:off x="627355" y="2058758"/>
            <a:ext cx="3203848" cy="39311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30077" y="1999026"/>
            <a:ext cx="35293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006600"/>
                </a:solidFill>
              </a:rPr>
              <a:t>Шептун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28992" y="3311759"/>
            <a:ext cx="49260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ПРАВИЛЬНЫЙ ОТВЕТ </a:t>
            </a:r>
            <a:endParaRPr lang="ru-RU" sz="30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28992" y="4024331"/>
            <a:ext cx="66315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</a:rPr>
              <a:t>сплетник, клеветник, знахарь, колдун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7A85F1B-4814-4062-8FB3-D8F358B17CAE}"/>
              </a:ext>
            </a:extLst>
          </p:cNvPr>
          <p:cNvSpPr txBox="1"/>
          <p:nvPr/>
        </p:nvSpPr>
        <p:spPr>
          <a:xfrm>
            <a:off x="3360468" y="32256"/>
            <a:ext cx="66967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2 ТУР 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</a:rPr>
              <a:t>«Лепота»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EF4B82B-6164-4DBA-B140-BB1777ADC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64310"/>
            <a:ext cx="7982551" cy="449018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14643E1-F578-44D8-B6CD-64808E5C0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864310"/>
            <a:ext cx="9822491" cy="465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30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7648" y="1352887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</a:rPr>
              <a:t>Дайте толкование устаревшим словам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" t="-50"/>
          <a:stretch/>
        </p:blipFill>
        <p:spPr>
          <a:xfrm>
            <a:off x="810827" y="2067639"/>
            <a:ext cx="3203848" cy="39311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30077" y="1999026"/>
            <a:ext cx="35293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55121" y="3312838"/>
            <a:ext cx="49260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ПРАВИЛЬНЫЙ ОТВЕТ </a:t>
            </a:r>
            <a:endParaRPr lang="ru-RU" sz="30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25792" y="4028110"/>
            <a:ext cx="54672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охотник, стоящий с борзыми на опушке леса</a:t>
            </a:r>
            <a:endParaRPr lang="ru-RU" sz="8800" b="1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7A85F1B-4814-4062-8FB3-D8F358B17CAE}"/>
              </a:ext>
            </a:extLst>
          </p:cNvPr>
          <p:cNvSpPr txBox="1"/>
          <p:nvPr/>
        </p:nvSpPr>
        <p:spPr>
          <a:xfrm>
            <a:off x="3360468" y="32256"/>
            <a:ext cx="66967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2 ТУР 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</a:rPr>
              <a:t>«Лепота»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612B95C-8050-4C82-9D9C-F84E498141C5}"/>
              </a:ext>
            </a:extLst>
          </p:cNvPr>
          <p:cNvSpPr txBox="1"/>
          <p:nvPr/>
        </p:nvSpPr>
        <p:spPr>
          <a:xfrm>
            <a:off x="6455121" y="2308871"/>
            <a:ext cx="452539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i="0" dirty="0">
                <a:solidFill>
                  <a:srgbClr val="006600"/>
                </a:solidFill>
                <a:effectLst/>
              </a:rPr>
              <a:t>Борзятник</a:t>
            </a:r>
            <a:endParaRPr lang="ru-RU" sz="5400" b="1" dirty="0">
              <a:solidFill>
                <a:srgbClr val="0066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489F893-AE33-40CD-AD0E-DEDD68D41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37662"/>
            <a:ext cx="6303146" cy="418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60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7648" y="1352887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</a:rPr>
              <a:t>Дайте толкование устаревшим словам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" t="-50"/>
          <a:stretch/>
        </p:blipFill>
        <p:spPr>
          <a:xfrm>
            <a:off x="529702" y="2181075"/>
            <a:ext cx="3203848" cy="39311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87119" y="2111585"/>
            <a:ext cx="35293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smtClean="0">
                <a:solidFill>
                  <a:srgbClr val="006600"/>
                </a:solidFill>
              </a:rPr>
              <a:t>Бретёр</a:t>
            </a:r>
            <a:endParaRPr lang="ru-RU" sz="23900" b="1" dirty="0">
              <a:solidFill>
                <a:srgbClr val="0066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83160" y="3349893"/>
            <a:ext cx="49260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ПРАВИЛЬНЫЙ ОТВЕТ </a:t>
            </a:r>
            <a:endParaRPr lang="ru-RU" sz="30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63331" y="4234573"/>
            <a:ext cx="56286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отчаянный дуэлянт, задира, скандалист</a:t>
            </a:r>
            <a:endParaRPr lang="ru-RU" sz="11500" b="1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7A85F1B-4814-4062-8FB3-D8F358B17CAE}"/>
              </a:ext>
            </a:extLst>
          </p:cNvPr>
          <p:cNvSpPr txBox="1"/>
          <p:nvPr/>
        </p:nvSpPr>
        <p:spPr>
          <a:xfrm>
            <a:off x="3360468" y="32256"/>
            <a:ext cx="66967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2 ТУР 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</a:rPr>
              <a:t>«Лепота»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FB568F1-895B-495A-B146-5170275FCD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87" y="2242567"/>
            <a:ext cx="7275767" cy="374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7648" y="1352887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</a:rPr>
              <a:t>Дайте толкование устаревшим словам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" t="-50"/>
          <a:stretch/>
        </p:blipFill>
        <p:spPr>
          <a:xfrm>
            <a:off x="867052" y="1999026"/>
            <a:ext cx="3203848" cy="39311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30077" y="1999026"/>
            <a:ext cx="40646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Загашник</a:t>
            </a:r>
            <a:endParaRPr lang="ru-RU" sz="6000" b="1" dirty="0">
              <a:solidFill>
                <a:srgbClr val="0066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30077" y="3356147"/>
            <a:ext cx="49260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ПРАВИЛЬНЫЙ ОТВЕТ </a:t>
            </a:r>
            <a:endParaRPr lang="ru-RU" sz="30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30077" y="4024331"/>
            <a:ext cx="53717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Тайное место, куда прячут что-то, скрываемое от других или оставленное в запасе.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7A85F1B-4814-4062-8FB3-D8F358B17CAE}"/>
              </a:ext>
            </a:extLst>
          </p:cNvPr>
          <p:cNvSpPr txBox="1"/>
          <p:nvPr/>
        </p:nvSpPr>
        <p:spPr>
          <a:xfrm>
            <a:off x="3360468" y="32256"/>
            <a:ext cx="669674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2 ТУР 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</a:rPr>
              <a:t>«Лепота»</a:t>
            </a:r>
            <a:endParaRPr lang="ru-RU" sz="4000" dirty="0">
              <a:solidFill>
                <a:srgbClr val="C00000"/>
              </a:solidFill>
            </a:endParaRPr>
          </a:p>
          <a:p>
            <a:pPr algn="ctr"/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06D7E86-04A7-4632-B54A-9B7DF008D6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5812"/>
            <a:ext cx="7620000" cy="5715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7EBF65C-FAA2-4DDB-91EE-3A3D60A4AB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948" y="1414"/>
            <a:ext cx="4926052" cy="369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9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7648" y="1352887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</a:rPr>
              <a:t>Дайте толкование устаревшим словам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" t="-50"/>
          <a:stretch/>
        </p:blipFill>
        <p:spPr>
          <a:xfrm>
            <a:off x="574089" y="2181075"/>
            <a:ext cx="3203848" cy="39311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78421" y="2153969"/>
            <a:ext cx="35293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Офеня</a:t>
            </a:r>
            <a:endParaRPr lang="ru-RU" sz="6000" b="1" dirty="0">
              <a:solidFill>
                <a:srgbClr val="0066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3134" y="3385939"/>
            <a:ext cx="49260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ПРАВИЛЬНЫЙ ОТВЕТ </a:t>
            </a:r>
            <a:endParaRPr lang="ru-RU" sz="30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3134" y="4048217"/>
            <a:ext cx="54331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странствующий по деревням торговец мелочами с галантерейным и мануфактурным товаром, книгами, лубочными картинками, коробейник.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7A85F1B-4814-4062-8FB3-D8F358B17CAE}"/>
              </a:ext>
            </a:extLst>
          </p:cNvPr>
          <p:cNvSpPr txBox="1"/>
          <p:nvPr/>
        </p:nvSpPr>
        <p:spPr>
          <a:xfrm>
            <a:off x="3360468" y="32256"/>
            <a:ext cx="66967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2 ТУР 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</a:rPr>
              <a:t>«Лепота»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4880197-941A-4ED4-8E3D-4EEC24C9B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900"/>
            <a:ext cx="5228992" cy="591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86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">
            <a:hlinkClick r:id="" action="ppaction://media"/>
            <a:extLst>
              <a:ext uri="{FF2B5EF4-FFF2-40B4-BE49-F238E27FC236}">
                <a16:creationId xmlns:a16="http://schemas.microsoft.com/office/drawing/2014/main" xmlns="" id="{75D9B503-73C8-4C9F-9CC7-207DBEA3EE3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75096" y="939113"/>
            <a:ext cx="7041808" cy="52813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7C1F3EC-54AD-4D6C-9EAE-62E20BB33930}"/>
              </a:ext>
            </a:extLst>
          </p:cNvPr>
          <p:cNvSpPr txBox="1"/>
          <p:nvPr/>
        </p:nvSpPr>
        <p:spPr>
          <a:xfrm>
            <a:off x="1461052" y="163204"/>
            <a:ext cx="985216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Музыкальная пауза</a:t>
            </a:r>
          </a:p>
        </p:txBody>
      </p:sp>
    </p:spTree>
    <p:extLst>
      <p:ext uri="{BB962C8B-B14F-4D97-AF65-F5344CB8AC3E}">
        <p14:creationId xmlns:p14="http://schemas.microsoft.com/office/powerpoint/2010/main" val="170428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1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66292" y="1489034"/>
            <a:ext cx="213326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7 класс</a:t>
            </a:r>
          </a:p>
          <a:p>
            <a:pPr algn="just"/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газопровод      </a:t>
            </a:r>
          </a:p>
          <a:p>
            <a:pPr algn="just"/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обнял</a:t>
            </a:r>
          </a:p>
          <a:p>
            <a:pPr algn="just"/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ломоть</a:t>
            </a:r>
          </a:p>
          <a:p>
            <a:pPr algn="just"/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торты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048" y="2750563"/>
            <a:ext cx="1668106" cy="39889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95" y="1489034"/>
            <a:ext cx="2273485" cy="42067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E3B1C2A-C7A7-42D0-9021-60F04EBA0F4C}"/>
              </a:ext>
            </a:extLst>
          </p:cNvPr>
          <p:cNvSpPr txBox="1"/>
          <p:nvPr/>
        </p:nvSpPr>
        <p:spPr>
          <a:xfrm>
            <a:off x="4016548" y="1489034"/>
            <a:ext cx="198468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002060"/>
                </a:solidFill>
              </a:rPr>
              <a:t>6 класс  </a:t>
            </a:r>
          </a:p>
          <a:p>
            <a:r>
              <a:rPr lang="ru-RU" sz="2800" b="1" dirty="0"/>
              <a:t>красивее </a:t>
            </a:r>
          </a:p>
          <a:p>
            <a:r>
              <a:rPr lang="ru-RU" sz="2800" b="1" dirty="0"/>
              <a:t>звонишь</a:t>
            </a:r>
          </a:p>
          <a:p>
            <a:r>
              <a:rPr lang="ru-RU" sz="2800" b="1" dirty="0"/>
              <a:t>жалюзи</a:t>
            </a:r>
          </a:p>
          <a:p>
            <a:r>
              <a:rPr lang="ru-RU" sz="2800" b="1" dirty="0"/>
              <a:t>щавель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E3FEDB1-A711-491B-975E-963F1C3D87FF}"/>
              </a:ext>
            </a:extLst>
          </p:cNvPr>
          <p:cNvSpPr txBox="1"/>
          <p:nvPr/>
        </p:nvSpPr>
        <p:spPr>
          <a:xfrm>
            <a:off x="4016546" y="4269605"/>
            <a:ext cx="236748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002060"/>
                </a:solidFill>
              </a:rPr>
              <a:t>9 класс </a:t>
            </a:r>
            <a:r>
              <a:rPr lang="ru-RU" sz="2800" b="1" dirty="0"/>
              <a:t>баловать </a:t>
            </a:r>
            <a:r>
              <a:rPr lang="ru-RU" sz="2800" b="1" dirty="0" err="1"/>
              <a:t>премироватьбухгалтеров</a:t>
            </a:r>
            <a:endParaRPr lang="ru-RU" sz="2800" b="1" dirty="0"/>
          </a:p>
          <a:p>
            <a:r>
              <a:rPr lang="ru-RU" sz="2800" b="1" dirty="0"/>
              <a:t>откупорить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4921C72-7E0B-44B7-B612-83EA66B959D5}"/>
              </a:ext>
            </a:extLst>
          </p:cNvPr>
          <p:cNvSpPr txBox="1"/>
          <p:nvPr/>
        </p:nvSpPr>
        <p:spPr>
          <a:xfrm>
            <a:off x="7032104" y="1489034"/>
            <a:ext cx="363589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37185" algn="just"/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ru-RU" sz="2800" b="1" u="sng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8 класс</a:t>
            </a:r>
            <a:r>
              <a:rPr lang="ru-RU" sz="28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  <a:t>	 </a:t>
            </a: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сливовый (сок) </a:t>
            </a:r>
          </a:p>
          <a:p>
            <a:pPr indent="337185" algn="just"/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       молящий 		 принудить </a:t>
            </a:r>
          </a:p>
          <a:p>
            <a:pPr indent="337185" algn="just"/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       туфля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4B5F68B-A3FE-478D-B4B9-9BC021CA6838}"/>
              </a:ext>
            </a:extLst>
          </p:cNvPr>
          <p:cNvSpPr txBox="1"/>
          <p:nvPr/>
        </p:nvSpPr>
        <p:spPr>
          <a:xfrm>
            <a:off x="6240016" y="4046467"/>
            <a:ext cx="3816424" cy="2693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37185"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     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2800" b="1" u="sng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10 класс</a:t>
            </a:r>
          </a:p>
          <a:p>
            <a:pPr algn="just"/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         черпать</a:t>
            </a:r>
          </a:p>
          <a:p>
            <a:pPr algn="just"/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         завидно                                                               </a:t>
            </a:r>
          </a:p>
          <a:p>
            <a:pPr algn="just"/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         феномен 	</a:t>
            </a:r>
          </a:p>
          <a:p>
            <a:pPr algn="just"/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         знамение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		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C1EC0AE-60DE-44A7-8257-694A1F66000E}"/>
              </a:ext>
            </a:extLst>
          </p:cNvPr>
          <p:cNvSpPr txBox="1"/>
          <p:nvPr/>
        </p:nvSpPr>
        <p:spPr>
          <a:xfrm>
            <a:off x="3215680" y="1"/>
            <a:ext cx="6470503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3600" b="1" dirty="0">
                <a:solidFill>
                  <a:srgbClr val="002060"/>
                </a:solidFill>
              </a:rPr>
              <a:t>ТУР 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>
                <a:solidFill>
                  <a:srgbClr val="C00000"/>
                </a:solidFill>
              </a:rPr>
              <a:t>«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Ударь меня, если сможешь»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/>
              <a:t>«ОРФОЭПИЯ»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7725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87545" y="74505"/>
            <a:ext cx="54726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 тур</a:t>
            </a:r>
          </a:p>
          <a:p>
            <a:pPr algn="ctr"/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ПРАВИЛЬНЫЕ ОТВЕТЫ: 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32" y="1894908"/>
            <a:ext cx="2612072" cy="390286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00357" y="1124744"/>
            <a:ext cx="26917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7185" algn="just"/>
            <a:r>
              <a:rPr lang="ru-RU" sz="2800" b="1" u="sng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7 класс</a:t>
            </a:r>
          </a:p>
          <a:p>
            <a:pPr indent="337185" algn="just"/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газопров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endParaRPr lang="ru-RU" sz="28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5600" indent="-19050" algn="just"/>
            <a:r>
              <a:rPr lang="ru-RU" sz="28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бнял	        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лом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ть</a:t>
            </a: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337185" algn="just"/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рты</a:t>
            </a: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     	      </a:t>
            </a:r>
            <a:r>
              <a:rPr lang="ru-RU" sz="2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0138" y="2010380"/>
            <a:ext cx="1854153" cy="43722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7EA049E-76E6-4C5A-8287-7E8321D3A7BF}"/>
              </a:ext>
            </a:extLst>
          </p:cNvPr>
          <p:cNvSpPr txBox="1"/>
          <p:nvPr/>
        </p:nvSpPr>
        <p:spPr>
          <a:xfrm>
            <a:off x="2912015" y="1124745"/>
            <a:ext cx="198468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002060"/>
                </a:solidFill>
              </a:rPr>
              <a:t>6 класс</a:t>
            </a:r>
            <a:r>
              <a:rPr lang="ru-RU" sz="2800" b="1" dirty="0"/>
              <a:t>  </a:t>
            </a:r>
          </a:p>
          <a:p>
            <a:r>
              <a:rPr lang="ru-RU" sz="2800" b="1" dirty="0" err="1"/>
              <a:t>крас</a:t>
            </a:r>
            <a:r>
              <a:rPr lang="ru-RU" sz="2800" b="1" dirty="0" err="1">
                <a:solidFill>
                  <a:srgbClr val="C00000"/>
                </a:solidFill>
              </a:rPr>
              <a:t>И</a:t>
            </a:r>
            <a:r>
              <a:rPr lang="ru-RU" sz="2800" b="1" dirty="0" err="1"/>
              <a:t>вее</a:t>
            </a:r>
            <a:r>
              <a:rPr lang="ru-RU" sz="2800" b="1" dirty="0"/>
              <a:t> </a:t>
            </a:r>
          </a:p>
          <a:p>
            <a:r>
              <a:rPr lang="ru-RU" sz="2800" b="1" dirty="0" err="1"/>
              <a:t>звон</a:t>
            </a:r>
            <a:r>
              <a:rPr lang="ru-RU" sz="2800" b="1" dirty="0" err="1">
                <a:solidFill>
                  <a:srgbClr val="C00000"/>
                </a:solidFill>
              </a:rPr>
              <a:t>И</a:t>
            </a:r>
            <a:r>
              <a:rPr lang="ru-RU" sz="2800" b="1" dirty="0" err="1"/>
              <a:t>шь</a:t>
            </a:r>
            <a:endParaRPr lang="ru-RU" sz="2800" b="1" dirty="0"/>
          </a:p>
          <a:p>
            <a:r>
              <a:rPr lang="ru-RU" sz="2800" b="1" dirty="0" err="1"/>
              <a:t>жалюз</a:t>
            </a:r>
            <a:r>
              <a:rPr lang="ru-RU" sz="2800" b="1" dirty="0" err="1">
                <a:solidFill>
                  <a:srgbClr val="C00000"/>
                </a:solidFill>
              </a:rPr>
              <a:t>И</a:t>
            </a:r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2800" b="1" dirty="0" err="1"/>
              <a:t>щав</a:t>
            </a:r>
            <a:r>
              <a:rPr lang="ru-RU" sz="2800" b="1" dirty="0" err="1">
                <a:solidFill>
                  <a:srgbClr val="C00000"/>
                </a:solidFill>
              </a:rPr>
              <a:t>Е</a:t>
            </a:r>
            <a:r>
              <a:rPr lang="ru-RU" sz="2800" b="1" dirty="0" err="1"/>
              <a:t>ль</a:t>
            </a:r>
            <a:endParaRPr lang="ru-RU" sz="28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A0B0C7-37A4-4426-9288-EFE0118A5904}"/>
              </a:ext>
            </a:extLst>
          </p:cNvPr>
          <p:cNvSpPr txBox="1"/>
          <p:nvPr/>
        </p:nvSpPr>
        <p:spPr>
          <a:xfrm>
            <a:off x="3487661" y="4138340"/>
            <a:ext cx="253025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002060"/>
                </a:solidFill>
              </a:rPr>
              <a:t>9 класс </a:t>
            </a:r>
          </a:p>
          <a:p>
            <a:r>
              <a:rPr lang="ru-RU" sz="2800" b="1" dirty="0" err="1"/>
              <a:t>балов</a:t>
            </a:r>
            <a:r>
              <a:rPr lang="ru-RU" sz="2800" b="1" dirty="0" err="1">
                <a:solidFill>
                  <a:srgbClr val="C00000"/>
                </a:solidFill>
              </a:rPr>
              <a:t>А</a:t>
            </a:r>
            <a:r>
              <a:rPr lang="ru-RU" sz="2800" b="1" dirty="0" err="1"/>
              <a:t>ть</a:t>
            </a:r>
            <a:r>
              <a:rPr lang="ru-RU" sz="2800" b="1" dirty="0"/>
              <a:t>, </a:t>
            </a:r>
            <a:r>
              <a:rPr lang="ru-RU" sz="2800" b="1" dirty="0" err="1"/>
              <a:t>премиров</a:t>
            </a:r>
            <a:r>
              <a:rPr lang="ru-RU" sz="2800" b="1" dirty="0" err="1">
                <a:solidFill>
                  <a:srgbClr val="C00000"/>
                </a:solidFill>
              </a:rPr>
              <a:t>А</a:t>
            </a:r>
            <a:r>
              <a:rPr lang="ru-RU" sz="2800" b="1" dirty="0" err="1"/>
              <a:t>ть</a:t>
            </a:r>
            <a:r>
              <a:rPr lang="ru-RU" sz="2800" b="1" dirty="0"/>
              <a:t>, </a:t>
            </a:r>
            <a:r>
              <a:rPr lang="ru-RU" sz="2800" b="1" dirty="0" err="1"/>
              <a:t>бухг</a:t>
            </a:r>
            <a:r>
              <a:rPr lang="ru-RU" sz="2800" b="1" dirty="0" err="1">
                <a:solidFill>
                  <a:srgbClr val="C00000"/>
                </a:solidFill>
              </a:rPr>
              <a:t>А</a:t>
            </a:r>
            <a:r>
              <a:rPr lang="ru-RU" sz="2800" b="1" dirty="0" err="1"/>
              <a:t>лтеров</a:t>
            </a:r>
            <a:endParaRPr lang="ru-RU" sz="2800" b="1" dirty="0"/>
          </a:p>
          <a:p>
            <a:r>
              <a:rPr lang="ru-RU" sz="2800" b="1" dirty="0" err="1"/>
              <a:t>отк</a:t>
            </a:r>
            <a:r>
              <a:rPr lang="ru-RU" sz="2800" b="1" dirty="0" err="1">
                <a:solidFill>
                  <a:srgbClr val="C00000"/>
                </a:solidFill>
              </a:rPr>
              <a:t>У</a:t>
            </a:r>
            <a:r>
              <a:rPr lang="ru-RU" sz="2800" b="1" dirty="0" err="1"/>
              <a:t>порить</a:t>
            </a:r>
            <a:endParaRPr lang="ru-RU" sz="28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208352" y="1130371"/>
            <a:ext cx="27363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8 класс</a:t>
            </a:r>
          </a:p>
          <a:p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вовый</a:t>
            </a: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(сок) 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мол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щий</a:t>
            </a: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прин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дить</a:t>
            </a: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фля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275458" y="4135902"/>
            <a:ext cx="26145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10 класс</a:t>
            </a:r>
          </a:p>
          <a:p>
            <a:pPr algn="just"/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рпать</a:t>
            </a: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зав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дно</a:t>
            </a: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фен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мен</a:t>
            </a: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зн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мение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9606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99657" y="294044"/>
            <a:ext cx="73979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тур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ПРОСКЛОНЯЙТЕ </a:t>
            </a: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ЧИСЛИТЕЛЬНЫЕ: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58115" y="1566976"/>
            <a:ext cx="6110870" cy="646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Шестой класс  - 354 </a:t>
            </a:r>
            <a:r>
              <a:rPr lang="ru-RU" sz="3600" b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(Р. п.) </a:t>
            </a:r>
            <a:endParaRPr lang="ru-RU" sz="3600" b="1" dirty="0">
              <a:solidFill>
                <a:srgbClr val="0033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5660" y="3213778"/>
            <a:ext cx="64454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Восьмой  класс  - 6789 </a:t>
            </a:r>
            <a:r>
              <a:rPr lang="ru-RU" sz="3600" b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(П. п.)</a:t>
            </a:r>
            <a:endParaRPr lang="ru-RU" sz="3600" b="1" dirty="0">
              <a:solidFill>
                <a:srgbClr val="0033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75661" y="4810010"/>
            <a:ext cx="6566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Десятый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класс  - 55389 </a:t>
            </a:r>
            <a:r>
              <a:rPr lang="ru-RU" sz="3600" b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(Д. п.)  </a:t>
            </a:r>
            <a:endParaRPr lang="ru-RU" sz="3600" b="1" dirty="0">
              <a:solidFill>
                <a:srgbClr val="00330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57" y="1479156"/>
            <a:ext cx="2572213" cy="4115573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1378DD9-5D44-4E3B-B0DA-FBDF70859A07}"/>
              </a:ext>
            </a:extLst>
          </p:cNvPr>
          <p:cNvSpPr/>
          <p:nvPr/>
        </p:nvSpPr>
        <p:spPr>
          <a:xfrm>
            <a:off x="4096215" y="2375271"/>
            <a:ext cx="6263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Седьмой класс  - 895 </a:t>
            </a:r>
            <a:r>
              <a:rPr lang="ru-RU" sz="3600" b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(Т. п.) </a:t>
            </a:r>
            <a:endParaRPr lang="ru-RU" sz="3600" b="1" dirty="0">
              <a:solidFill>
                <a:srgbClr val="003300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BF486C2A-0F71-4D92-9E9C-E2D3D10D15A7}"/>
              </a:ext>
            </a:extLst>
          </p:cNvPr>
          <p:cNvSpPr/>
          <p:nvPr/>
        </p:nvSpPr>
        <p:spPr>
          <a:xfrm>
            <a:off x="4058116" y="4005065"/>
            <a:ext cx="6445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Девятый класс  -  10786 </a:t>
            </a:r>
            <a:r>
              <a:rPr lang="ru-RU" sz="3600" b="1" dirty="0">
                <a:solidFill>
                  <a:srgbClr val="00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(Т. п.) </a:t>
            </a:r>
            <a:endParaRPr lang="ru-RU" sz="36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51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53D405-FCBA-416B-9DF0-CD43AEE27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7A2C2C7-A0A1-4171-A18C-B1FAE9AADB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73" y="0"/>
            <a:ext cx="11686653" cy="7242183"/>
          </a:xfrm>
        </p:spPr>
      </p:pic>
    </p:spTree>
    <p:extLst>
      <p:ext uri="{BB962C8B-B14F-4D97-AF65-F5344CB8AC3E}">
        <p14:creationId xmlns:p14="http://schemas.microsoft.com/office/powerpoint/2010/main" val="369356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94" y="1468184"/>
            <a:ext cx="2458427" cy="41055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04147" y="26112"/>
            <a:ext cx="53590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тур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ПРАВИЛЬНЫЕ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32309" y="1960774"/>
            <a:ext cx="64855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Седьмой класс  -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восьмьюстами девяноста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пятью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65672" y="2870559"/>
            <a:ext cx="64481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Восьмой  класс  -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шести тысячах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семистах восьмидесяти девяти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65673" y="5229201"/>
            <a:ext cx="64855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Десятый класс  -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пятидесяти пяти тысячам тремстам восьмидесяти девяти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D5722BD-BAEF-474D-8826-219FF9DE201B}"/>
              </a:ext>
            </a:extLst>
          </p:cNvPr>
          <p:cNvSpPr txBox="1"/>
          <p:nvPr/>
        </p:nvSpPr>
        <p:spPr>
          <a:xfrm>
            <a:off x="3617231" y="1006667"/>
            <a:ext cx="70299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Шестой класс  -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трёхсот пятидесяти четырёх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24A8528-6AD8-42A4-AD31-B8AE8176BF40}"/>
              </a:ext>
            </a:extLst>
          </p:cNvPr>
          <p:cNvSpPr txBox="1"/>
          <p:nvPr/>
        </p:nvSpPr>
        <p:spPr>
          <a:xfrm>
            <a:off x="3692714" y="3824666"/>
            <a:ext cx="627503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Девятый класс  -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десятью тысячами семьюстами восьмьюдесятью шестью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96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84263F6-B357-4811-BC7B-7EBFCFD0C6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80" y="0"/>
            <a:ext cx="9518432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67766BF-720A-4B6C-AB6F-312C51F43842}"/>
              </a:ext>
            </a:extLst>
          </p:cNvPr>
          <p:cNvSpPr txBox="1"/>
          <p:nvPr/>
        </p:nvSpPr>
        <p:spPr>
          <a:xfrm>
            <a:off x="5755143" y="236059"/>
            <a:ext cx="60945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</a:rPr>
              <a:t>5 ТУР </a:t>
            </a:r>
          </a:p>
        </p:txBody>
      </p:sp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xmlns="" id="{B96142BF-7F96-48EF-8D45-84C567EAC0B8}"/>
              </a:ext>
            </a:extLst>
          </p:cNvPr>
          <p:cNvSpPr/>
          <p:nvPr/>
        </p:nvSpPr>
        <p:spPr>
          <a:xfrm>
            <a:off x="4458069" y="1067056"/>
            <a:ext cx="4659298" cy="1569612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Задание 5 тура вы сформулируете сами, посмотрев лингвистическую сказку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67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E33A7DA-D195-4228-B53B-7255CA9588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06" y="0"/>
            <a:ext cx="10744479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83E9E9F-75F7-4D9A-BE28-7EEB5CF72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01" y="1794522"/>
            <a:ext cx="3320988" cy="442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83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>
            <a:extLst>
              <a:ext uri="{FF2B5EF4-FFF2-40B4-BE49-F238E27FC236}">
                <a16:creationId xmlns:a16="http://schemas.microsoft.com/office/drawing/2014/main" xmlns="" id="{2F758C86-4945-42CD-8184-E3CF57BFF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20" y="0"/>
            <a:ext cx="1074447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5998A72-62BC-4D0A-9979-6B2DBF9144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2476" y="2372754"/>
            <a:ext cx="2486352" cy="34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6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>
            <a:extLst>
              <a:ext uri="{FF2B5EF4-FFF2-40B4-BE49-F238E27FC236}">
                <a16:creationId xmlns:a16="http://schemas.microsoft.com/office/drawing/2014/main" xmlns="" id="{F185BEBB-372D-4ABA-9B88-553EBFD28F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28" y="0"/>
            <a:ext cx="10744479" cy="6858000"/>
          </a:xfrm>
          <a:prstGeom prst="rect">
            <a:avLst/>
          </a:prstGeom>
        </p:spPr>
      </p:pic>
      <p:pic>
        <p:nvPicPr>
          <p:cNvPr id="3" name="Объект 4">
            <a:extLst>
              <a:ext uri="{FF2B5EF4-FFF2-40B4-BE49-F238E27FC236}">
                <a16:creationId xmlns:a16="http://schemas.microsoft.com/office/drawing/2014/main" xmlns="" id="{25209621-40FD-4BDE-844B-946D599DC3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581" y="985421"/>
            <a:ext cx="4724838" cy="523052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F85A665-0367-421D-B740-F31A5A485E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28" y="2911876"/>
            <a:ext cx="2882468" cy="384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30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603361-E6D7-4C0E-8707-9B4EE4682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094E8C6-890A-464A-8410-9A80E8F272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0" y="0"/>
            <a:ext cx="10465099" cy="6959657"/>
          </a:xfrm>
        </p:spPr>
      </p:pic>
    </p:spTree>
    <p:extLst>
      <p:ext uri="{BB962C8B-B14F-4D97-AF65-F5344CB8AC3E}">
        <p14:creationId xmlns:p14="http://schemas.microsoft.com/office/powerpoint/2010/main" val="271363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154" y="1238988"/>
            <a:ext cx="10617692" cy="72321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«</a:t>
            </a:r>
            <a:r>
              <a:rPr lang="ru-RU" b="1" kern="1800" dirty="0">
                <a:solidFill>
                  <a:srgbClr val="C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Его величество – фразеологизм</a:t>
            </a:r>
            <a:r>
              <a:rPr lang="ru-RU" b="1" dirty="0">
                <a:solidFill>
                  <a:srgbClr val="C00000"/>
                </a:solidFill>
              </a:rPr>
              <a:t>»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u="sng" dirty="0">
                <a:solidFill>
                  <a:srgbClr val="002060"/>
                </a:solidFill>
              </a:rPr>
              <a:t>Задание</a:t>
            </a:r>
            <a:r>
              <a:rPr lang="ru-RU" b="1" dirty="0">
                <a:solidFill>
                  <a:srgbClr val="002060"/>
                </a:solidFill>
              </a:rPr>
              <a:t>: найти во фрагменте сказки как можно больше фразеологизмов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CBA209ED-C9BE-4B6A-88ED-D822BF560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571" y="2949300"/>
            <a:ext cx="5636009" cy="389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67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304" y="34094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6 ТУР 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C00000"/>
                </a:solidFill>
              </a:rPr>
              <a:t>«Пан или пропал» </a:t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b="1" dirty="0"/>
              <a:t>(«ОРФОГРАФИЯ»)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76756" y="1700387"/>
            <a:ext cx="6264696" cy="435769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ИСПРАВЬТЕ ОШИБКИ В СЛОВАХ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AC515AA-4C51-48DC-9058-9CD3AF800800}"/>
              </a:ext>
            </a:extLst>
          </p:cNvPr>
          <p:cNvSpPr txBox="1"/>
          <p:nvPr/>
        </p:nvSpPr>
        <p:spPr>
          <a:xfrm>
            <a:off x="2763954" y="2068498"/>
            <a:ext cx="6859440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000" b="1" dirty="0" err="1">
                <a:solidFill>
                  <a:srgbClr val="006600"/>
                </a:solidFill>
                <a:cs typeface="Times New Roman" pitchFamily="18" charset="0"/>
              </a:rPr>
              <a:t>повидемому</a:t>
            </a:r>
            <a:endParaRPr lang="ru-RU" sz="3000" b="1" dirty="0">
              <a:solidFill>
                <a:srgbClr val="006600"/>
              </a:solidFill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000" b="1" dirty="0" err="1">
                <a:solidFill>
                  <a:srgbClr val="006600"/>
                </a:solidFill>
                <a:cs typeface="Times New Roman" pitchFamily="18" charset="0"/>
              </a:rPr>
              <a:t>исскуственый</a:t>
            </a:r>
            <a:endParaRPr lang="ru-RU" sz="3000" b="1" dirty="0">
              <a:solidFill>
                <a:srgbClr val="006600"/>
              </a:solidFill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000" b="1" dirty="0" err="1">
                <a:solidFill>
                  <a:srgbClr val="006600"/>
                </a:solidFill>
                <a:cs typeface="Times New Roman" pitchFamily="18" charset="0"/>
              </a:rPr>
              <a:t>калосальный</a:t>
            </a:r>
            <a:endParaRPr lang="ru-RU" sz="3000" b="1" dirty="0">
              <a:solidFill>
                <a:srgbClr val="006600"/>
              </a:solidFill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000" b="1" dirty="0">
                <a:solidFill>
                  <a:srgbClr val="006600"/>
                </a:solidFill>
                <a:cs typeface="Times New Roman" pitchFamily="18" charset="0"/>
              </a:rPr>
              <a:t>внешнеэкономический </a:t>
            </a:r>
          </a:p>
          <a:p>
            <a:pPr algn="ctr">
              <a:lnSpc>
                <a:spcPct val="150000"/>
              </a:lnSpc>
            </a:pPr>
            <a:r>
              <a:rPr lang="ru-RU" sz="3000" b="1" dirty="0">
                <a:solidFill>
                  <a:srgbClr val="006600"/>
                </a:solidFill>
                <a:cs typeface="Times New Roman" pitchFamily="18" charset="0"/>
              </a:rPr>
              <a:t>Лже-</a:t>
            </a:r>
            <a:r>
              <a:rPr lang="ru-RU" sz="3000" b="1" dirty="0" err="1">
                <a:solidFill>
                  <a:srgbClr val="006600"/>
                </a:solidFill>
                <a:cs typeface="Times New Roman" pitchFamily="18" charset="0"/>
              </a:rPr>
              <a:t>свидельствавать</a:t>
            </a:r>
            <a:endParaRPr lang="ru-RU" sz="3000" b="1" dirty="0">
              <a:solidFill>
                <a:srgbClr val="006600"/>
              </a:solidFill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000" b="1" dirty="0" err="1">
                <a:solidFill>
                  <a:srgbClr val="006600"/>
                </a:solidFill>
                <a:cs typeface="Times New Roman" pitchFamily="18" charset="0"/>
              </a:rPr>
              <a:t>Банопрачечный</a:t>
            </a:r>
            <a:endParaRPr lang="ru-RU" sz="3000" b="1" dirty="0">
              <a:solidFill>
                <a:srgbClr val="006600"/>
              </a:solidFill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000" b="1" dirty="0">
              <a:solidFill>
                <a:srgbClr val="0066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93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304" y="34094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6 ТУР 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C00000"/>
                </a:solidFill>
              </a:rPr>
              <a:t>«Пан или пропал» </a:t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b="1" dirty="0"/>
              <a:t>(«ОРФОГРАФИЯ»)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76756" y="1762530"/>
            <a:ext cx="6264696" cy="435769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Правильные ответы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AC515AA-4C51-48DC-9058-9CD3AF800800}"/>
              </a:ext>
            </a:extLst>
          </p:cNvPr>
          <p:cNvSpPr txBox="1"/>
          <p:nvPr/>
        </p:nvSpPr>
        <p:spPr>
          <a:xfrm>
            <a:off x="2763954" y="2068498"/>
            <a:ext cx="6859440" cy="4868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000" b="1" dirty="0">
                <a:solidFill>
                  <a:srgbClr val="003300"/>
                </a:solidFill>
                <a:cs typeface="Times New Roman" pitchFamily="18" charset="0"/>
              </a:rPr>
              <a:t>По-видимому</a:t>
            </a:r>
          </a:p>
          <a:p>
            <a:pPr algn="ctr">
              <a:lnSpc>
                <a:spcPct val="150000"/>
              </a:lnSpc>
            </a:pPr>
            <a:r>
              <a:rPr lang="ru-RU" sz="3000" b="1" dirty="0">
                <a:solidFill>
                  <a:srgbClr val="003300"/>
                </a:solidFill>
                <a:cs typeface="Times New Roman" pitchFamily="18" charset="0"/>
              </a:rPr>
              <a:t>искусственный</a:t>
            </a:r>
          </a:p>
          <a:p>
            <a:pPr algn="ctr">
              <a:lnSpc>
                <a:spcPct val="150000"/>
              </a:lnSpc>
            </a:pPr>
            <a:r>
              <a:rPr lang="ru-RU" sz="3000" b="1" dirty="0">
                <a:solidFill>
                  <a:srgbClr val="003300"/>
                </a:solidFill>
                <a:cs typeface="Times New Roman" pitchFamily="18" charset="0"/>
              </a:rPr>
              <a:t>колоссальный</a:t>
            </a:r>
          </a:p>
          <a:p>
            <a:pPr algn="ctr">
              <a:lnSpc>
                <a:spcPct val="150000"/>
              </a:lnSpc>
            </a:pPr>
            <a:r>
              <a:rPr lang="ru-RU" sz="3000" b="1" dirty="0">
                <a:solidFill>
                  <a:srgbClr val="003300"/>
                </a:solidFill>
                <a:cs typeface="Times New Roman" pitchFamily="18" charset="0"/>
              </a:rPr>
              <a:t>внешнеэкономический </a:t>
            </a:r>
          </a:p>
          <a:p>
            <a:pPr algn="ctr">
              <a:lnSpc>
                <a:spcPct val="150000"/>
              </a:lnSpc>
            </a:pPr>
            <a:r>
              <a:rPr lang="ru-RU" sz="3000" b="1" dirty="0">
                <a:solidFill>
                  <a:srgbClr val="003300"/>
                </a:solidFill>
                <a:cs typeface="Times New Roman" pitchFamily="18" charset="0"/>
              </a:rPr>
              <a:t>Лжесвидельствовать</a:t>
            </a:r>
          </a:p>
          <a:p>
            <a:pPr algn="ctr">
              <a:lnSpc>
                <a:spcPct val="150000"/>
              </a:lnSpc>
            </a:pPr>
            <a:r>
              <a:rPr lang="ru-RU" sz="3000" b="1" dirty="0">
                <a:solidFill>
                  <a:srgbClr val="003300"/>
                </a:solidFill>
                <a:cs typeface="Times New Roman" pitchFamily="18" charset="0"/>
              </a:rPr>
              <a:t>Банно-прачечный</a:t>
            </a:r>
          </a:p>
          <a:p>
            <a:pPr algn="ctr">
              <a:lnSpc>
                <a:spcPct val="150000"/>
              </a:lnSpc>
            </a:pPr>
            <a:endParaRPr lang="ru-RU" sz="3000" b="1" dirty="0">
              <a:solidFill>
                <a:srgbClr val="0033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49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62796" y="1493969"/>
            <a:ext cx="64451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«Это нехорошее слово ШКРАБ. У этого слова есть клешни. Говорят, они голодают, деревенские </a:t>
            </a:r>
            <a:r>
              <a:rPr lang="ru-RU" sz="2800" b="1" dirty="0" err="1"/>
              <a:t>ШКРАБы</a:t>
            </a:r>
            <a:r>
              <a:rPr lang="ru-RU" sz="2800" b="1" dirty="0"/>
              <a:t>», - так писал в романе «Моё поколение» советский писатель и журналист, военный корреспондент Борис Леонтьевич Горбатов.</a:t>
            </a:r>
          </a:p>
          <a:p>
            <a:r>
              <a:rPr lang="ru-RU" sz="2800" b="1" dirty="0"/>
              <a:t>Кого в первые десятилетия Советской власти, после Октября 1917 года, называли </a:t>
            </a:r>
            <a:r>
              <a:rPr lang="ru-RU" sz="2800" b="1" dirty="0" err="1"/>
              <a:t>ШКРАБом</a:t>
            </a:r>
            <a:r>
              <a:rPr lang="ru-RU" sz="2800" b="1" dirty="0"/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450" y="1245621"/>
            <a:ext cx="1967813" cy="46403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58" y="2071255"/>
            <a:ext cx="2062400" cy="38239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844EE19-4FC2-4E1C-9952-DE25A5FDC841}"/>
              </a:ext>
            </a:extLst>
          </p:cNvPr>
          <p:cNvSpPr txBox="1"/>
          <p:nvPr/>
        </p:nvSpPr>
        <p:spPr>
          <a:xfrm>
            <a:off x="3707501" y="505755"/>
            <a:ext cx="55677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ВОПРОС НА ЗАСЫПКУ</a:t>
            </a:r>
          </a:p>
        </p:txBody>
      </p:sp>
    </p:spTree>
    <p:extLst>
      <p:ext uri="{BB962C8B-B14F-4D97-AF65-F5344CB8AC3E}">
        <p14:creationId xmlns:p14="http://schemas.microsoft.com/office/powerpoint/2010/main" val="88527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>
            <a:extLst>
              <a:ext uri="{FF2B5EF4-FFF2-40B4-BE49-F238E27FC236}">
                <a16:creationId xmlns:a16="http://schemas.microsoft.com/office/drawing/2014/main" xmlns="" id="{1D5C0C01-6145-401C-886F-21A7E570FF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95550" y="296863"/>
            <a:ext cx="7920038" cy="900112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5400" b="1" dirty="0">
                <a:solidFill>
                  <a:srgbClr val="C00000"/>
                </a:solidFill>
                <a:latin typeface="Arial" panose="020B0604020202020204" pitchFamily="34" charset="0"/>
              </a:rPr>
              <a:t>ДЕВИЗ ИГРЫ:</a:t>
            </a:r>
          </a:p>
        </p:txBody>
      </p:sp>
      <p:sp>
        <p:nvSpPr>
          <p:cNvPr id="6146" name="Rectangle 2">
            <a:extLst>
              <a:ext uri="{FF2B5EF4-FFF2-40B4-BE49-F238E27FC236}">
                <a16:creationId xmlns:a16="http://schemas.microsoft.com/office/drawing/2014/main" xmlns="" id="{79EFB94B-7406-4BBE-84D5-AF74D3CD2D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495550" y="1631950"/>
            <a:ext cx="7920038" cy="4427538"/>
          </a:xfrm>
          <a:ln/>
        </p:spPr>
        <p:txBody>
          <a:bodyPr>
            <a:normAutofit/>
          </a:bodyPr>
          <a:lstStyle/>
          <a:p>
            <a:pPr indent="-339725">
              <a:spcBef>
                <a:spcPts val="1500"/>
              </a:spcBef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7200" b="1" dirty="0">
                <a:solidFill>
                  <a:srgbClr val="002060"/>
                </a:solidFill>
              </a:rPr>
              <a:t>«Выучи </a:t>
            </a:r>
          </a:p>
          <a:p>
            <a:pPr indent="-339725">
              <a:spcBef>
                <a:spcPts val="1500"/>
              </a:spcBef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7200" b="1" dirty="0">
                <a:solidFill>
                  <a:srgbClr val="002060"/>
                </a:solidFill>
              </a:rPr>
              <a:t>             русский </a:t>
            </a:r>
          </a:p>
          <a:p>
            <a:pPr indent="-339725">
              <a:spcBef>
                <a:spcPts val="1500"/>
              </a:spcBef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7200" b="1" dirty="0">
                <a:solidFill>
                  <a:srgbClr val="002060"/>
                </a:solidFill>
              </a:rPr>
              <a:t>                         язык»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85212" y="1423403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ПРАВИЛЬНЫЙ ОТВЕТ: 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0405" y="3093995"/>
            <a:ext cx="5859262" cy="998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ШКРАБ – школьный работник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774" y="1347851"/>
            <a:ext cx="2177933" cy="44911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55" y="1423403"/>
            <a:ext cx="2066422" cy="406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3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63373" y="1023453"/>
            <a:ext cx="732407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Это наречие существовало еще в древнерусском языке, сначала оно употреблялось в значении «назад, обратно», позже – стало использоваться в значении «снова, вновь». </a:t>
            </a:r>
          </a:p>
          <a:p>
            <a:r>
              <a:rPr lang="ru-RU" sz="2400" b="1" dirty="0"/>
              <a:t>Этимологически данное наречие восходит к праславянскому слову со значением «толстая часть» чего-либо и родственное имени существительному со значением «задняя часть» чего-либо, к примеру, так называли заднюю часть клинка, в анатомии – часть стопы человека, в архитектуре – опорную часть свода или арки.</a:t>
            </a:r>
          </a:p>
          <a:p>
            <a:r>
              <a:rPr lang="ru-RU" sz="2400" b="1" dirty="0"/>
              <a:t>Слово образовано приставочным способом от несохранившегося существительного и омонимично современному числительному. </a:t>
            </a:r>
          </a:p>
          <a:p>
            <a:r>
              <a:rPr lang="ru-RU" sz="2400" b="1" dirty="0"/>
              <a:t>Назовите это наречие.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450" y="1245621"/>
            <a:ext cx="1967813" cy="46403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58" y="2071255"/>
            <a:ext cx="2062400" cy="38239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844EE19-4FC2-4E1C-9952-DE25A5FDC841}"/>
              </a:ext>
            </a:extLst>
          </p:cNvPr>
          <p:cNvSpPr txBox="1"/>
          <p:nvPr/>
        </p:nvSpPr>
        <p:spPr>
          <a:xfrm>
            <a:off x="3654235" y="319323"/>
            <a:ext cx="55677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ВОПРОС НА ЗАСЫПКУ</a:t>
            </a:r>
          </a:p>
        </p:txBody>
      </p:sp>
    </p:spTree>
    <p:extLst>
      <p:ext uri="{BB962C8B-B14F-4D97-AF65-F5344CB8AC3E}">
        <p14:creationId xmlns:p14="http://schemas.microsoft.com/office/powerpoint/2010/main" val="205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85212" y="1423403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ПРАВИЛЬНЫЙ ОТВЕТ: 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66369" y="2903077"/>
            <a:ext cx="5859262" cy="1380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ОПЯТЬ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endParaRPr lang="ru-RU" sz="3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774" y="1347851"/>
            <a:ext cx="2177933" cy="44911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55" y="1423403"/>
            <a:ext cx="2066422" cy="406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98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512" y="260648"/>
            <a:ext cx="8784976" cy="1143000"/>
          </a:xfrm>
        </p:spPr>
        <p:txBody>
          <a:bodyPr>
            <a:noAutofit/>
          </a:bodyPr>
          <a:lstStyle/>
          <a:p>
            <a:r>
              <a:rPr lang="ru-RU" sz="48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"/>
                <a:cs typeface="Arial"/>
              </a:rPr>
              <a:t>Поздравляем  победителей</a:t>
            </a:r>
            <a:endParaRPr lang="ru-RU" sz="4800" b="1" dirty="0"/>
          </a:p>
        </p:txBody>
      </p:sp>
      <p:pic>
        <p:nvPicPr>
          <p:cNvPr id="4" name="Рисунок 2" descr="48476774_6e53421804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9" y="2000241"/>
            <a:ext cx="31138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783632" y="3840189"/>
            <a:ext cx="40619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Так  держать!</a:t>
            </a:r>
            <a:endParaRPr lang="ru-RU" sz="6600" dirty="0"/>
          </a:p>
        </p:txBody>
      </p:sp>
      <p:pic>
        <p:nvPicPr>
          <p:cNvPr id="7" name="Picture 7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439817" y="1412777"/>
            <a:ext cx="2887707" cy="28877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FD7400-3D88-4BFE-9574-D9E1BEF34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Open Sans" panose="020B0606030504020204" pitchFamily="34" charset="0"/>
              </a:rPr>
              <a:t>Разминка</a:t>
            </a:r>
            <a:r>
              <a:rPr lang="ru-RU" b="1" dirty="0">
                <a:solidFill>
                  <a:srgbClr val="181818"/>
                </a:solidFill>
                <a:latin typeface="Open Sans" panose="020B0606030504020204" pitchFamily="34" charset="0"/>
              </a:rPr>
              <a:t/>
            </a:r>
            <a:br>
              <a:rPr lang="ru-RU" b="1" dirty="0">
                <a:solidFill>
                  <a:srgbClr val="181818"/>
                </a:solidFill>
                <a:latin typeface="Open Sans" panose="020B0606030504020204" pitchFamily="34" charset="0"/>
              </a:rPr>
            </a:br>
            <a:r>
              <a:rPr lang="ru-RU" sz="4900" b="1" i="0" dirty="0">
                <a:solidFill>
                  <a:srgbClr val="C00000"/>
                </a:solidFill>
                <a:effectLst/>
                <a:latin typeface="Open Sans" panose="020B0606030504020204" pitchFamily="34" charset="0"/>
              </a:rPr>
              <a:t> «Собери словарные слова»</a:t>
            </a:r>
            <a:r>
              <a:rPr lang="ru-RU" sz="4900" b="0" i="0" dirty="0">
                <a:solidFill>
                  <a:srgbClr val="C00000"/>
                </a:solidFill>
                <a:effectLst/>
                <a:latin typeface="Open Sans" panose="020B0606030504020204" pitchFamily="34" charset="0"/>
              </a:rPr>
              <a:t/>
            </a:r>
            <a:br>
              <a:rPr lang="ru-RU" sz="4900" b="0" i="0" dirty="0">
                <a:solidFill>
                  <a:srgbClr val="C00000"/>
                </a:solidFill>
                <a:effectLst/>
                <a:latin typeface="Open Sans" panose="020B0606030504020204" pitchFamily="34" charset="0"/>
              </a:rPr>
            </a:br>
            <a:endParaRPr lang="ru-RU" sz="49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4F3600B-917C-4F40-8F75-63D31EBF2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7256" y="1525374"/>
            <a:ext cx="10515600" cy="4351338"/>
          </a:xfrm>
        </p:spPr>
        <p:txBody>
          <a:bodyPr>
            <a:noAutofit/>
          </a:bodyPr>
          <a:lstStyle/>
          <a:p>
            <a:pPr algn="l"/>
            <a:r>
              <a:rPr lang="ru-RU" sz="2600" b="1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Задание: 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соберите наибольшее количество словарных слов, которые нечаянно рассыпались и не могут найти свои половинки.</a:t>
            </a:r>
          </a:p>
          <a:p>
            <a:pPr algn="l"/>
            <a:r>
              <a:rPr lang="ru-RU" sz="26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хо    </a:t>
            </a:r>
            <a:r>
              <a:rPr lang="ru-RU" sz="2600" b="0" i="0" dirty="0" err="1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ро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    </a:t>
            </a:r>
            <a:r>
              <a:rPr lang="ru-RU" sz="2600" b="0" i="0" dirty="0" err="1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ще</a:t>
            </a:r>
            <a:endParaRPr lang="ru-RU" sz="2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ru-RU" sz="2600" b="0" i="0" dirty="0" err="1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ки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    лен  зонт</a:t>
            </a:r>
          </a:p>
          <a:p>
            <a:pPr algn="l"/>
            <a:r>
              <a:rPr lang="ru-RU" sz="2600" b="0" i="0" dirty="0" err="1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жи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   ри    </a:t>
            </a:r>
            <a:r>
              <a:rPr lang="ru-RU" sz="2600" b="0" i="0" dirty="0" err="1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дарь</a:t>
            </a:r>
            <a:endParaRPr lang="ru-RU" sz="2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ru-RU" sz="2600" b="0" i="0" dirty="0" err="1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аг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    </a:t>
            </a:r>
            <a:r>
              <a:rPr lang="ru-RU" sz="2600" b="0" i="0" dirty="0" err="1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зяй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  метр</a:t>
            </a:r>
          </a:p>
          <a:p>
            <a:pPr algn="l"/>
            <a:r>
              <a:rPr lang="ru-RU" sz="26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го    ли    ном</a:t>
            </a:r>
          </a:p>
          <a:p>
            <a:pPr algn="l"/>
            <a:r>
              <a:rPr lang="ru-RU" sz="26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ка    </a:t>
            </a:r>
            <a:r>
              <a:rPr lang="ru-RU" sz="2600" b="0" i="0" dirty="0" err="1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ло</a:t>
            </a:r>
            <a:r>
              <a:rPr lang="ru-RU" sz="26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    </a:t>
            </a:r>
            <a:r>
              <a:rPr lang="ru-RU" sz="2600" b="0" i="0" dirty="0" err="1" smtClean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ство</a:t>
            </a:r>
            <a:endParaRPr lang="ru-RU" sz="2600" b="0" i="0" dirty="0" smtClean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algn="just"/>
            <a:r>
              <a:rPr lang="ru-RU" sz="2600" b="1" i="1" dirty="0" smtClean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Ответ</a:t>
            </a:r>
            <a:r>
              <a:rPr lang="ru-RU" sz="2600" b="1" i="1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  <a:t>: календарь, горизонт, километр, хозяйство, агроном, жилище.</a:t>
            </a:r>
            <a:endParaRPr lang="ru-RU" sz="2600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46388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77" y="1393156"/>
            <a:ext cx="10577952" cy="52689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47748" y="499059"/>
            <a:ext cx="35460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ТУР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9" y="1614536"/>
            <a:ext cx="3778259" cy="40980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3159AAC-8B12-4A4D-A98F-BEFD67260A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9" y="1700809"/>
            <a:ext cx="4343872" cy="417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03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C467438F-DE01-4A4D-AABD-2E7E257AF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Расставьте </a:t>
            </a:r>
            <a:r>
              <a:rPr lang="ru-RU" b="1" dirty="0">
                <a:solidFill>
                  <a:srgbClr val="C00000"/>
                </a:solidFill>
              </a:rPr>
              <a:t>слова в алфавитном порядке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DBDDCD2E-AC69-4ACD-9058-305DC3BA90A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Команда 1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К</a:t>
            </a:r>
            <a:r>
              <a:rPr lang="ru-RU" dirty="0" smtClean="0"/>
              <a:t>раеведение</a:t>
            </a:r>
            <a:endParaRPr lang="ru-RU" dirty="0"/>
          </a:p>
          <a:p>
            <a:pPr algn="ctr"/>
            <a:r>
              <a:rPr lang="ru-RU" dirty="0"/>
              <a:t>Край </a:t>
            </a:r>
          </a:p>
          <a:p>
            <a:pPr algn="ctr"/>
            <a:r>
              <a:rPr lang="ru-RU" dirty="0"/>
              <a:t>Крайность</a:t>
            </a:r>
          </a:p>
          <a:p>
            <a:pPr algn="ctr"/>
            <a:r>
              <a:rPr lang="ru-RU" dirty="0"/>
              <a:t>Краевед</a:t>
            </a:r>
          </a:p>
          <a:p>
            <a:pPr algn="ctr"/>
            <a:r>
              <a:rPr lang="ru-RU" dirty="0"/>
              <a:t>Краешек</a:t>
            </a:r>
          </a:p>
          <a:p>
            <a:pPr algn="ctr"/>
            <a:r>
              <a:rPr lang="ru-RU" dirty="0"/>
              <a:t>К</a:t>
            </a:r>
            <a:r>
              <a:rPr lang="ru-RU" dirty="0" smtClean="0"/>
              <a:t>райний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470FD7D-7629-4568-A25D-F4F2A768116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Команда 2</a:t>
            </a:r>
          </a:p>
          <a:p>
            <a:pPr algn="ctr"/>
            <a:r>
              <a:rPr lang="ru-RU" dirty="0" smtClean="0"/>
              <a:t>Кольчатый</a:t>
            </a:r>
            <a:endParaRPr lang="ru-RU" dirty="0"/>
          </a:p>
          <a:p>
            <a:pPr algn="ctr"/>
            <a:r>
              <a:rPr lang="ru-RU" dirty="0"/>
              <a:t>Кольцеобразный</a:t>
            </a:r>
          </a:p>
          <a:p>
            <a:pPr algn="ctr"/>
            <a:r>
              <a:rPr lang="ru-RU" dirty="0"/>
              <a:t>Кольцевидный</a:t>
            </a:r>
          </a:p>
          <a:p>
            <a:pPr algn="ctr"/>
            <a:r>
              <a:rPr lang="ru-RU" dirty="0"/>
              <a:t>Кольчуга</a:t>
            </a:r>
          </a:p>
          <a:p>
            <a:pPr algn="ctr"/>
            <a:r>
              <a:rPr lang="ru-RU" dirty="0"/>
              <a:t>Кольцо</a:t>
            </a:r>
          </a:p>
          <a:p>
            <a:pPr algn="ctr"/>
            <a:r>
              <a:rPr lang="ru-RU" dirty="0"/>
              <a:t>К</a:t>
            </a:r>
            <a:r>
              <a:rPr lang="ru-RU" dirty="0" smtClean="0"/>
              <a:t>ольцевой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FDCCA19-53B1-4760-A03B-9E9D60B8670F}"/>
              </a:ext>
            </a:extLst>
          </p:cNvPr>
          <p:cNvSpPr/>
          <p:nvPr/>
        </p:nvSpPr>
        <p:spPr>
          <a:xfrm>
            <a:off x="1925534" y="2407536"/>
            <a:ext cx="3178730" cy="33108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Краевед</a:t>
            </a:r>
          </a:p>
          <a:p>
            <a:pPr algn="ctr"/>
            <a:r>
              <a:rPr lang="ru-RU" sz="2800" dirty="0"/>
              <a:t>Краеведение</a:t>
            </a:r>
          </a:p>
          <a:p>
            <a:pPr algn="ctr"/>
            <a:r>
              <a:rPr lang="ru-RU" sz="2800" dirty="0"/>
              <a:t>Краешек</a:t>
            </a:r>
          </a:p>
          <a:p>
            <a:pPr algn="ctr"/>
            <a:r>
              <a:rPr lang="ru-RU" sz="2800" dirty="0"/>
              <a:t>Край</a:t>
            </a:r>
          </a:p>
          <a:p>
            <a:pPr algn="ctr"/>
            <a:r>
              <a:rPr lang="ru-RU" sz="2800" dirty="0"/>
              <a:t>К</a:t>
            </a:r>
            <a:r>
              <a:rPr lang="ru-RU" sz="2800" dirty="0" smtClean="0"/>
              <a:t>райний</a:t>
            </a:r>
            <a:endParaRPr lang="ru-RU" sz="2800" dirty="0"/>
          </a:p>
          <a:p>
            <a:pPr algn="ctr"/>
            <a:r>
              <a:rPr lang="ru-RU" sz="2800" dirty="0"/>
              <a:t>К</a:t>
            </a:r>
            <a:r>
              <a:rPr lang="ru-RU" sz="2800" dirty="0" smtClean="0"/>
              <a:t>райность</a:t>
            </a:r>
            <a:endParaRPr lang="ru-RU" sz="28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9DB9447-DB70-4D86-BD18-B479C6998EDB}"/>
              </a:ext>
            </a:extLst>
          </p:cNvPr>
          <p:cNvSpPr/>
          <p:nvPr/>
        </p:nvSpPr>
        <p:spPr>
          <a:xfrm>
            <a:off x="7141189" y="2407535"/>
            <a:ext cx="3484605" cy="33108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Кольцевидный</a:t>
            </a:r>
            <a:endParaRPr lang="ru-RU" sz="2800" dirty="0"/>
          </a:p>
          <a:p>
            <a:pPr algn="ctr"/>
            <a:r>
              <a:rPr lang="ru-RU" sz="2800" dirty="0"/>
              <a:t>Кольцевой</a:t>
            </a:r>
          </a:p>
          <a:p>
            <a:pPr algn="ctr"/>
            <a:r>
              <a:rPr lang="ru-RU" sz="2800" dirty="0"/>
              <a:t>Кольцеобразный</a:t>
            </a:r>
          </a:p>
          <a:p>
            <a:pPr algn="ctr"/>
            <a:r>
              <a:rPr lang="ru-RU" sz="2800" dirty="0"/>
              <a:t>Кольцо</a:t>
            </a:r>
          </a:p>
          <a:p>
            <a:pPr algn="ctr"/>
            <a:r>
              <a:rPr lang="ru-RU" sz="2800" dirty="0"/>
              <a:t>Кольчатый</a:t>
            </a:r>
          </a:p>
          <a:p>
            <a:pPr algn="ctr"/>
            <a:r>
              <a:rPr lang="ru-RU" sz="2800" dirty="0"/>
              <a:t>К</a:t>
            </a:r>
            <a:r>
              <a:rPr lang="ru-RU" sz="2800" dirty="0" smtClean="0"/>
              <a:t>ольчуга</a:t>
            </a:r>
            <a:endParaRPr lang="ru-RU" sz="2800" dirty="0"/>
          </a:p>
          <a:p>
            <a:pPr algn="ctr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5737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Красота, лепота! Отрывок из фильм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9169" y="150126"/>
            <a:ext cx="10690359" cy="6013190"/>
          </a:xfrm>
        </p:spPr>
      </p:pic>
    </p:spTree>
    <p:extLst>
      <p:ext uri="{BB962C8B-B14F-4D97-AF65-F5344CB8AC3E}">
        <p14:creationId xmlns:p14="http://schemas.microsoft.com/office/powerpoint/2010/main" val="229161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7648" y="1352887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</a:rPr>
              <a:t>Дайте толкование устаревшим словам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" t="-50"/>
          <a:stretch/>
        </p:blipFill>
        <p:spPr>
          <a:xfrm>
            <a:off x="1524000" y="2067639"/>
            <a:ext cx="3203848" cy="39311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30077" y="1999026"/>
            <a:ext cx="35293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006600"/>
                </a:solidFill>
              </a:rPr>
              <a:t>Каланча </a:t>
            </a:r>
            <a:r>
              <a:rPr lang="ru-RU" sz="6000" dirty="0">
                <a:solidFill>
                  <a:srgbClr val="002060"/>
                </a:solidFill>
              </a:rPr>
              <a:t> 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93113" y="3280982"/>
            <a:ext cx="49260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ПРАВИЛЬНЫЙ ОТВЕТ </a:t>
            </a:r>
            <a:endParaRPr lang="ru-RU" sz="30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30077" y="4024331"/>
            <a:ext cx="406461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rgbClr val="C00000"/>
                </a:solidFill>
              </a:rPr>
              <a:t>дозорная башня</a:t>
            </a:r>
          </a:p>
          <a:p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7A85F1B-4814-4062-8FB3-D8F358B17CAE}"/>
              </a:ext>
            </a:extLst>
          </p:cNvPr>
          <p:cNvSpPr txBox="1"/>
          <p:nvPr/>
        </p:nvSpPr>
        <p:spPr>
          <a:xfrm>
            <a:off x="3323692" y="32256"/>
            <a:ext cx="66967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2 ТУР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«Лепота»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5062892-0D43-4984-86CC-B7470B16D7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57" y="2051728"/>
            <a:ext cx="4258489" cy="418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00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7648" y="1352887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</a:rPr>
              <a:t>Дайте толкование устаревшим словам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" t="-50"/>
          <a:stretch/>
        </p:blipFill>
        <p:spPr>
          <a:xfrm>
            <a:off x="982462" y="2174417"/>
            <a:ext cx="3203848" cy="39311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527851" y="2028575"/>
            <a:ext cx="35293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6600"/>
                </a:solidFill>
              </a:rPr>
              <a:t>   Батрак</a:t>
            </a:r>
            <a:endParaRPr lang="ru-RU" sz="6000" b="1" dirty="0">
              <a:solidFill>
                <a:srgbClr val="0066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59181" y="3311759"/>
            <a:ext cx="49260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ПРАВИЛЬНЫЙ ОТВЕТ </a:t>
            </a:r>
            <a:endParaRPr lang="ru-RU" sz="3000" b="1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30077" y="4024331"/>
            <a:ext cx="59842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</a:rPr>
              <a:t>рабочий по найму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7A85F1B-4814-4062-8FB3-D8F358B17CAE}"/>
              </a:ext>
            </a:extLst>
          </p:cNvPr>
          <p:cNvSpPr txBox="1"/>
          <p:nvPr/>
        </p:nvSpPr>
        <p:spPr>
          <a:xfrm>
            <a:off x="3360468" y="32256"/>
            <a:ext cx="66967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2 ТУР 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</a:rPr>
              <a:t>«Лепота»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3881E7C-1860-4266-BBDC-3F6F10098B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1077"/>
            <a:ext cx="7258930" cy="489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09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592</Words>
  <Application>Microsoft Office PowerPoint</Application>
  <PresentationFormat>Широкоэкранный</PresentationFormat>
  <Paragraphs>193</Paragraphs>
  <Slides>33</Slides>
  <Notes>7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2" baseType="lpstr">
      <vt:lpstr>Arial</vt:lpstr>
      <vt:lpstr>Calibri</vt:lpstr>
      <vt:lpstr>Calibri Light</vt:lpstr>
      <vt:lpstr>Helvetica</vt:lpstr>
      <vt:lpstr>Impact</vt:lpstr>
      <vt:lpstr>Open Sans</vt:lpstr>
      <vt:lpstr>Times New Roman</vt:lpstr>
      <vt:lpstr>Wingdings</vt:lpstr>
      <vt:lpstr>Тема Office</vt:lpstr>
      <vt:lpstr>Лингвистическая игра</vt:lpstr>
      <vt:lpstr>Презентация PowerPoint</vt:lpstr>
      <vt:lpstr>ДЕВИЗ ИГРЫ:</vt:lpstr>
      <vt:lpstr>Разминка  «Собери словарные слова» </vt:lpstr>
      <vt:lpstr>Презентация PowerPoint</vt:lpstr>
      <vt:lpstr>Расставьте слова в алфавитном порядке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«Его величество – фразеологизм»  Задание: найти во фрагменте сказки как можно больше фразеологизмов</vt:lpstr>
      <vt:lpstr>6 ТУР  «Пан или пропал»  («ОРФОГРАФИЯ») </vt:lpstr>
      <vt:lpstr>6 ТУР  «Пан или пропал»  («ОРФОГРАФИЯ») </vt:lpstr>
      <vt:lpstr>Презентация PowerPoint</vt:lpstr>
      <vt:lpstr>Презентация PowerPoint</vt:lpstr>
      <vt:lpstr>Презентация PowerPoint</vt:lpstr>
      <vt:lpstr>Презентация PowerPoint</vt:lpstr>
      <vt:lpstr>Поздравляем  победителей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Сиднева</dc:creator>
  <cp:lastModifiedBy>Л.Л. Сиднева</cp:lastModifiedBy>
  <cp:revision>27</cp:revision>
  <cp:lastPrinted>2022-03-13T12:50:18Z</cp:lastPrinted>
  <dcterms:created xsi:type="dcterms:W3CDTF">2022-02-26T13:46:21Z</dcterms:created>
  <dcterms:modified xsi:type="dcterms:W3CDTF">2024-01-29T11:17:51Z</dcterms:modified>
</cp:coreProperties>
</file>