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9" r:id="rId2"/>
    <p:sldId id="257" r:id="rId3"/>
    <p:sldId id="258" r:id="rId4"/>
    <p:sldId id="269" r:id="rId5"/>
    <p:sldId id="270" r:id="rId6"/>
    <p:sldId id="260" r:id="rId7"/>
    <p:sldId id="271" r:id="rId8"/>
    <p:sldId id="272" r:id="rId9"/>
    <p:sldId id="268" r:id="rId10"/>
    <p:sldId id="261" r:id="rId11"/>
    <p:sldId id="273" r:id="rId12"/>
    <p:sldId id="262" r:id="rId13"/>
    <p:sldId id="274" r:id="rId14"/>
    <p:sldId id="266" r:id="rId15"/>
    <p:sldId id="275" r:id="rId16"/>
    <p:sldId id="276" r:id="rId17"/>
    <p:sldId id="265" r:id="rId18"/>
    <p:sldId id="26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3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99E1A4-4954-4A64-8CB6-423490EC4A9A}" type="datetimeFigureOut">
              <a:rPr lang="ru-RU" smtClean="0"/>
              <a:t>04.12.2023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481202-8466-47DB-A715-BF4E271A15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155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58CA8F2-1468-45AA-AA19-1BE219B9B94B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3E59-214B-4F9D-8AED-161EC6A656B4}" type="datetimeFigureOut">
              <a:rPr lang="ru-RU" smtClean="0"/>
              <a:pPr/>
              <a:t>04.12.2023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20CBA-9274-4070-94EE-B7153A6B16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3E59-214B-4F9D-8AED-161EC6A656B4}" type="datetimeFigureOut">
              <a:rPr lang="ru-RU" smtClean="0"/>
              <a:pPr/>
              <a:t>04.12.2023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20CBA-9274-4070-94EE-B7153A6B16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3E59-214B-4F9D-8AED-161EC6A656B4}" type="datetimeFigureOut">
              <a:rPr lang="ru-RU" smtClean="0"/>
              <a:pPr/>
              <a:t>04.12.2023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20CBA-9274-4070-94EE-B7153A6B16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3E59-214B-4F9D-8AED-161EC6A656B4}" type="datetimeFigureOut">
              <a:rPr lang="ru-RU" smtClean="0"/>
              <a:pPr/>
              <a:t>04.12.2023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20CBA-9274-4070-94EE-B7153A6B16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3E59-214B-4F9D-8AED-161EC6A656B4}" type="datetimeFigureOut">
              <a:rPr lang="ru-RU" smtClean="0"/>
              <a:pPr/>
              <a:t>04.12.2023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20CBA-9274-4070-94EE-B7153A6B16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3E59-214B-4F9D-8AED-161EC6A656B4}" type="datetimeFigureOut">
              <a:rPr lang="ru-RU" smtClean="0"/>
              <a:pPr/>
              <a:t>04.12.2023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20CBA-9274-4070-94EE-B7153A6B16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3E59-214B-4F9D-8AED-161EC6A656B4}" type="datetimeFigureOut">
              <a:rPr lang="ru-RU" smtClean="0"/>
              <a:pPr/>
              <a:t>04.12.2023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20CBA-9274-4070-94EE-B7153A6B16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3E59-214B-4F9D-8AED-161EC6A656B4}" type="datetimeFigureOut">
              <a:rPr lang="ru-RU" smtClean="0"/>
              <a:pPr/>
              <a:t>04.12.2023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20CBA-9274-4070-94EE-B7153A6B16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3E59-214B-4F9D-8AED-161EC6A656B4}" type="datetimeFigureOut">
              <a:rPr lang="ru-RU" smtClean="0"/>
              <a:pPr/>
              <a:t>04.12.2023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20CBA-9274-4070-94EE-B7153A6B16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3E59-214B-4F9D-8AED-161EC6A656B4}" type="datetimeFigureOut">
              <a:rPr lang="ru-RU" smtClean="0"/>
              <a:pPr/>
              <a:t>04.12.2023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20CBA-9274-4070-94EE-B7153A6B16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3E59-214B-4F9D-8AED-161EC6A656B4}" type="datetimeFigureOut">
              <a:rPr lang="ru-RU" smtClean="0"/>
              <a:pPr/>
              <a:t>04.12.2023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20CBA-9274-4070-94EE-B7153A6B16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103E59-214B-4F9D-8AED-161EC6A656B4}" type="datetimeFigureOut">
              <a:rPr lang="ru-RU" smtClean="0"/>
              <a:pPr/>
              <a:t>04.12.2023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A20CBA-9274-4070-94EE-B7153A6B16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pptforschool.ru/fony/03.jpg?6282697186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-457200"/>
            <a:ext cx="9753600" cy="73152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00438"/>
            <a:ext cx="6400800" cy="235745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00174"/>
            <a:ext cx="7772400" cy="1470025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Что узнали?</a:t>
            </a:r>
            <a:br>
              <a:rPr lang="ru-RU" sz="7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7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Чему научились?</a:t>
            </a:r>
            <a:br>
              <a:rPr lang="ru-RU" sz="7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7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Стр.76</a:t>
            </a:r>
            <a:endParaRPr lang="ru-RU" sz="72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57752" y="3500438"/>
            <a:ext cx="4000528" cy="28575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pptforschool.ru/fony/03.jpg?6282697186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-4572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pPr algn="ctr"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Задача №</a:t>
            </a: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 стр.76</a:t>
            </a:r>
            <a:endParaRPr lang="ru-RU" sz="3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26" y="714356"/>
            <a:ext cx="8786874" cy="541180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>
                <a:solidFill>
                  <a:srgbClr val="7030A0"/>
                </a:solidFill>
                <a:latin typeface="Franklin Gothic Medium" pitchFamily="34" charset="0"/>
              </a:rPr>
              <a:t>5 </a:t>
            </a:r>
            <a:r>
              <a:rPr lang="ru-RU" sz="2800" dirty="0" err="1" smtClean="0">
                <a:solidFill>
                  <a:srgbClr val="7030A0"/>
                </a:solidFill>
                <a:latin typeface="Franklin Gothic Medium" pitchFamily="34" charset="0"/>
              </a:rPr>
              <a:t>эт</a:t>
            </a:r>
            <a:r>
              <a:rPr lang="ru-RU" sz="2800" dirty="0" smtClean="0">
                <a:solidFill>
                  <a:srgbClr val="7030A0"/>
                </a:solidFill>
                <a:latin typeface="Franklin Gothic Medium" pitchFamily="34" charset="0"/>
              </a:rPr>
              <a:t>. -80 кв.</a:t>
            </a:r>
          </a:p>
          <a:p>
            <a:pPr>
              <a:buNone/>
            </a:pPr>
            <a:r>
              <a:rPr lang="ru-RU" sz="2800" dirty="0" smtClean="0">
                <a:solidFill>
                  <a:srgbClr val="7030A0"/>
                </a:solidFill>
                <a:latin typeface="Franklin Gothic Medium" pitchFamily="34" charset="0"/>
              </a:rPr>
              <a:t>Заселили  – по 8 кв. </a:t>
            </a:r>
          </a:p>
          <a:p>
            <a:pPr>
              <a:buNone/>
            </a:pPr>
            <a:r>
              <a:rPr lang="ru-RU" sz="2800" dirty="0" smtClean="0">
                <a:solidFill>
                  <a:srgbClr val="7030A0"/>
                </a:solidFill>
                <a:latin typeface="Franklin Gothic Medium" pitchFamily="34" charset="0"/>
              </a:rPr>
              <a:t>Осталось -?                   </a:t>
            </a:r>
          </a:p>
          <a:p>
            <a:pPr>
              <a:buNone/>
            </a:pPr>
            <a:r>
              <a:rPr lang="ru-RU" sz="2800" dirty="0" smtClean="0">
                <a:solidFill>
                  <a:srgbClr val="7030A0"/>
                </a:solidFill>
                <a:latin typeface="Franklin Gothic Medium" pitchFamily="34" charset="0"/>
              </a:rPr>
              <a:t>                              </a:t>
            </a:r>
          </a:p>
          <a:p>
            <a:pPr>
              <a:buNone/>
            </a:pPr>
            <a:endParaRPr lang="ru-RU" dirty="0" smtClean="0"/>
          </a:p>
          <a:p>
            <a:pPr marL="742950" indent="-742950">
              <a:buFont typeface="Wingdings 2" pitchFamily="18" charset="2"/>
              <a:buAutoNum type="arabicParenR"/>
              <a:defRPr/>
            </a:pPr>
            <a:endParaRPr lang="ru-RU" dirty="0"/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3857620" y="2071678"/>
            <a:ext cx="85725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ru-RU" sz="4800" b="1" dirty="0">
              <a:solidFill>
                <a:srgbClr val="0033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pptforschool.ru/fony/03.jpg?6282697186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-4572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pPr algn="ctr"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Задача №</a:t>
            </a: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 ст</a:t>
            </a: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р.76</a:t>
            </a:r>
            <a:endParaRPr lang="ru-RU" sz="3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26" y="714356"/>
            <a:ext cx="8786874" cy="541180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>
                <a:solidFill>
                  <a:srgbClr val="7030A0"/>
                </a:solidFill>
                <a:latin typeface="Franklin Gothic Medium" pitchFamily="34" charset="0"/>
              </a:rPr>
              <a:t>5 </a:t>
            </a:r>
            <a:r>
              <a:rPr lang="ru-RU" sz="2800" dirty="0" err="1" smtClean="0">
                <a:solidFill>
                  <a:srgbClr val="7030A0"/>
                </a:solidFill>
                <a:latin typeface="Franklin Gothic Medium" pitchFamily="34" charset="0"/>
              </a:rPr>
              <a:t>эт</a:t>
            </a:r>
            <a:r>
              <a:rPr lang="ru-RU" sz="2800" dirty="0" smtClean="0">
                <a:solidFill>
                  <a:srgbClr val="7030A0"/>
                </a:solidFill>
                <a:latin typeface="Franklin Gothic Medium" pitchFamily="34" charset="0"/>
              </a:rPr>
              <a:t>. -80 кв.</a:t>
            </a:r>
          </a:p>
          <a:p>
            <a:pPr>
              <a:buNone/>
            </a:pPr>
            <a:r>
              <a:rPr lang="ru-RU" sz="2800" dirty="0" smtClean="0">
                <a:solidFill>
                  <a:srgbClr val="7030A0"/>
                </a:solidFill>
                <a:latin typeface="Franklin Gothic Medium" pitchFamily="34" charset="0"/>
              </a:rPr>
              <a:t>Заселили  – по 8 кв. </a:t>
            </a:r>
          </a:p>
          <a:p>
            <a:pPr>
              <a:buNone/>
            </a:pPr>
            <a:r>
              <a:rPr lang="ru-RU" sz="2800" dirty="0" smtClean="0">
                <a:solidFill>
                  <a:srgbClr val="7030A0"/>
                </a:solidFill>
                <a:latin typeface="Franklin Gothic Medium" pitchFamily="34" charset="0"/>
              </a:rPr>
              <a:t>Осталось -?                   </a:t>
            </a:r>
          </a:p>
          <a:p>
            <a:pPr>
              <a:buNone/>
            </a:pPr>
            <a:r>
              <a:rPr lang="ru-RU" sz="2800" dirty="0" smtClean="0">
                <a:solidFill>
                  <a:srgbClr val="7030A0"/>
                </a:solidFill>
                <a:latin typeface="Franklin Gothic Medium" pitchFamily="34" charset="0"/>
              </a:rPr>
              <a:t>                              </a:t>
            </a:r>
          </a:p>
          <a:p>
            <a:pPr algn="ctr">
              <a:buNone/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Constantia" pitchFamily="18" charset="0"/>
              </a:rPr>
              <a:t>Решение:</a:t>
            </a:r>
          </a:p>
          <a:p>
            <a:pPr marL="742950" indent="-742950">
              <a:buAutoNum type="arabicParenR"/>
            </a:pPr>
            <a:r>
              <a:rPr lang="ru-RU" sz="2800" dirty="0" smtClean="0">
                <a:solidFill>
                  <a:srgbClr val="7030A0"/>
                </a:solidFill>
                <a:latin typeface="Franklin Gothic Medium" pitchFamily="34" charset="0"/>
              </a:rPr>
              <a:t>5•8 =40(кв.)  заселили</a:t>
            </a:r>
          </a:p>
          <a:p>
            <a:pPr marL="742950" indent="-742950">
              <a:buAutoNum type="arabicParenR"/>
            </a:pPr>
            <a:r>
              <a:rPr lang="ru-RU" sz="2800" dirty="0" smtClean="0">
                <a:solidFill>
                  <a:srgbClr val="7030A0"/>
                </a:solidFill>
                <a:latin typeface="Franklin Gothic Medium" pitchFamily="34" charset="0"/>
              </a:rPr>
              <a:t>80- 40=40 (</a:t>
            </a:r>
            <a:r>
              <a:rPr lang="ru-RU" sz="2800" dirty="0" err="1" smtClean="0">
                <a:solidFill>
                  <a:srgbClr val="7030A0"/>
                </a:solidFill>
                <a:latin typeface="Franklin Gothic Medium" pitchFamily="34" charset="0"/>
              </a:rPr>
              <a:t>кв</a:t>
            </a:r>
            <a:r>
              <a:rPr lang="ru-RU" sz="2800" dirty="0" smtClean="0">
                <a:solidFill>
                  <a:srgbClr val="7030A0"/>
                </a:solidFill>
                <a:latin typeface="Franklin Gothic Medium" pitchFamily="34" charset="0"/>
              </a:rPr>
              <a:t>) осталось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Franklin Gothic Medium" pitchFamily="34" charset="0"/>
              </a:rPr>
              <a:t>Ответ: 40 квартир</a:t>
            </a:r>
            <a:endParaRPr lang="ru-RU" sz="2800" dirty="0" smtClean="0">
              <a:solidFill>
                <a:srgbClr val="C00000"/>
              </a:solidFill>
              <a:latin typeface="Franklin Gothic Medium" pitchFamily="34" charset="0"/>
            </a:endParaRPr>
          </a:p>
          <a:p>
            <a:pPr>
              <a:buNone/>
            </a:pPr>
            <a:endParaRPr lang="ru-RU" dirty="0" smtClean="0"/>
          </a:p>
          <a:p>
            <a:pPr marL="742950" indent="-742950">
              <a:buFont typeface="Wingdings 2" pitchFamily="18" charset="2"/>
              <a:buAutoNum type="arabicParenR"/>
              <a:defRPr/>
            </a:pPr>
            <a:endParaRPr lang="ru-RU" dirty="0"/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3857620" y="2071678"/>
            <a:ext cx="85725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ru-RU" sz="4800" b="1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8583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pptforschool.ru/fony/03.jpg?6282697186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572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pPr algn="ctr"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Задача №</a:t>
            </a: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 стр.76</a:t>
            </a:r>
            <a:endParaRPr lang="ru-RU" sz="3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26" y="714356"/>
            <a:ext cx="8786874" cy="5411807"/>
          </a:xfrm>
          <a:ln>
            <a:solidFill>
              <a:srgbClr val="7030A0"/>
            </a:solidFill>
          </a:ln>
        </p:spPr>
        <p:txBody>
          <a:bodyPr>
            <a:no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Б.-12 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Р. – в 4р. &lt;</a:t>
            </a:r>
            <a:r>
              <a:rPr lang="ru-RU" b="1" dirty="0" smtClean="0">
                <a:solidFill>
                  <a:srgbClr val="7030A0"/>
                </a:solidFill>
                <a:latin typeface="Franklin Gothic Medium" pitchFamily="34" charset="0"/>
              </a:rPr>
              <a:t>     ?                   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Franklin Gothic Medium" pitchFamily="34" charset="0"/>
              </a:rPr>
              <a:t>                              </a:t>
            </a:r>
          </a:p>
          <a:p>
            <a:pPr>
              <a:buNone/>
            </a:pPr>
            <a:endParaRPr lang="ru-RU" dirty="0" smtClean="0"/>
          </a:p>
          <a:p>
            <a:pPr marL="742950" indent="-742950">
              <a:buFont typeface="Wingdings 2" pitchFamily="18" charset="2"/>
              <a:buAutoNum type="arabicParenR"/>
              <a:defRPr/>
            </a:pPr>
            <a:endParaRPr lang="ru-RU" dirty="0"/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3857620" y="2071678"/>
            <a:ext cx="85725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ru-RU" sz="4800" b="1" dirty="0">
              <a:solidFill>
                <a:srgbClr val="003399"/>
              </a:solidFill>
            </a:endParaRPr>
          </a:p>
        </p:txBody>
      </p:sp>
      <p:sp>
        <p:nvSpPr>
          <p:cNvPr id="5" name="Правая фигурная скобка 4"/>
          <p:cNvSpPr/>
          <p:nvPr/>
        </p:nvSpPr>
        <p:spPr>
          <a:xfrm>
            <a:off x="2285984" y="928670"/>
            <a:ext cx="428628" cy="857256"/>
          </a:xfrm>
          <a:prstGeom prst="rightBrac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pptforschool.ru/fony/03.jpg?6282697186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572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pPr algn="ctr"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Задача №2</a:t>
            </a:r>
            <a:endParaRPr lang="ru-RU" sz="3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26" y="714356"/>
            <a:ext cx="8786874" cy="5411807"/>
          </a:xfrm>
          <a:ln>
            <a:solidFill>
              <a:srgbClr val="7030A0"/>
            </a:solidFill>
          </a:ln>
        </p:spPr>
        <p:txBody>
          <a:bodyPr>
            <a:no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Б.-12 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Р. – в 4р. &lt;</a:t>
            </a:r>
            <a:r>
              <a:rPr lang="ru-RU" b="1" dirty="0" smtClean="0">
                <a:solidFill>
                  <a:srgbClr val="7030A0"/>
                </a:solidFill>
                <a:latin typeface="Franklin Gothic Medium" pitchFamily="34" charset="0"/>
              </a:rPr>
              <a:t>     ?                   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Franklin Gothic Medium" pitchFamily="34" charset="0"/>
              </a:rPr>
              <a:t>                              </a:t>
            </a:r>
          </a:p>
          <a:p>
            <a:pPr algn="ctr">
              <a:buNone/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Constantia" pitchFamily="18" charset="0"/>
              </a:rPr>
              <a:t>Решение:</a:t>
            </a:r>
          </a:p>
          <a:p>
            <a:pPr marL="742950" indent="-742950">
              <a:buAutoNum type="arabicParenR"/>
            </a:pPr>
            <a:r>
              <a:rPr lang="ru-RU" sz="2800" dirty="0" smtClean="0">
                <a:solidFill>
                  <a:srgbClr val="7030A0"/>
                </a:solidFill>
                <a:latin typeface="Franklin Gothic Medium" pitchFamily="34" charset="0"/>
              </a:rPr>
              <a:t>12:4 =3(р.)  рябины</a:t>
            </a:r>
          </a:p>
          <a:p>
            <a:pPr marL="742950" indent="-742950">
              <a:buAutoNum type="arabicParenR"/>
            </a:pPr>
            <a:r>
              <a:rPr lang="ru-RU" sz="2800" dirty="0" smtClean="0">
                <a:solidFill>
                  <a:srgbClr val="7030A0"/>
                </a:solidFill>
                <a:latin typeface="Franklin Gothic Medium" pitchFamily="34" charset="0"/>
              </a:rPr>
              <a:t>12+3=15(</a:t>
            </a:r>
            <a:r>
              <a:rPr lang="ru-RU" sz="2800" dirty="0" err="1" smtClean="0">
                <a:solidFill>
                  <a:srgbClr val="7030A0"/>
                </a:solidFill>
                <a:latin typeface="Franklin Gothic Medium" pitchFamily="34" charset="0"/>
              </a:rPr>
              <a:t>д</a:t>
            </a:r>
            <a:r>
              <a:rPr lang="ru-RU" sz="2800" dirty="0" smtClean="0">
                <a:solidFill>
                  <a:srgbClr val="7030A0"/>
                </a:solidFill>
                <a:latin typeface="Franklin Gothic Medium" pitchFamily="34" charset="0"/>
              </a:rPr>
              <a:t>) всего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Franklin Gothic Medium" pitchFamily="34" charset="0"/>
              </a:rPr>
              <a:t>Ответ: 15 деревьев</a:t>
            </a:r>
            <a:endParaRPr lang="ru-RU" sz="2800" dirty="0" smtClean="0">
              <a:solidFill>
                <a:srgbClr val="C00000"/>
              </a:solidFill>
              <a:latin typeface="Franklin Gothic Medium" pitchFamily="34" charset="0"/>
            </a:endParaRPr>
          </a:p>
          <a:p>
            <a:pPr>
              <a:buNone/>
            </a:pPr>
            <a:endParaRPr lang="ru-RU" dirty="0" smtClean="0"/>
          </a:p>
          <a:p>
            <a:pPr marL="742950" indent="-742950">
              <a:buFont typeface="Wingdings 2" pitchFamily="18" charset="2"/>
              <a:buAutoNum type="arabicParenR"/>
              <a:defRPr/>
            </a:pPr>
            <a:endParaRPr lang="ru-RU" dirty="0"/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3857620" y="2071678"/>
            <a:ext cx="85725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ru-RU" sz="4800" b="1" dirty="0">
              <a:solidFill>
                <a:srgbClr val="003399"/>
              </a:solidFill>
            </a:endParaRPr>
          </a:p>
        </p:txBody>
      </p:sp>
      <p:sp>
        <p:nvSpPr>
          <p:cNvPr id="5" name="Правая фигурная скобка 4"/>
          <p:cNvSpPr/>
          <p:nvPr/>
        </p:nvSpPr>
        <p:spPr>
          <a:xfrm>
            <a:off x="2285984" y="928670"/>
            <a:ext cx="428628" cy="857256"/>
          </a:xfrm>
          <a:prstGeom prst="rightBrac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02405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pptforschool.ru/fony/03.jpg?6282697186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0486" y="-457200"/>
            <a:ext cx="9753600" cy="7315200"/>
          </a:xfrm>
          <a:prstGeom prst="rect">
            <a:avLst/>
          </a:prstGeom>
          <a:noFill/>
        </p:spPr>
      </p:pic>
      <p:sp>
        <p:nvSpPr>
          <p:cNvPr id="11266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1484313"/>
            <a:ext cx="8715404" cy="537368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9•5=                         56:8=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4• 9=                       54: 9=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6•7=                       49:7 =         </a:t>
            </a:r>
          </a:p>
          <a:p>
            <a:pPr>
              <a:buNone/>
            </a:pPr>
            <a:endParaRPr 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42:6 •9=                  8• (20-14)=                    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32:8 •3=                (36+12):6=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27:3 •  6 =              ( 90 -42) : 8=   </a:t>
            </a:r>
          </a:p>
          <a:p>
            <a:pPr>
              <a:buNone/>
            </a:pPr>
            <a:r>
              <a:rPr lang="ru-RU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WordArt 4"/>
          <p:cNvSpPr>
            <a:spLocks noChangeArrowheads="1" noChangeShapeType="1" noTextEdit="1"/>
          </p:cNvSpPr>
          <p:nvPr/>
        </p:nvSpPr>
        <p:spPr bwMode="auto">
          <a:xfrm>
            <a:off x="1692275" y="260350"/>
            <a:ext cx="5832475" cy="11525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endParaRPr lang="ru-RU" sz="3600" b="1" kern="1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00298" y="285728"/>
            <a:ext cx="485778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kern="1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Примеры </a:t>
            </a:r>
            <a:r>
              <a:rPr lang="ru-RU" sz="4400" b="1" kern="1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 стр.76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357290" y="1500174"/>
            <a:ext cx="78581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2071670" y="3786190"/>
            <a:ext cx="78581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2143108" y="4357694"/>
            <a:ext cx="78581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2357422" y="5072074"/>
            <a:ext cx="78581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7" grpId="0"/>
      <p:bldP spid="28" grpId="0"/>
      <p:bldP spid="2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pptforschool.ru/fony/03.jpg?6282697186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0486" y="-457200"/>
            <a:ext cx="9753600" cy="7315200"/>
          </a:xfrm>
          <a:prstGeom prst="rect">
            <a:avLst/>
          </a:prstGeom>
          <a:noFill/>
        </p:spPr>
      </p:pic>
      <p:sp>
        <p:nvSpPr>
          <p:cNvPr id="11266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1484313"/>
            <a:ext cx="8715404" cy="537368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9•5=                         56:8=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4• 9=                       54: 9=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6•7=                       49:7 =         </a:t>
            </a:r>
          </a:p>
          <a:p>
            <a:pPr>
              <a:buNone/>
            </a:pPr>
            <a:endParaRPr 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42:6 •9=                  8• (20-14)=                    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32:8 •3=                (36+12):6=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27:3 •  6 =              ( 90 -42) : 8=   </a:t>
            </a:r>
          </a:p>
          <a:p>
            <a:pPr>
              <a:buNone/>
            </a:pPr>
            <a:r>
              <a:rPr lang="ru-RU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WordArt 4"/>
          <p:cNvSpPr>
            <a:spLocks noChangeArrowheads="1" noChangeShapeType="1" noTextEdit="1"/>
          </p:cNvSpPr>
          <p:nvPr/>
        </p:nvSpPr>
        <p:spPr bwMode="auto">
          <a:xfrm>
            <a:off x="1692275" y="260350"/>
            <a:ext cx="5832475" cy="11525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endParaRPr lang="ru-RU" sz="3600" b="1" kern="1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00298" y="285728"/>
            <a:ext cx="48577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kern="1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Примеры 6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357290" y="1500174"/>
            <a:ext cx="78581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45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1357290" y="2071678"/>
            <a:ext cx="78581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1357290" y="2643182"/>
            <a:ext cx="107157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42 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4857752" y="1500174"/>
            <a:ext cx="78581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4857752" y="2071678"/>
            <a:ext cx="78581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4786314" y="2643182"/>
            <a:ext cx="78581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2071670" y="3786190"/>
            <a:ext cx="78581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63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2143108" y="4357694"/>
            <a:ext cx="78581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2357422" y="5072074"/>
            <a:ext cx="78581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54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5786446" y="3857628"/>
            <a:ext cx="78581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48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5572132" y="4429132"/>
            <a:ext cx="78581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8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6072198" y="5000636"/>
            <a:ext cx="78581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6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33007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/>
      <p:bldP spid="17" grpId="0"/>
      <p:bldP spid="14" grpId="0"/>
      <p:bldP spid="15" grpId="0"/>
      <p:bldP spid="24" grpId="0"/>
      <p:bldP spid="27" grpId="0"/>
      <p:bldP spid="28" grpId="0"/>
      <p:bldP spid="29" grpId="0"/>
      <p:bldP spid="18" grpId="0"/>
      <p:bldP spid="19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pptforschool.ru/fony/03.jpg?6282697186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68288" y="-429643"/>
            <a:ext cx="9753600" cy="7315200"/>
          </a:xfrm>
          <a:prstGeom prst="rect">
            <a:avLst/>
          </a:prstGeom>
          <a:noFill/>
        </p:spPr>
      </p:pic>
      <p:sp>
        <p:nvSpPr>
          <p:cNvPr id="11266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1484313"/>
            <a:ext cx="8715404" cy="537368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WordArt 4"/>
          <p:cNvSpPr>
            <a:spLocks noChangeArrowheads="1" noChangeShapeType="1" noTextEdit="1"/>
          </p:cNvSpPr>
          <p:nvPr/>
        </p:nvSpPr>
        <p:spPr bwMode="auto">
          <a:xfrm>
            <a:off x="1692275" y="260350"/>
            <a:ext cx="5832475" cy="11525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endParaRPr lang="ru-RU" sz="3600" b="1" kern="1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-612576" y="285728"/>
            <a:ext cx="1065718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kern="1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Самостоятельная работа стр. 76 №8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4857752" y="2071678"/>
            <a:ext cx="78581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17474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pptforschool.ru/fony/03.jpg?6282697186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572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pPr algn="ctr"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Задача №8</a:t>
            </a:r>
            <a:endParaRPr lang="ru-RU" sz="3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26" y="714356"/>
            <a:ext cx="8786874" cy="5411807"/>
          </a:xfrm>
          <a:ln>
            <a:solidFill>
              <a:srgbClr val="7030A0"/>
            </a:solidFill>
          </a:ln>
        </p:spPr>
        <p:txBody>
          <a:bodyPr>
            <a:no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Дано: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Р= 48 см</a:t>
            </a:r>
          </a:p>
          <a:p>
            <a:pPr>
              <a:buNone/>
            </a:pPr>
            <a:r>
              <a:rPr lang="ru-RU" b="1" dirty="0" err="1" smtClean="0">
                <a:solidFill>
                  <a:srgbClr val="7030A0"/>
                </a:solidFill>
              </a:rPr>
              <a:t>а=</a:t>
            </a:r>
            <a:r>
              <a:rPr lang="ru-RU" b="1" dirty="0" smtClean="0">
                <a:solidFill>
                  <a:srgbClr val="7030A0"/>
                </a:solidFill>
              </a:rPr>
              <a:t> 16 см</a:t>
            </a:r>
          </a:p>
          <a:p>
            <a:pPr>
              <a:buNone/>
            </a:pPr>
            <a:r>
              <a:rPr lang="ru-RU" b="1" dirty="0" err="1" smtClean="0">
                <a:solidFill>
                  <a:srgbClr val="7030A0"/>
                </a:solidFill>
              </a:rPr>
              <a:t>в=</a:t>
            </a:r>
            <a:r>
              <a:rPr lang="ru-RU" b="1" dirty="0" smtClean="0">
                <a:solidFill>
                  <a:srgbClr val="7030A0"/>
                </a:solidFill>
              </a:rPr>
              <a:t> 18 см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с-</a:t>
            </a:r>
            <a:r>
              <a:rPr lang="ru-RU" b="1" dirty="0" smtClean="0">
                <a:solidFill>
                  <a:srgbClr val="7030A0"/>
                </a:solidFill>
                <a:latin typeface="Franklin Gothic Medium" pitchFamily="34" charset="0"/>
              </a:rPr>
              <a:t>?                   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Franklin Gothic Medium" pitchFamily="34" charset="0"/>
              </a:rPr>
              <a:t>                              </a:t>
            </a:r>
          </a:p>
          <a:p>
            <a:pPr algn="ctr">
              <a:buNone/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Constantia" pitchFamily="18" charset="0"/>
              </a:rPr>
              <a:t>Решение:</a:t>
            </a:r>
          </a:p>
          <a:p>
            <a:pPr marL="742950" indent="-742950">
              <a:buAutoNum type="arabicParenR"/>
            </a:pPr>
            <a:r>
              <a:rPr lang="ru-RU" sz="2800" dirty="0" smtClean="0">
                <a:solidFill>
                  <a:srgbClr val="7030A0"/>
                </a:solidFill>
                <a:latin typeface="Franklin Gothic Medium" pitchFamily="34" charset="0"/>
              </a:rPr>
              <a:t>16+18 =34(см.)  две стороны</a:t>
            </a:r>
          </a:p>
          <a:p>
            <a:pPr marL="742950" indent="-742950">
              <a:buAutoNum type="arabicParenR"/>
            </a:pPr>
            <a:r>
              <a:rPr lang="ru-RU" sz="2800" dirty="0" smtClean="0">
                <a:solidFill>
                  <a:srgbClr val="7030A0"/>
                </a:solidFill>
                <a:latin typeface="Franklin Gothic Medium" pitchFamily="34" charset="0"/>
              </a:rPr>
              <a:t>48-34=14(см) третья сторона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Franklin Gothic Medium" pitchFamily="34" charset="0"/>
              </a:rPr>
              <a:t>Ответ:  14 см</a:t>
            </a:r>
            <a:endParaRPr lang="ru-RU" sz="2800" dirty="0" smtClean="0">
              <a:solidFill>
                <a:srgbClr val="C00000"/>
              </a:solidFill>
              <a:latin typeface="Franklin Gothic Medium" pitchFamily="34" charset="0"/>
            </a:endParaRPr>
          </a:p>
          <a:p>
            <a:pPr>
              <a:buNone/>
            </a:pPr>
            <a:endParaRPr lang="ru-RU" dirty="0" smtClean="0"/>
          </a:p>
          <a:p>
            <a:pPr marL="742950" indent="-742950">
              <a:buFont typeface="Wingdings 2" pitchFamily="18" charset="2"/>
              <a:buAutoNum type="arabicParenR"/>
              <a:defRPr/>
            </a:pPr>
            <a:endParaRPr lang="ru-RU" dirty="0"/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3857620" y="2071678"/>
            <a:ext cx="85725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ru-RU" sz="4800" b="1" dirty="0">
              <a:solidFill>
                <a:srgbClr val="003399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29190" y="2643182"/>
            <a:ext cx="12650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16 см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9453307">
            <a:off x="4284380" y="1237502"/>
            <a:ext cx="12650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18 см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5574041">
            <a:off x="6578212" y="1434840"/>
            <a:ext cx="5102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?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10" name="Прямоугольный треугольник 9"/>
          <p:cNvSpPr/>
          <p:nvPr/>
        </p:nvSpPr>
        <p:spPr>
          <a:xfrm flipH="1">
            <a:off x="3357554" y="785794"/>
            <a:ext cx="3143272" cy="2000264"/>
          </a:xfrm>
          <a:prstGeom prst="rtTriangl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ptforschool.ru/fony/03.jpg?6282697186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572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pPr algn="ctr">
              <a:defRPr/>
            </a:pPr>
            <a:endParaRPr lang="ru-RU" sz="3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26" y="714356"/>
            <a:ext cx="8786874" cy="5411807"/>
          </a:xfrm>
        </p:spPr>
        <p:txBody>
          <a:bodyPr>
            <a:noAutofit/>
          </a:bodyPr>
          <a:lstStyle/>
          <a:p>
            <a:pPr algn="ctr">
              <a:buNone/>
              <a:defRPr/>
            </a:pPr>
            <a:endParaRPr lang="ru-RU" sz="2800" b="1" dirty="0" smtClean="0">
              <a:solidFill>
                <a:srgbClr val="C00000"/>
              </a:solidFill>
              <a:latin typeface="Constantia" pitchFamily="18" charset="0"/>
            </a:endParaRPr>
          </a:p>
          <a:p>
            <a:pPr algn="ctr">
              <a:buNone/>
              <a:defRPr/>
            </a:pPr>
            <a:endParaRPr lang="ru-RU" sz="2800" b="1" dirty="0" smtClean="0">
              <a:solidFill>
                <a:srgbClr val="C00000"/>
              </a:solidFill>
              <a:latin typeface="Constantia" pitchFamily="18" charset="0"/>
            </a:endParaRPr>
          </a:p>
          <a:p>
            <a:pPr algn="ctr">
              <a:buNone/>
              <a:defRPr/>
            </a:pPr>
            <a:endParaRPr lang="ru-RU" sz="2800" b="1" dirty="0" smtClean="0">
              <a:solidFill>
                <a:srgbClr val="C00000"/>
              </a:solidFill>
              <a:latin typeface="Constantia" pitchFamily="18" charset="0"/>
            </a:endParaRPr>
          </a:p>
          <a:p>
            <a:pPr algn="ctr">
              <a:buNone/>
              <a:defRPr/>
            </a:pPr>
            <a:endParaRPr lang="ru-RU" sz="2800" b="1" dirty="0" smtClean="0">
              <a:solidFill>
                <a:srgbClr val="C00000"/>
              </a:solidFill>
              <a:latin typeface="Constantia" pitchFamily="18" charset="0"/>
            </a:endParaRPr>
          </a:p>
          <a:p>
            <a:pPr algn="ctr">
              <a:buNone/>
              <a:defRPr/>
            </a:pPr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nstantia" pitchFamily="18" charset="0"/>
              </a:rPr>
              <a:t>Молодцы</a:t>
            </a:r>
          </a:p>
          <a:p>
            <a:pPr marL="742950" indent="-742950">
              <a:buNone/>
              <a:defRPr/>
            </a:pPr>
            <a:endParaRPr lang="ru-RU" dirty="0"/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3857620" y="2071678"/>
            <a:ext cx="85725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ru-RU" sz="4800" b="1" dirty="0">
              <a:solidFill>
                <a:srgbClr val="0033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 descr="C:\Users\FaNtoM\Desktop\картинки\Школьные принадлежности\Доски\da-12_z_kletk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357188"/>
            <a:ext cx="8429625" cy="621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428860" y="908720"/>
            <a:ext cx="3655308" cy="504056"/>
          </a:xfrm>
          <a:prstGeom prst="rect">
            <a:avLst/>
          </a:prstGeom>
          <a:noFill/>
        </p:spPr>
        <p:txBody>
          <a:bodyPr wrap="none">
            <a:prstTxWarp prst="textPlain">
              <a:avLst/>
            </a:prstTxWarp>
            <a:spAutoFit/>
          </a:bodyPr>
          <a:lstStyle/>
          <a:p>
            <a:pPr algn="ctr">
              <a:defRPr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5.12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8" y="1571612"/>
            <a:ext cx="6929486" cy="785818"/>
          </a:xfrm>
          <a:prstGeom prst="rect">
            <a:avLst/>
          </a:prstGeom>
          <a:noFill/>
        </p:spPr>
        <p:txBody>
          <a:bodyPr wrap="none">
            <a:prstTxWarp prst="textPlain">
              <a:avLst/>
            </a:prstTxWarp>
            <a:spAutoFit/>
          </a:bodyPr>
          <a:lstStyle/>
          <a:p>
            <a:pPr>
              <a:defRPr/>
            </a:pP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ла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сс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ная р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бота.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pptforschool.ru/fony/03.jpg?6282697186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57200"/>
            <a:ext cx="9753600" cy="73152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475431" y="1928802"/>
            <a:ext cx="723627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kern="1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/>
              </a:rPr>
              <a:t>Математический диктант.</a:t>
            </a:r>
          </a:p>
          <a:p>
            <a:pPr algn="ctr"/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313752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pptforschool.ru/fony/03.jpg?6282697186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8520" y="-171400"/>
            <a:ext cx="9753600" cy="73152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836712"/>
            <a:ext cx="9267772" cy="55092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14350" indent="-514350">
              <a:buAutoNum type="arabicPeriod"/>
            </a:pPr>
            <a:r>
              <a:rPr lang="ru-RU" sz="4400" b="1" kern="1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/>
              </a:rPr>
              <a:t>Делимое – 50, делитель – 5. Найти значение частного.</a:t>
            </a:r>
          </a:p>
          <a:p>
            <a:pPr marL="514350" indent="-514350">
              <a:buAutoNum type="arabicPeriod"/>
            </a:pPr>
            <a:r>
              <a:rPr lang="ru-RU" sz="4400" b="1" kern="1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/>
              </a:rPr>
              <a:t>Число 16 уменьшить в 4 раза.</a:t>
            </a:r>
          </a:p>
          <a:p>
            <a:pPr marL="514350" indent="-514350">
              <a:buAutoNum type="arabicPeriod"/>
            </a:pPr>
            <a:r>
              <a:rPr lang="ru-RU" sz="4400" b="1" kern="1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/>
              </a:rPr>
              <a:t>Найти разность 38 и 29 и умножить ее на 3.</a:t>
            </a:r>
          </a:p>
          <a:p>
            <a:pPr marL="514350" indent="-514350">
              <a:buAutoNum type="arabicPeriod"/>
            </a:pPr>
            <a:r>
              <a:rPr lang="ru-RU" sz="4400" b="1" kern="1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/>
              </a:rPr>
              <a:t>По 4 взять 7 раз.</a:t>
            </a:r>
          </a:p>
          <a:p>
            <a:pPr marL="514350" indent="-514350">
              <a:buAutoNum type="arabicPeriod"/>
            </a:pPr>
            <a:r>
              <a:rPr lang="ru-RU" sz="4400" b="1" kern="1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/>
              </a:rPr>
              <a:t>На сколько 41 больше 39</a:t>
            </a:r>
          </a:p>
          <a:p>
            <a:pPr marL="514350" indent="-514350">
              <a:buAutoNum type="arabicPeriod"/>
            </a:pPr>
            <a:r>
              <a:rPr lang="ru-RU" sz="4400" b="1" kern="1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/>
              </a:rPr>
              <a:t>Во сколько раз 15 больше 5? </a:t>
            </a:r>
            <a:endParaRPr lang="ru-RU" sz="4400" b="1" kern="10" dirty="0" smtClean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31972471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pptforschool.ru/fony/03.jpg?6282697186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42914" y="-324048"/>
            <a:ext cx="9753600" cy="73152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836712"/>
            <a:ext cx="9267772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400" b="1" kern="1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/>
              </a:rPr>
              <a:t>Проверь себя:</a:t>
            </a:r>
          </a:p>
          <a:p>
            <a:endParaRPr lang="ru-RU" sz="4400" b="1" kern="10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Impact"/>
            </a:endParaRPr>
          </a:p>
          <a:p>
            <a:r>
              <a:rPr lang="ru-RU" sz="4400" b="1" kern="1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/>
              </a:rPr>
              <a:t>   10    4    27   28    2    3</a:t>
            </a:r>
          </a:p>
          <a:p>
            <a:r>
              <a:rPr lang="ru-RU" sz="4400" b="1" kern="1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/>
              </a:rPr>
              <a:t> </a:t>
            </a:r>
            <a:endParaRPr lang="ru-RU" sz="4400" b="1" kern="10" dirty="0" smtClean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11343207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pptforschool.ru/fony/03.jpg?6282697186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57200"/>
            <a:ext cx="9753600" cy="7315200"/>
          </a:xfrm>
          <a:prstGeom prst="rect">
            <a:avLst/>
          </a:prstGeom>
          <a:noFill/>
        </p:spPr>
      </p:pic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-142908" y="-142900"/>
            <a:ext cx="9644130" cy="1560538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Найди периметр и площадь прямоугольника.</a:t>
            </a:r>
            <a:endParaRPr lang="ru-RU" sz="3600" b="1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3286116" y="1071546"/>
            <a:ext cx="2386004" cy="12954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3714744" y="2428868"/>
            <a:ext cx="174464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CC0099"/>
                </a:solidFill>
              </a:rPr>
              <a:t>7 </a:t>
            </a:r>
            <a:r>
              <a:rPr lang="ru-RU" sz="3200" b="1" dirty="0">
                <a:solidFill>
                  <a:srgbClr val="CC0099"/>
                </a:solidFill>
              </a:rPr>
              <a:t>см.</a:t>
            </a: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 rot="16200000">
            <a:off x="2031990" y="1502262"/>
            <a:ext cx="216058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CC0099"/>
                </a:solidFill>
              </a:rPr>
              <a:t>          4см</a:t>
            </a:r>
            <a:r>
              <a:rPr lang="ru-RU" sz="3200" b="1" dirty="0">
                <a:solidFill>
                  <a:srgbClr val="CC0099"/>
                </a:solidFill>
              </a:rPr>
              <a:t>.</a:t>
            </a: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2786050" y="3071810"/>
            <a:ext cx="21605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CC0099"/>
                </a:solidFill>
              </a:rPr>
              <a:t>Р - ?</a:t>
            </a:r>
          </a:p>
        </p:txBody>
      </p:sp>
      <p:sp>
        <p:nvSpPr>
          <p:cNvPr id="16396" name="AutoShape 1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172450" y="5876925"/>
            <a:ext cx="576263" cy="576263"/>
          </a:xfrm>
          <a:prstGeom prst="sun">
            <a:avLst>
              <a:gd name="adj" fmla="val 25000"/>
            </a:avLst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pptforschool.ru/fony/03.jpg?6282697186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57200"/>
            <a:ext cx="9753600" cy="7315200"/>
          </a:xfrm>
          <a:prstGeom prst="rect">
            <a:avLst/>
          </a:prstGeom>
          <a:noFill/>
        </p:spPr>
      </p:pic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-142908" y="-142900"/>
            <a:ext cx="9644130" cy="1560538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Найди периметр и площадь прямоугольника.</a:t>
            </a:r>
            <a:endParaRPr lang="ru-RU" sz="3600" b="1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3286116" y="1071546"/>
            <a:ext cx="2386004" cy="12954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3714744" y="2428868"/>
            <a:ext cx="174464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CC0099"/>
                </a:solidFill>
              </a:rPr>
              <a:t>7 </a:t>
            </a:r>
            <a:r>
              <a:rPr lang="ru-RU" sz="3200" b="1" dirty="0">
                <a:solidFill>
                  <a:srgbClr val="CC0099"/>
                </a:solidFill>
              </a:rPr>
              <a:t>см.</a:t>
            </a: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 rot="16200000">
            <a:off x="2031990" y="1502262"/>
            <a:ext cx="216058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CC0099"/>
                </a:solidFill>
              </a:rPr>
              <a:t>          4см</a:t>
            </a:r>
            <a:r>
              <a:rPr lang="ru-RU" sz="3200" b="1" dirty="0">
                <a:solidFill>
                  <a:srgbClr val="CC0099"/>
                </a:solidFill>
              </a:rPr>
              <a:t>.</a:t>
            </a: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2428860" y="3500438"/>
            <a:ext cx="371477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CC0099"/>
                </a:solidFill>
              </a:rPr>
              <a:t>Р= </a:t>
            </a:r>
            <a:r>
              <a:rPr lang="ru-RU" sz="3200" b="1" dirty="0" smtClean="0">
                <a:solidFill>
                  <a:srgbClr val="CC0099"/>
                </a:solidFill>
              </a:rPr>
              <a:t>(7 </a:t>
            </a:r>
            <a:r>
              <a:rPr lang="ru-RU" sz="3200" b="1" dirty="0">
                <a:solidFill>
                  <a:srgbClr val="CC0099"/>
                </a:solidFill>
              </a:rPr>
              <a:t>+ </a:t>
            </a:r>
            <a:r>
              <a:rPr lang="ru-RU" sz="3200" b="1" dirty="0" smtClean="0">
                <a:solidFill>
                  <a:srgbClr val="CC0099"/>
                </a:solidFill>
              </a:rPr>
              <a:t>4) </a:t>
            </a:r>
            <a:r>
              <a:rPr lang="en-US" sz="3200" b="1" dirty="0">
                <a:solidFill>
                  <a:srgbClr val="CC0099"/>
                </a:solidFill>
              </a:rPr>
              <a:t>·</a:t>
            </a:r>
            <a:r>
              <a:rPr lang="ru-RU" sz="3200" b="1" dirty="0">
                <a:solidFill>
                  <a:srgbClr val="CC0099"/>
                </a:solidFill>
              </a:rPr>
              <a:t> 2</a:t>
            </a:r>
          </a:p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CC0099"/>
                </a:solidFill>
              </a:rPr>
              <a:t>Р = 22 см.</a:t>
            </a:r>
            <a:endParaRPr lang="en-US" sz="3200" b="1" dirty="0">
              <a:solidFill>
                <a:srgbClr val="CC0099"/>
              </a:solidFill>
            </a:endParaRP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2786050" y="3071810"/>
            <a:ext cx="21605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CC0099"/>
                </a:solidFill>
              </a:rPr>
              <a:t>Р - ?</a:t>
            </a:r>
          </a:p>
        </p:txBody>
      </p:sp>
      <p:sp>
        <p:nvSpPr>
          <p:cNvPr id="16396" name="AutoShape 1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172450" y="5876925"/>
            <a:ext cx="576263" cy="576263"/>
          </a:xfrm>
          <a:prstGeom prst="sun">
            <a:avLst>
              <a:gd name="adj" fmla="val 25000"/>
            </a:avLst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351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pptforschool.ru/fony/03.jpg?6282697186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57200"/>
            <a:ext cx="9753600" cy="7315200"/>
          </a:xfrm>
          <a:prstGeom prst="rect">
            <a:avLst/>
          </a:prstGeom>
          <a:noFill/>
        </p:spPr>
      </p:pic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-142908" y="-142900"/>
            <a:ext cx="9644130" cy="1560538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Найди периметр и площадь прямоугольника.</a:t>
            </a:r>
            <a:endParaRPr lang="ru-RU" sz="3600" b="1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3286116" y="1071546"/>
            <a:ext cx="2386004" cy="12954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3714744" y="2428868"/>
            <a:ext cx="174464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CC0099"/>
                </a:solidFill>
              </a:rPr>
              <a:t>7 </a:t>
            </a:r>
            <a:r>
              <a:rPr lang="ru-RU" sz="3200" b="1" dirty="0">
                <a:solidFill>
                  <a:srgbClr val="CC0099"/>
                </a:solidFill>
              </a:rPr>
              <a:t>см.</a:t>
            </a: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 rot="16200000">
            <a:off x="2031990" y="1502262"/>
            <a:ext cx="216058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CC0099"/>
                </a:solidFill>
              </a:rPr>
              <a:t>          4см</a:t>
            </a:r>
            <a:r>
              <a:rPr lang="ru-RU" sz="3200" b="1" dirty="0">
                <a:solidFill>
                  <a:srgbClr val="CC0099"/>
                </a:solidFill>
              </a:rPr>
              <a:t>.</a:t>
            </a: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2428860" y="3500438"/>
            <a:ext cx="3714776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CC0099"/>
                </a:solidFill>
              </a:rPr>
              <a:t>Р= </a:t>
            </a:r>
            <a:r>
              <a:rPr lang="ru-RU" sz="3200" b="1" dirty="0" smtClean="0">
                <a:solidFill>
                  <a:srgbClr val="CC0099"/>
                </a:solidFill>
              </a:rPr>
              <a:t>(7 </a:t>
            </a:r>
            <a:r>
              <a:rPr lang="ru-RU" sz="3200" b="1" dirty="0">
                <a:solidFill>
                  <a:srgbClr val="CC0099"/>
                </a:solidFill>
              </a:rPr>
              <a:t>+ </a:t>
            </a:r>
            <a:r>
              <a:rPr lang="ru-RU" sz="3200" b="1" dirty="0" smtClean="0">
                <a:solidFill>
                  <a:srgbClr val="CC0099"/>
                </a:solidFill>
              </a:rPr>
              <a:t>4) </a:t>
            </a:r>
            <a:r>
              <a:rPr lang="en-US" sz="3200" b="1" dirty="0">
                <a:solidFill>
                  <a:srgbClr val="CC0099"/>
                </a:solidFill>
              </a:rPr>
              <a:t>·</a:t>
            </a:r>
            <a:r>
              <a:rPr lang="ru-RU" sz="3200" b="1" dirty="0">
                <a:solidFill>
                  <a:srgbClr val="CC0099"/>
                </a:solidFill>
              </a:rPr>
              <a:t> 2</a:t>
            </a:r>
          </a:p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CC0099"/>
                </a:solidFill>
              </a:rPr>
              <a:t>Р = 22 см</a:t>
            </a:r>
            <a:r>
              <a:rPr lang="ru-RU" sz="3200" b="1" dirty="0" smtClean="0">
                <a:solidFill>
                  <a:srgbClr val="CC0099"/>
                </a:solidFill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en-US" sz="3200" b="1" dirty="0" smtClean="0">
                <a:solidFill>
                  <a:srgbClr val="CC0099"/>
                </a:solidFill>
              </a:rPr>
              <a:t>S-</a:t>
            </a:r>
            <a:r>
              <a:rPr lang="ru-RU" sz="3200" b="1" dirty="0" smtClean="0">
                <a:solidFill>
                  <a:srgbClr val="CC0099"/>
                </a:solidFill>
              </a:rPr>
              <a:t>?</a:t>
            </a:r>
            <a:endParaRPr lang="en-US" sz="3200" b="1" dirty="0">
              <a:solidFill>
                <a:srgbClr val="CC0099"/>
              </a:solidFill>
            </a:endParaRP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2786050" y="3071810"/>
            <a:ext cx="21605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CC0099"/>
                </a:solidFill>
              </a:rPr>
              <a:t>Р - ?</a:t>
            </a:r>
          </a:p>
        </p:txBody>
      </p:sp>
      <p:sp>
        <p:nvSpPr>
          <p:cNvPr id="16396" name="AutoShape 1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172450" y="5876925"/>
            <a:ext cx="576263" cy="576263"/>
          </a:xfrm>
          <a:prstGeom prst="sun">
            <a:avLst>
              <a:gd name="adj" fmla="val 25000"/>
            </a:avLst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351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ptforschool.ru/fony/03.jpg?6282697186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57200"/>
            <a:ext cx="9753600" cy="7315200"/>
          </a:xfrm>
          <a:prstGeom prst="rect">
            <a:avLst/>
          </a:prstGeom>
          <a:noFill/>
        </p:spPr>
      </p:pic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-142908" y="-142900"/>
            <a:ext cx="9286908" cy="1560538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Найди периметр и площадь квадрата.</a:t>
            </a:r>
            <a:endParaRPr lang="ru-RU" sz="3600" b="1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3786182" y="1071546"/>
            <a:ext cx="1885938" cy="142876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4071934" y="2428868"/>
            <a:ext cx="174464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CC0099"/>
                </a:solidFill>
              </a:rPr>
              <a:t>5 </a:t>
            </a:r>
            <a:r>
              <a:rPr lang="ru-RU" sz="3200" b="1" dirty="0">
                <a:solidFill>
                  <a:srgbClr val="CC0099"/>
                </a:solidFill>
              </a:rPr>
              <a:t>см.</a:t>
            </a: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2428860" y="3500438"/>
            <a:ext cx="371477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CC0099"/>
                </a:solidFill>
              </a:rPr>
              <a:t>Р= </a:t>
            </a:r>
            <a:r>
              <a:rPr lang="ru-RU" sz="3200" b="1" dirty="0" smtClean="0">
                <a:solidFill>
                  <a:srgbClr val="CC0099"/>
                </a:solidFill>
              </a:rPr>
              <a:t>(5 </a:t>
            </a:r>
            <a:r>
              <a:rPr lang="ru-RU" sz="3200" b="1" dirty="0">
                <a:solidFill>
                  <a:srgbClr val="CC0099"/>
                </a:solidFill>
              </a:rPr>
              <a:t>+ </a:t>
            </a:r>
            <a:r>
              <a:rPr lang="ru-RU" sz="3200" b="1" dirty="0" smtClean="0">
                <a:solidFill>
                  <a:srgbClr val="CC0099"/>
                </a:solidFill>
              </a:rPr>
              <a:t>5) </a:t>
            </a:r>
            <a:r>
              <a:rPr lang="en-US" sz="3200" b="1" dirty="0">
                <a:solidFill>
                  <a:srgbClr val="CC0099"/>
                </a:solidFill>
              </a:rPr>
              <a:t>·</a:t>
            </a:r>
            <a:r>
              <a:rPr lang="ru-RU" sz="3200" b="1" dirty="0">
                <a:solidFill>
                  <a:srgbClr val="CC0099"/>
                </a:solidFill>
              </a:rPr>
              <a:t> 2</a:t>
            </a:r>
          </a:p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CC0099"/>
                </a:solidFill>
              </a:rPr>
              <a:t>Р = </a:t>
            </a:r>
            <a:r>
              <a:rPr lang="ru-RU" sz="3200" b="1" dirty="0" smtClean="0">
                <a:solidFill>
                  <a:srgbClr val="CC0099"/>
                </a:solidFill>
              </a:rPr>
              <a:t>20 </a:t>
            </a:r>
            <a:r>
              <a:rPr lang="ru-RU" sz="3200" b="1" dirty="0">
                <a:solidFill>
                  <a:srgbClr val="CC0099"/>
                </a:solidFill>
              </a:rPr>
              <a:t>см.</a:t>
            </a:r>
            <a:endParaRPr lang="en-US" sz="3200" b="1" dirty="0">
              <a:solidFill>
                <a:srgbClr val="CC0099"/>
              </a:solidFill>
            </a:endParaRP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2786050" y="3071810"/>
            <a:ext cx="21605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CC0099"/>
                </a:solidFill>
              </a:rPr>
              <a:t>Р - ?</a:t>
            </a: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2214546" y="4786322"/>
            <a:ext cx="21605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rgbClr val="CC0099"/>
                </a:solidFill>
              </a:rPr>
              <a:t>S</a:t>
            </a:r>
            <a:r>
              <a:rPr lang="ru-RU" sz="3200" b="1" dirty="0">
                <a:solidFill>
                  <a:srgbClr val="CC0099"/>
                </a:solidFill>
              </a:rPr>
              <a:t> - ?</a:t>
            </a:r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2214546" y="5214950"/>
            <a:ext cx="392909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smtClean="0">
                <a:solidFill>
                  <a:srgbClr val="CC0099"/>
                </a:solidFill>
              </a:rPr>
              <a:t>S</a:t>
            </a:r>
            <a:r>
              <a:rPr lang="ru-RU" sz="3200" b="1" dirty="0" smtClean="0">
                <a:solidFill>
                  <a:srgbClr val="CC0099"/>
                </a:solidFill>
              </a:rPr>
              <a:t> = 5 </a:t>
            </a:r>
            <a:r>
              <a:rPr lang="en-US" sz="3200" b="1" dirty="0" smtClean="0">
                <a:solidFill>
                  <a:srgbClr val="CC0099"/>
                </a:solidFill>
              </a:rPr>
              <a:t>·</a:t>
            </a:r>
            <a:r>
              <a:rPr lang="ru-RU" sz="3200" b="1" dirty="0" smtClean="0">
                <a:solidFill>
                  <a:srgbClr val="CC0099"/>
                </a:solidFill>
              </a:rPr>
              <a:t>5</a:t>
            </a:r>
            <a:endParaRPr lang="ru-RU" sz="3200" b="1" dirty="0">
              <a:solidFill>
                <a:srgbClr val="CC0099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3200" b="1" dirty="0" smtClean="0">
                <a:solidFill>
                  <a:srgbClr val="CC0099"/>
                </a:solidFill>
              </a:rPr>
              <a:t>S</a:t>
            </a:r>
            <a:r>
              <a:rPr lang="ru-RU" sz="3200" b="1" dirty="0" smtClean="0">
                <a:solidFill>
                  <a:srgbClr val="CC0099"/>
                </a:solidFill>
              </a:rPr>
              <a:t> </a:t>
            </a:r>
            <a:r>
              <a:rPr lang="ru-RU" sz="3200" b="1" dirty="0">
                <a:solidFill>
                  <a:srgbClr val="CC0099"/>
                </a:solidFill>
              </a:rPr>
              <a:t>= </a:t>
            </a:r>
            <a:r>
              <a:rPr lang="ru-RU" sz="3200" b="1" dirty="0" smtClean="0">
                <a:solidFill>
                  <a:srgbClr val="CC0099"/>
                </a:solidFill>
              </a:rPr>
              <a:t>25 см².</a:t>
            </a:r>
            <a:endParaRPr lang="ru-RU" sz="3200" b="1" dirty="0">
              <a:solidFill>
                <a:srgbClr val="CC0099"/>
              </a:solidFill>
            </a:endParaRPr>
          </a:p>
        </p:txBody>
      </p:sp>
      <p:sp>
        <p:nvSpPr>
          <p:cNvPr id="16396" name="AutoShape 1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172450" y="5876925"/>
            <a:ext cx="576263" cy="576263"/>
          </a:xfrm>
          <a:prstGeom prst="sun">
            <a:avLst>
              <a:gd name="adj" fmla="val 25000"/>
            </a:avLst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2" grpId="0"/>
      <p:bldP spid="16394" grpId="0"/>
      <p:bldP spid="1639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476</Words>
  <Application>Microsoft Office PowerPoint</Application>
  <PresentationFormat>Экран (4:3)</PresentationFormat>
  <Paragraphs>126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Что узнали? Чему научились? Стр.76</vt:lpstr>
      <vt:lpstr>Презентация PowerPoint</vt:lpstr>
      <vt:lpstr>Презентация PowerPoint</vt:lpstr>
      <vt:lpstr>Презентация PowerPoint</vt:lpstr>
      <vt:lpstr>Презентация PowerPoint</vt:lpstr>
      <vt:lpstr>Найди периметр и площадь прямоугольника.</vt:lpstr>
      <vt:lpstr>Найди периметр и площадь прямоугольника.</vt:lpstr>
      <vt:lpstr>Найди периметр и площадь прямоугольника.</vt:lpstr>
      <vt:lpstr>Найди периметр и площадь квадрата.</vt:lpstr>
      <vt:lpstr>Задача №1 стр.76</vt:lpstr>
      <vt:lpstr>Задача №1 стр.76</vt:lpstr>
      <vt:lpstr>Задача №2 стр.76</vt:lpstr>
      <vt:lpstr>Задача №2</vt:lpstr>
      <vt:lpstr>Презентация PowerPoint</vt:lpstr>
      <vt:lpstr>Презентация PowerPoint</vt:lpstr>
      <vt:lpstr>Презентация PowerPoint</vt:lpstr>
      <vt:lpstr>Задача №8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13</cp:revision>
  <dcterms:created xsi:type="dcterms:W3CDTF">2017-12-06T16:48:04Z</dcterms:created>
  <dcterms:modified xsi:type="dcterms:W3CDTF">2023-12-04T12:48:47Z</dcterms:modified>
</cp:coreProperties>
</file>