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62" r:id="rId4"/>
    <p:sldId id="263" r:id="rId5"/>
    <p:sldId id="264" r:id="rId6"/>
    <p:sldId id="261" r:id="rId7"/>
    <p:sldId id="265" r:id="rId8"/>
    <p:sldId id="266" r:id="rId9"/>
    <p:sldId id="267" r:id="rId10"/>
    <p:sldId id="272" r:id="rId11"/>
    <p:sldId id="268" r:id="rId12"/>
    <p:sldId id="269" r:id="rId13"/>
    <p:sldId id="270" r:id="rId14"/>
    <p:sldId id="271" r:id="rId15"/>
    <p:sldId id="283" r:id="rId16"/>
    <p:sldId id="273" r:id="rId17"/>
    <p:sldId id="284" r:id="rId18"/>
    <p:sldId id="276" r:id="rId19"/>
    <p:sldId id="285" r:id="rId20"/>
    <p:sldId id="286" r:id="rId21"/>
    <p:sldId id="275" r:id="rId22"/>
    <p:sldId id="287" r:id="rId23"/>
    <p:sldId id="288" r:id="rId24"/>
    <p:sldId id="274" r:id="rId25"/>
    <p:sldId id="289" r:id="rId26"/>
    <p:sldId id="277" r:id="rId27"/>
    <p:sldId id="290" r:id="rId28"/>
    <p:sldId id="278" r:id="rId29"/>
    <p:sldId id="281" r:id="rId30"/>
    <p:sldId id="279" r:id="rId31"/>
    <p:sldId id="282" r:id="rId32"/>
    <p:sldId id="28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000"/>
    <a:srgbClr val="753805"/>
    <a:srgbClr val="7A0000"/>
    <a:srgbClr val="2A7E54"/>
    <a:srgbClr val="FFFFCC"/>
    <a:srgbClr val="226845"/>
    <a:srgbClr val="1D591D"/>
    <a:srgbClr val="2A7E2A"/>
    <a:srgbClr val="006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C188D-7AA0-4BD6-A8D1-BDB690168CBD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235FC-491D-4CE6-9FA4-CB21228CBB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560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D49EF-2A19-4707-95FB-9FFA73A11003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559DF-501B-481A-AC4F-FF644672BC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955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902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111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89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9494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492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4271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191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89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88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00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446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227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272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57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6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59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89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3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0.png"/><Relationship Id="rId4" Type="http://schemas.openxmlformats.org/officeDocument/2006/relationships/hyperlink" Target="http://demiart.ru/forum/uploads/post-4943-1169629296.jpg" TargetMode="Externa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pochemu.su/pochemu-paxnut-nogi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festival.1september.ru/articles/565150/img22.gif-" TargetMode="External"/><Relationship Id="rId3" Type="http://schemas.openxmlformats.org/officeDocument/2006/relationships/hyperlink" Target="http://900igr.net/datas/pedagogika/Uchebniki-dlja-1-klassa/0012-012-Okruzhajuschij-mir.jpg" TargetMode="External"/><Relationship Id="rId7" Type="http://schemas.openxmlformats.org/officeDocument/2006/relationships/hyperlink" Target="http://sadovnik.ucoz.net/_pu/1/10135480.jpg-%D0%BC%D1%83%D1%80%D0%B0%D0%B2%D1%8C%D0%B8" TargetMode="External"/><Relationship Id="rId2" Type="http://schemas.openxmlformats.org/officeDocument/2006/relationships/hyperlink" Target="http://yandex.ru/clck/jsredir?from=yandex.ru;images/search;images;;&amp;text=&amp;etext=789.VdHUP9cZNgFDMJRBar3EYR_hlCFwG49p39i_vBtwuNq2m3VJB1iTcjAJYOon0PzfaRjCfz4EqdfUCQ-igI2UpjV92xBfzTKP2WpMNo_kTsJ_MfULqH8xWtFDSdrGU1p-uI8KJvKhDpdFrKpykvwyAWnxwr5M-2SRhhN6QKScIUg.6e19cbc38b1bd814d8c346e50dce49918b3d96de&amp;uuid=&amp;state=tid_Wvm4RM28ca_MiO4Ne9osTPtpHS9wicjEF5X7fRziVPIHCd9FyQ&amp;data=UlNrNmk5WktYejR0eWJFYk1Ldmtxbzh2eURVb2U3SDZRcUJaTU1zdmdwWGpuQ0VqeUlJTENGdlE3TDBNQk5ickNhZEg4aXRyNkZvU2NXRW1NVk9sejFCZVBiWGNyU1ZMQmpIenM1WjJGYzBUZWVEQjhYclVFRDQ4dXpBSlJvbllaX0FXbmtfbERCS08wTXBUT1Zid3h6MlF5WE0xTS1ncEZOLXUwRjdfUTZUaDN6X0VzLXRENHc&amp;b64e=2&amp;sign=915fb448e813e321b66150106721f88a&amp;keyno=0&amp;l10n=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hotokonkursy.ru/upload/iblock/05f/_preview.jpg-%D0%BC%D1%83%D1%80%D0%B0%D0%B2%D0%B5%D0%B9%D0%BD%D0%B8%D0%BA%D0%B8" TargetMode="External"/><Relationship Id="rId5" Type="http://schemas.openxmlformats.org/officeDocument/2006/relationships/hyperlink" Target="http://www.playcast.ru/uploads/2014/09/21/9914539.gif-%D0%BF%D0%B0%D0%B2%D0%BB%D0%B8%D0%BD%D0%B8%D0%B9" TargetMode="External"/><Relationship Id="rId10" Type="http://schemas.openxmlformats.org/officeDocument/2006/relationships/hyperlink" Target="http://www.desisowers.com/agent_files/turtle.jpg-%D1%87%D0%B5%D1%80%D0%B5%D0%BF%D0%B0%D1%85%D0%B0" TargetMode="External"/><Relationship Id="rId4" Type="http://schemas.openxmlformats.org/officeDocument/2006/relationships/hyperlink" Target="http://listdose.com/wp-content/uploads/2013/09/WhyUs.jpg" TargetMode="External"/><Relationship Id="rId9" Type="http://schemas.openxmlformats.org/officeDocument/2006/relationships/hyperlink" Target="http://dmee.ru/tw_files2/urls_1/6/d-5317/5317_html_m204e3800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6559"/>
            <a:ext cx="6264696" cy="299894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ВВОДНЫЙ УРОК</a:t>
            </a:r>
            <a:br>
              <a:rPr lang="ru-RU" sz="44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</a:br>
            <a:r>
              <a:rPr lang="ru-RU" sz="44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ПО ОКРУЖАЮЩЕМУ МИРУ</a:t>
            </a:r>
            <a:br>
              <a:rPr lang="ru-RU" sz="44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</a:br>
            <a:r>
              <a:rPr lang="ru-RU" sz="4400" b="1" spc="300" dirty="0">
                <a:ln w="11430"/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(урок-путешествие)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3768" y="3212976"/>
            <a:ext cx="432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УМК «Школа России» , </a:t>
            </a:r>
          </a:p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А.А. Плешаков</a:t>
            </a:r>
          </a:p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1 класс </a:t>
            </a:r>
          </a:p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«Задавайте вопросы»</a:t>
            </a:r>
            <a:br>
              <a:rPr lang="ru-RU" sz="24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4408" y="4869160"/>
            <a:ext cx="58918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/>
              <a:t>Подготовила презентацию учитель начальных классов</a:t>
            </a:r>
          </a:p>
          <a:p>
            <a:pPr algn="ctr"/>
            <a:r>
              <a:rPr lang="ru-RU" b="1" i="1" dirty="0"/>
              <a:t>Павликова Евгения Андреевна</a:t>
            </a:r>
          </a:p>
          <a:p>
            <a:pPr algn="ctr"/>
            <a:r>
              <a:rPr lang="ru-RU" b="1" i="1" dirty="0"/>
              <a:t>МБОУ СОШ </a:t>
            </a:r>
            <a:r>
              <a:rPr lang="ru-RU" b="1" i="1" dirty="0" err="1"/>
              <a:t>им.М.Ю.Лермонтова</a:t>
            </a:r>
            <a:r>
              <a:rPr lang="ru-RU" b="1" i="1" dirty="0"/>
              <a:t> </a:t>
            </a:r>
            <a:r>
              <a:rPr lang="ru-RU" b="1" i="1" dirty="0" err="1"/>
              <a:t>с.Засечное</a:t>
            </a:r>
            <a:endParaRPr lang="ru-RU" b="1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27192" y="252750"/>
            <a:ext cx="6347713" cy="13208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984807"/>
                </a:solidFill>
              </a:rPr>
              <a:t>Нашими помощниками</a:t>
            </a:r>
            <a:br>
              <a:rPr lang="ru-RU" sz="3200" b="1" dirty="0">
                <a:solidFill>
                  <a:srgbClr val="984807"/>
                </a:solidFill>
              </a:rPr>
            </a:br>
            <a:r>
              <a:rPr lang="ru-RU" sz="3200" b="1" dirty="0">
                <a:solidFill>
                  <a:srgbClr val="984807"/>
                </a:solidFill>
              </a:rPr>
              <a:t> будут книги и тетради</a:t>
            </a:r>
            <a:endParaRPr lang="ru-RU" sz="3200" dirty="0">
              <a:solidFill>
                <a:srgbClr val="984807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81599">
            <a:off x="435630" y="1741360"/>
            <a:ext cx="2983124" cy="254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24511">
            <a:off x="2123728" y="4149080"/>
            <a:ext cx="2983124" cy="251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24" r="15824"/>
          <a:stretch/>
        </p:blipFill>
        <p:spPr bwMode="auto">
          <a:xfrm rot="618079">
            <a:off x="6220461" y="1522313"/>
            <a:ext cx="2258775" cy="253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66073">
            <a:off x="5685957" y="4063142"/>
            <a:ext cx="2662939" cy="238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956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75656" y="144288"/>
            <a:ext cx="6851104" cy="106613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984807"/>
                </a:solidFill>
              </a:rPr>
              <a:t>-А еще нам будут встречаться условные знаки, при помощи которых, мы будем знать наши дальнейшие действия. </a:t>
            </a:r>
            <a:br>
              <a:rPr lang="ru-RU" sz="2800" b="1" dirty="0">
                <a:solidFill>
                  <a:srgbClr val="984807"/>
                </a:solidFill>
              </a:rPr>
            </a:br>
            <a:r>
              <a:rPr lang="ru-RU" sz="2800" b="1" dirty="0">
                <a:solidFill>
                  <a:srgbClr val="984807"/>
                </a:solidFill>
              </a:rPr>
              <a:t>Рассмотрим их.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051720" y="2492897"/>
            <a:ext cx="7082708" cy="4032448"/>
            <a:chOff x="206699" y="1556792"/>
            <a:chExt cx="8955607" cy="5301208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06699" y="1556792"/>
              <a:ext cx="945602" cy="5179686"/>
              <a:chOff x="206699" y="1556792"/>
              <a:chExt cx="945602" cy="5179686"/>
            </a:xfrm>
          </p:grpSpPr>
          <p:pic>
            <p:nvPicPr>
              <p:cNvPr id="13" name="Picture 3" descr="F:\3 - МЕДИА\4 - Картинки\РИСУНКИ\27.png"/>
              <p:cNvPicPr>
                <a:picLocks noChangeAspect="1" noChangeArrowheads="1"/>
              </p:cNvPicPr>
              <p:nvPr/>
            </p:nvPicPr>
            <p:blipFill>
              <a:blip r:embed="rId2" cstate="screen">
                <a:duotone>
                  <a:prstClr val="black"/>
                  <a:srgbClr val="3333CC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529" y="1725075"/>
                <a:ext cx="337277" cy="3539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4" descr="F:\3 - МЕДИА\4 - Картинки\РИСУНКИ\28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546" y="1819489"/>
                <a:ext cx="337277" cy="3539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Овал 14"/>
              <p:cNvSpPr/>
              <p:nvPr/>
            </p:nvSpPr>
            <p:spPr>
              <a:xfrm>
                <a:off x="251608" y="1556792"/>
                <a:ext cx="786751" cy="776561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kern="1200"/>
              </a:p>
            </p:txBody>
          </p:sp>
          <p:pic>
            <p:nvPicPr>
              <p:cNvPr id="16" name="Picture 3" descr="F:\3 - МЕДИА\4 - Картинки\РИСУНКИ\27.png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609" y="2593721"/>
                <a:ext cx="337277" cy="3539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F:\3 - МЕДИА\4 - Картинки\РИСУНКИ\28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887" y="2593721"/>
                <a:ext cx="337277" cy="3539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4" descr="F:\3 - МЕДИА\4 - Картинки\РИСУНКИ\28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248" y="2819101"/>
                <a:ext cx="337277" cy="3539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Овал 18"/>
              <p:cNvSpPr/>
              <p:nvPr/>
            </p:nvSpPr>
            <p:spPr>
              <a:xfrm>
                <a:off x="264511" y="2430820"/>
                <a:ext cx="786751" cy="776561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kern="1200"/>
              </a:p>
            </p:txBody>
          </p:sp>
          <p:grpSp>
            <p:nvGrpSpPr>
              <p:cNvPr id="20" name="Группа 19"/>
              <p:cNvGrpSpPr/>
              <p:nvPr/>
            </p:nvGrpSpPr>
            <p:grpSpPr>
              <a:xfrm>
                <a:off x="206699" y="5875734"/>
                <a:ext cx="945602" cy="860744"/>
                <a:chOff x="683568" y="5758478"/>
                <a:chExt cx="1047455" cy="908608"/>
              </a:xfrm>
            </p:grpSpPr>
            <p:pic>
              <p:nvPicPr>
                <p:cNvPr id="30" name="Picture 11" descr="Картинка 30 из 122085">
                  <a:hlinkClick r:id="rId4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3568" y="5758478"/>
                  <a:ext cx="1047455" cy="893352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1" name="Овал 30"/>
                <p:cNvSpPr/>
                <p:nvPr/>
              </p:nvSpPr>
              <p:spPr>
                <a:xfrm>
                  <a:off x="752756" y="5847342"/>
                  <a:ext cx="871494" cy="8197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 kern="1200"/>
                </a:p>
              </p:txBody>
            </p:sp>
          </p:grpSp>
          <p:grpSp>
            <p:nvGrpSpPr>
              <p:cNvPr id="21" name="Группа 20"/>
              <p:cNvGrpSpPr/>
              <p:nvPr/>
            </p:nvGrpSpPr>
            <p:grpSpPr>
              <a:xfrm>
                <a:off x="269159" y="5070980"/>
                <a:ext cx="786751" cy="776560"/>
                <a:chOff x="3972274" y="4766033"/>
                <a:chExt cx="871494" cy="819744"/>
              </a:xfrm>
            </p:grpSpPr>
            <p:pic>
              <p:nvPicPr>
                <p:cNvPr id="28" name="Picture 5" descr="F:\3 - МЕДИА\4 - Картинки\ШКОЛА\ШКОЛА\1 (534).gif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>
                  <a:duotone>
                    <a:prstClr val="black"/>
                    <a:srgbClr val="FF3300">
                      <a:tint val="45000"/>
                      <a:satMod val="400000"/>
                    </a:srgb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15868" y="4887290"/>
                  <a:ext cx="574009" cy="500953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Овал 28"/>
                <p:cNvSpPr/>
                <p:nvPr/>
              </p:nvSpPr>
              <p:spPr>
                <a:xfrm>
                  <a:off x="3972274" y="4766033"/>
                  <a:ext cx="871494" cy="8197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 kern="1200"/>
                </a:p>
              </p:txBody>
            </p:sp>
          </p:grpSp>
          <p:pic>
            <p:nvPicPr>
              <p:cNvPr id="22" name="Picture 3" descr="F:\3 - МЕДИА\4 - Картинки\РИСУНКИ\27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duotone>
                  <a:prstClr val="black"/>
                  <a:srgbClr val="FF99F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921" y="3464215"/>
                <a:ext cx="435009" cy="45648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4" descr="F:\3 - МЕДИА\4 - Картинки\РИСУНКИ\28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duotone>
                  <a:prstClr val="black"/>
                  <a:srgbClr val="9966FF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2953" y="3684514"/>
                <a:ext cx="229751" cy="24109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264511" y="3304175"/>
                <a:ext cx="786751" cy="776561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kern="1200"/>
              </a:p>
            </p:txBody>
          </p:sp>
          <p:grpSp>
            <p:nvGrpSpPr>
              <p:cNvPr id="25" name="Группа 24"/>
              <p:cNvGrpSpPr/>
              <p:nvPr/>
            </p:nvGrpSpPr>
            <p:grpSpPr>
              <a:xfrm>
                <a:off x="269162" y="4193341"/>
                <a:ext cx="786752" cy="776561"/>
                <a:chOff x="2582664" y="5027598"/>
                <a:chExt cx="871494" cy="819744"/>
              </a:xfrm>
            </p:grpSpPr>
            <p:pic>
              <p:nvPicPr>
                <p:cNvPr id="26" name="Picture 2" descr="F:\3 - МЕДИА\4 - Картинки\РИСУНКИ\60.png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57824" y="5175905"/>
                  <a:ext cx="521174" cy="523130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7" name="Овал 26"/>
                <p:cNvSpPr/>
                <p:nvPr/>
              </p:nvSpPr>
              <p:spPr>
                <a:xfrm>
                  <a:off x="2582664" y="5027598"/>
                  <a:ext cx="871494" cy="8197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>
                    <a:defRPr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 kern="1200"/>
                </a:p>
              </p:txBody>
            </p:sp>
          </p:grpSp>
        </p:grpSp>
        <p:sp>
          <p:nvSpPr>
            <p:cNvPr id="7" name="Заголовок 9"/>
            <p:cNvSpPr txBox="1">
              <a:spLocks/>
            </p:cNvSpPr>
            <p:nvPr/>
          </p:nvSpPr>
          <p:spPr bwMode="auto">
            <a:xfrm>
              <a:off x="1331640" y="1777610"/>
              <a:ext cx="7812360" cy="653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0" numCol="1" anchor="b" anchorCtr="0" compatLnSpc="1">
              <a:prstTxWarp prst="textNoShape">
                <a:avLst/>
              </a:prstTxWarp>
              <a:normAutofit fontScale="85000" lnSpcReduction="20000"/>
              <a:scene3d>
                <a:camera prst="orthographicFront"/>
                <a:lightRig rig="freezing" dir="t">
                  <a:rot lat="0" lon="0" rev="5640000"/>
                </a:lightRig>
              </a:scene3d>
              <a:sp3d prstMaterial="flat">
                <a:contourClr>
                  <a:schemeClr val="tx2"/>
                </a:contourClr>
              </a:sp3d>
            </a:bodyPr>
            <a:lstStyle/>
            <a:p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-</a:t>
              </a:r>
              <a:r>
                <a:rPr lang="ru-RU" sz="44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 </a:t>
              </a:r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работаем в паре</a:t>
              </a:r>
              <a:endParaRPr lang="ru-RU" sz="2600" b="1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2400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Заголовок 9"/>
            <p:cNvSpPr txBox="1">
              <a:spLocks/>
            </p:cNvSpPr>
            <p:nvPr/>
          </p:nvSpPr>
          <p:spPr bwMode="auto">
            <a:xfrm>
              <a:off x="1349946" y="2669657"/>
              <a:ext cx="7812360" cy="653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0" numCol="1" anchor="b" anchorCtr="0" compatLnSpc="1">
              <a:prstTxWarp prst="textNoShape">
                <a:avLst/>
              </a:prstTxWarp>
              <a:normAutofit fontScale="85000" lnSpcReduction="20000"/>
              <a:scene3d>
                <a:camera prst="orthographicFront"/>
                <a:lightRig rig="freezing" dir="t">
                  <a:rot lat="0" lon="0" rev="5640000"/>
                </a:lightRig>
              </a:scene3d>
              <a:sp3d prstMaterial="flat">
                <a:contourClr>
                  <a:schemeClr val="tx2"/>
                </a:contourClr>
              </a:sp3d>
            </a:bodyPr>
            <a:lstStyle/>
            <a:p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-</a:t>
              </a:r>
              <a:r>
                <a:rPr lang="ru-RU" sz="44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 </a:t>
              </a:r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работаем в группе</a:t>
              </a:r>
              <a:endParaRPr lang="ru-RU" sz="2600" b="1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9" name="Заголовок 9"/>
            <p:cNvSpPr txBox="1">
              <a:spLocks/>
            </p:cNvSpPr>
            <p:nvPr/>
          </p:nvSpPr>
          <p:spPr bwMode="auto">
            <a:xfrm>
              <a:off x="1152301" y="3493743"/>
              <a:ext cx="7866459" cy="653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0" numCol="1" anchor="b" anchorCtr="0" compatLnSpc="1">
              <a:prstTxWarp prst="textNoShape">
                <a:avLst/>
              </a:prstTxWarp>
              <a:normAutofit fontScale="85000" lnSpcReduction="20000"/>
              <a:scene3d>
                <a:camera prst="orthographicFront"/>
                <a:lightRig rig="freezing" dir="t">
                  <a:rot lat="0" lon="0" rev="5640000"/>
                </a:lightRig>
              </a:scene3d>
              <a:sp3d prstMaterial="flat">
                <a:contourClr>
                  <a:schemeClr val="tx2"/>
                </a:contourClr>
              </a:sp3d>
            </a:bodyPr>
            <a:lstStyle/>
            <a:p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-</a:t>
              </a:r>
              <a:r>
                <a:rPr lang="ru-RU" sz="44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 </a:t>
              </a:r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работаем со взрослыми</a:t>
              </a:r>
              <a:endParaRPr lang="ru-RU" sz="2600" b="1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Заголовок 9"/>
            <p:cNvSpPr txBox="1">
              <a:spLocks/>
            </p:cNvSpPr>
            <p:nvPr/>
          </p:nvSpPr>
          <p:spPr bwMode="auto">
            <a:xfrm>
              <a:off x="1349946" y="4430288"/>
              <a:ext cx="7812360" cy="653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0" numCol="1" anchor="b" anchorCtr="0" compatLnSpc="1">
              <a:prstTxWarp prst="textNoShape">
                <a:avLst/>
              </a:prstTxWarp>
              <a:normAutofit fontScale="85000" lnSpcReduction="20000"/>
              <a:scene3d>
                <a:camera prst="orthographicFront"/>
                <a:lightRig rig="freezing" dir="t">
                  <a:rot lat="0" lon="0" rev="5640000"/>
                </a:lightRig>
              </a:scene3d>
              <a:sp3d prstMaterial="flat">
                <a:contourClr>
                  <a:schemeClr val="tx2"/>
                </a:contourClr>
              </a:sp3d>
            </a:bodyPr>
            <a:lstStyle/>
            <a:p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-</a:t>
              </a:r>
              <a:r>
                <a:rPr lang="ru-RU" sz="44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 </a:t>
              </a:r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моделирование</a:t>
              </a:r>
              <a:endParaRPr lang="ru-RU" sz="2600" b="1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Заголовок 9"/>
            <p:cNvSpPr txBox="1">
              <a:spLocks/>
            </p:cNvSpPr>
            <p:nvPr/>
          </p:nvSpPr>
          <p:spPr bwMode="auto">
            <a:xfrm>
              <a:off x="1349946" y="5306707"/>
              <a:ext cx="7812360" cy="653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0" numCol="1" anchor="b" anchorCtr="0" compatLnSpc="1">
              <a:prstTxWarp prst="textNoShape">
                <a:avLst/>
              </a:prstTxWarp>
              <a:normAutofit fontScale="85000" lnSpcReduction="20000"/>
              <a:scene3d>
                <a:camera prst="orthographicFront"/>
                <a:lightRig rig="freezing" dir="t">
                  <a:rot lat="0" lon="0" rev="5640000"/>
                </a:lightRig>
              </a:scene3d>
              <a:sp3d prstMaterial="flat">
                <a:contourClr>
                  <a:schemeClr val="tx2"/>
                </a:contourClr>
              </a:sp3d>
            </a:bodyPr>
            <a:lstStyle/>
            <a:p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-</a:t>
              </a:r>
              <a:r>
                <a:rPr lang="ru-RU" sz="44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 </a:t>
              </a:r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рабочая тетрадь</a:t>
              </a:r>
              <a:endParaRPr lang="ru-RU" sz="2600" b="1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Заголовок 9"/>
            <p:cNvSpPr txBox="1">
              <a:spLocks/>
            </p:cNvSpPr>
            <p:nvPr/>
          </p:nvSpPr>
          <p:spPr bwMode="auto">
            <a:xfrm>
              <a:off x="1349946" y="6204790"/>
              <a:ext cx="7812360" cy="653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45720" rIns="0" bIns="0" numCol="1" anchor="b" anchorCtr="0" compatLnSpc="1">
              <a:prstTxWarp prst="textNoShape">
                <a:avLst/>
              </a:prstTxWarp>
              <a:normAutofit fontScale="85000" lnSpcReduction="20000"/>
              <a:scene3d>
                <a:camera prst="orthographicFront"/>
                <a:lightRig rig="freezing" dir="t">
                  <a:rot lat="0" lon="0" rev="5640000"/>
                </a:lightRig>
              </a:scene3d>
              <a:sp3d prstMaterial="flat">
                <a:contourClr>
                  <a:schemeClr val="tx2"/>
                </a:contourClr>
              </a:sp3d>
            </a:bodyPr>
            <a:lstStyle/>
            <a:p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-</a:t>
              </a:r>
              <a:r>
                <a:rPr lang="ru-RU" sz="44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 </a:t>
              </a:r>
              <a:r>
                <a:rPr lang="ru-RU" sz="2600" b="1" kern="1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/>
                </a:rPr>
                <a:t>атлас-определитель «От  земли до неба»</a:t>
              </a:r>
              <a:endParaRPr lang="ru-RU" sz="2600" b="1" kern="12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ru-RU" sz="2400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16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>
                <a:solidFill>
                  <a:srgbClr val="984807"/>
                </a:solidFill>
              </a:rPr>
              <a:t>ФИЗМИНУТКА</a:t>
            </a:r>
          </a:p>
        </p:txBody>
      </p:sp>
      <p:pic>
        <p:nvPicPr>
          <p:cNvPr id="6" name="Содержимое 5" descr="animashki-jivotnie-505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" b="5630"/>
          <a:stretch>
            <a:fillRect/>
          </a:stretch>
        </p:blipFill>
        <p:spPr>
          <a:xfrm flipH="1">
            <a:off x="6804248" y="1196752"/>
            <a:ext cx="1728787" cy="1944688"/>
          </a:xfrm>
        </p:spPr>
      </p:pic>
      <p:pic>
        <p:nvPicPr>
          <p:cNvPr id="7" name="Изображение 6" descr="zaja200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96752"/>
            <a:ext cx="1461749" cy="1765300"/>
          </a:xfrm>
          <a:prstGeom prst="rect">
            <a:avLst/>
          </a:prstGeom>
        </p:spPr>
      </p:pic>
      <p:pic>
        <p:nvPicPr>
          <p:cNvPr id="8" name="Изображение 7" descr="1601281838327da6f765754931a9789518aefdd6a98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653136"/>
            <a:ext cx="3096344" cy="940923"/>
          </a:xfrm>
          <a:prstGeom prst="rect">
            <a:avLst/>
          </a:prstGeom>
        </p:spPr>
      </p:pic>
      <p:pic>
        <p:nvPicPr>
          <p:cNvPr id="9" name="Изображение 8" descr="smayl-sport-animatsionnaya-kartinka-0468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48880"/>
            <a:ext cx="1872207" cy="18722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79712" y="2996952"/>
            <a:ext cx="65162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Три медведя шли домой:</a:t>
            </a:r>
          </a:p>
          <a:p>
            <a:r>
              <a:rPr lang="ru-RU" dirty="0"/>
              <a:t>(дети идут как медведь)</a:t>
            </a:r>
          </a:p>
          <a:p>
            <a:r>
              <a:rPr lang="ru-RU" dirty="0"/>
              <a:t>Папа был большой-большой.</a:t>
            </a:r>
          </a:p>
          <a:p>
            <a:r>
              <a:rPr lang="ru-RU" dirty="0"/>
              <a:t>(поднимают руки вверх)</a:t>
            </a:r>
          </a:p>
          <a:p>
            <a:r>
              <a:rPr lang="ru-RU" dirty="0"/>
              <a:t>Мама с ним – поменьше ростом,</a:t>
            </a:r>
          </a:p>
          <a:p>
            <a:r>
              <a:rPr lang="ru-RU" dirty="0"/>
              <a:t>(руки на уровне груди, вытянуты вперёд)</a:t>
            </a:r>
          </a:p>
          <a:p>
            <a:r>
              <a:rPr lang="ru-RU" dirty="0"/>
              <a:t>А сыночек просто крошка,</a:t>
            </a:r>
          </a:p>
          <a:p>
            <a:r>
              <a:rPr lang="ru-RU" dirty="0"/>
              <a:t>(садятся на корточки)</a:t>
            </a:r>
          </a:p>
          <a:p>
            <a:r>
              <a:rPr lang="ru-RU" dirty="0"/>
              <a:t>Очень маленький он был,</a:t>
            </a:r>
          </a:p>
          <a:p>
            <a:r>
              <a:rPr lang="ru-RU" dirty="0"/>
              <a:t>С погремушками ходил.</a:t>
            </a:r>
          </a:p>
          <a:p>
            <a:r>
              <a:rPr lang="ru-RU" dirty="0"/>
              <a:t>(встают и имитируют игру на погремушках, поднимают руки вверх и произносят слова: динь-динь-динь)</a:t>
            </a:r>
          </a:p>
        </p:txBody>
      </p:sp>
    </p:spTree>
    <p:extLst>
      <p:ext uri="{BB962C8B-B14F-4D97-AF65-F5344CB8AC3E}">
        <p14:creationId xmlns:p14="http://schemas.microsoft.com/office/powerpoint/2010/main" val="197379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984807"/>
                </a:solidFill>
              </a:rPr>
              <a:t>Организация познавательной деятельности учащихся.</a:t>
            </a:r>
            <a:r>
              <a:rPr lang="ru-RU" sz="3600" dirty="0">
                <a:solidFill>
                  <a:srgbClr val="984807"/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484784"/>
            <a:ext cx="6923112" cy="4997152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Откройте учебник.</a:t>
            </a:r>
          </a:p>
          <a:p>
            <a:r>
              <a:rPr lang="ru-RU" sz="2400" dirty="0"/>
              <a:t>Перед нами стоит первый вопрос: «Что вы хотели бы узнать об окружающем мире?»</a:t>
            </a:r>
          </a:p>
          <a:p>
            <a:r>
              <a:rPr lang="ru-RU" sz="2400" dirty="0"/>
              <a:t>Рассмотрите картинки слева и слова справа, как вы думаете, что вам нужно будет сделать? </a:t>
            </a:r>
          </a:p>
          <a:p>
            <a:r>
              <a:rPr lang="ru-RU" sz="2400" dirty="0"/>
              <a:t>Давайте выполним задание: «Задайте вопросы о том, что здесь нарисовано.»</a:t>
            </a:r>
          </a:p>
          <a:p>
            <a:r>
              <a:rPr lang="ru-RU" sz="2400" dirty="0"/>
              <a:t> Что вам нужно сделать? </a:t>
            </a:r>
          </a:p>
          <a:p>
            <a:r>
              <a:rPr lang="ru-RU" sz="2400" dirty="0"/>
              <a:t>Подумайте и скажите, с каких слов </a:t>
            </a:r>
          </a:p>
          <a:p>
            <a:r>
              <a:rPr lang="ru-RU" sz="2400" dirty="0"/>
              <a:t>начинаются ваши вопросы.</a:t>
            </a:r>
          </a:p>
          <a:p>
            <a:r>
              <a:rPr lang="ru-RU" sz="2400" dirty="0"/>
              <a:t>Если мы не назовём все вопросы, то мы попросим помощи у наших помощников.</a:t>
            </a: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  <p:pic>
        <p:nvPicPr>
          <p:cNvPr id="4" name="Изображение 3" descr="im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365104"/>
            <a:ext cx="1208131" cy="1152128"/>
          </a:xfrm>
          <a:prstGeom prst="rect">
            <a:avLst/>
          </a:prstGeom>
        </p:spPr>
      </p:pic>
      <p:pic>
        <p:nvPicPr>
          <p:cNvPr id="5" name="Изображение 4" descr="3044203-a1e8f25dfac184e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5517232"/>
            <a:ext cx="574147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2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Задавайте вопросы!</a:t>
            </a:r>
            <a:br>
              <a:rPr lang="ru-RU" b="1" dirty="0"/>
            </a:br>
            <a:r>
              <a:rPr lang="ru-RU" sz="3100" b="1" dirty="0">
                <a:solidFill>
                  <a:srgbClr val="984807"/>
                </a:solidFill>
              </a:rPr>
              <a:t>И мы поплывём на этом корабле искать ответы на все вопросы.</a:t>
            </a:r>
            <a:endParaRPr lang="ru-RU" sz="3100" dirty="0">
              <a:solidFill>
                <a:srgbClr val="984807"/>
              </a:solidFill>
            </a:endParaRPr>
          </a:p>
        </p:txBody>
      </p:sp>
      <p:pic>
        <p:nvPicPr>
          <p:cNvPr id="5" name="Содержимое 4" descr="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754" y="3427698"/>
            <a:ext cx="1594104" cy="1347216"/>
          </a:xfrm>
        </p:spPr>
      </p:pic>
      <p:sp>
        <p:nvSpPr>
          <p:cNvPr id="6" name="TextBox 5"/>
          <p:cNvSpPr txBox="1"/>
          <p:nvPr/>
        </p:nvSpPr>
        <p:spPr>
          <a:xfrm>
            <a:off x="2267744" y="3573016"/>
            <a:ext cx="641935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Где?</a:t>
            </a:r>
          </a:p>
        </p:txBody>
      </p:sp>
      <p:sp>
        <p:nvSpPr>
          <p:cNvPr id="7" name="TextBox 6"/>
          <p:cNvSpPr txBox="1"/>
          <p:nvPr/>
        </p:nvSpPr>
        <p:spPr>
          <a:xfrm rot="19823202">
            <a:off x="3059832" y="4725144"/>
            <a:ext cx="877163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Когда?</a:t>
            </a:r>
          </a:p>
        </p:txBody>
      </p:sp>
      <p:sp>
        <p:nvSpPr>
          <p:cNvPr id="8" name="TextBox 7"/>
          <p:cNvSpPr txBox="1"/>
          <p:nvPr/>
        </p:nvSpPr>
        <p:spPr>
          <a:xfrm rot="734989">
            <a:off x="4889529" y="2556385"/>
            <a:ext cx="635623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Кто?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3933056"/>
            <a:ext cx="910413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Зачем?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60032" y="3212976"/>
            <a:ext cx="63708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Что?</a:t>
            </a:r>
          </a:p>
        </p:txBody>
      </p:sp>
      <p:sp>
        <p:nvSpPr>
          <p:cNvPr id="11" name="TextBox 10"/>
          <p:cNvSpPr txBox="1"/>
          <p:nvPr/>
        </p:nvSpPr>
        <p:spPr>
          <a:xfrm rot="21194158">
            <a:off x="4516680" y="4642585"/>
            <a:ext cx="106403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Почему?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52120" y="4293096"/>
            <a:ext cx="779217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Куда?</a:t>
            </a:r>
          </a:p>
        </p:txBody>
      </p:sp>
      <p:sp>
        <p:nvSpPr>
          <p:cNvPr id="13" name="TextBox 12"/>
          <p:cNvSpPr txBox="1"/>
          <p:nvPr/>
        </p:nvSpPr>
        <p:spPr>
          <a:xfrm rot="2642534">
            <a:off x="6475309" y="4286205"/>
            <a:ext cx="100948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Откуда?</a:t>
            </a:r>
          </a:p>
        </p:txBody>
      </p:sp>
      <p:sp>
        <p:nvSpPr>
          <p:cNvPr id="14" name="TextBox 13"/>
          <p:cNvSpPr txBox="1"/>
          <p:nvPr/>
        </p:nvSpPr>
        <p:spPr>
          <a:xfrm rot="637292">
            <a:off x="5868144" y="2852936"/>
            <a:ext cx="649712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984807"/>
                </a:solidFill>
                <a:latin typeface="Calibri" charset="0"/>
              </a:rPr>
              <a:t>Как?</a:t>
            </a:r>
          </a:p>
        </p:txBody>
      </p:sp>
    </p:spTree>
    <p:extLst>
      <p:ext uri="{BB962C8B-B14F-4D97-AF65-F5344CB8AC3E}">
        <p14:creationId xmlns:p14="http://schemas.microsoft.com/office/powerpoint/2010/main" val="420717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419056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984807"/>
                </a:solidFill>
              </a:rPr>
              <a:t>Садимся на корабль «Где? и Чего?»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Поплыли! Смотрите, впереди берёзовая роща. 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Это и будет наша первая остановка.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Выходим на берег. Отдохнём. 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Смотрите: «Что это такое?»</a:t>
            </a: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2" b="2962"/>
          <a:stretch>
            <a:fillRect/>
          </a:stretch>
        </p:blipFill>
        <p:spPr>
          <a:xfrm>
            <a:off x="1907704" y="2204864"/>
            <a:ext cx="3455964" cy="4464496"/>
          </a:xfrm>
        </p:spPr>
      </p:pic>
      <p:sp>
        <p:nvSpPr>
          <p:cNvPr id="5" name="TextBox 4"/>
          <p:cNvSpPr txBox="1"/>
          <p:nvPr/>
        </p:nvSpPr>
        <p:spPr>
          <a:xfrm>
            <a:off x="3275856" y="4005064"/>
            <a:ext cx="648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984807"/>
                </a:solidFill>
              </a:rPr>
              <a:t>Где?</a:t>
            </a: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772816"/>
            <a:ext cx="3240360" cy="489654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75856" y="4653136"/>
            <a:ext cx="799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84807"/>
                </a:solidFill>
              </a:rPr>
              <a:t>Чего?</a:t>
            </a:r>
          </a:p>
        </p:txBody>
      </p:sp>
    </p:spTree>
    <p:extLst>
      <p:ext uri="{BB962C8B-B14F-4D97-AF65-F5344CB8AC3E}">
        <p14:creationId xmlns:p14="http://schemas.microsoft.com/office/powerpoint/2010/main" val="409496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984807"/>
                </a:solidFill>
              </a:rPr>
              <a:t>Где растёт подберёзовик?</a:t>
            </a:r>
            <a:endParaRPr lang="ru-RU" sz="4000" dirty="0">
              <a:solidFill>
                <a:srgbClr val="984807"/>
              </a:solidFill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472826"/>
            <a:ext cx="4536504" cy="476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9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3044203-a1e8f25dfac184e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806" y="2396331"/>
            <a:ext cx="1524000" cy="3409950"/>
          </a:xfr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88640"/>
            <a:ext cx="7056784" cy="6480720"/>
          </a:xfrm>
          <a:prstGeom prst="rect">
            <a:avLst/>
          </a:prstGeom>
        </p:spPr>
      </p:pic>
      <p:pic>
        <p:nvPicPr>
          <p:cNvPr id="7" name="Изображение 6" descr="img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0648"/>
            <a:ext cx="16838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9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7056784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rgbClr val="984807"/>
                </a:solidFill>
              </a:rPr>
              <a:t>Идём дальше? </a:t>
            </a:r>
            <a:br>
              <a:rPr lang="ru-RU" sz="2400" b="1" dirty="0">
                <a:solidFill>
                  <a:srgbClr val="984807"/>
                </a:solidFill>
              </a:rPr>
            </a:br>
            <a:r>
              <a:rPr lang="ru-RU" sz="2400" b="1" dirty="0">
                <a:solidFill>
                  <a:srgbClr val="984807"/>
                </a:solidFill>
              </a:rPr>
              <a:t>Ну-ка, посмотрите, кто это под листьями?</a:t>
            </a:r>
            <a:br>
              <a:rPr lang="ru-RU" sz="2400" b="1" dirty="0">
                <a:solidFill>
                  <a:srgbClr val="984807"/>
                </a:solidFill>
              </a:rPr>
            </a:br>
            <a:r>
              <a:rPr lang="ru-RU" sz="2400" b="1" dirty="0">
                <a:solidFill>
                  <a:srgbClr val="984807"/>
                </a:solidFill>
              </a:rPr>
              <a:t>Это ёж.</a:t>
            </a:r>
            <a:br>
              <a:rPr lang="ru-RU" sz="2400" b="1" dirty="0">
                <a:solidFill>
                  <a:srgbClr val="984807"/>
                </a:solidFill>
              </a:rPr>
            </a:br>
            <a:r>
              <a:rPr lang="ru-RU" sz="2400" b="1" dirty="0">
                <a:solidFill>
                  <a:srgbClr val="984807"/>
                </a:solidFill>
              </a:rPr>
              <a:t>Для чего нужны иголки ежу?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7157" y="2160588"/>
            <a:ext cx="4513298" cy="3881437"/>
          </a:xfrm>
        </p:spPr>
      </p:pic>
      <p:pic>
        <p:nvPicPr>
          <p:cNvPr id="5" name="Изображение 4" descr="3044203-a1e8f25dfac184e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4437112"/>
            <a:ext cx="956956" cy="214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09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779912" y="836712"/>
            <a:ext cx="4906888" cy="129614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>
                <a:solidFill>
                  <a:srgbClr val="984807"/>
                </a:solidFill>
              </a:rPr>
              <a:t>Есть у ёжика и ёлки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Очень колкие иголки.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В остальном на ёлку ёж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Совершенно не похож.</a:t>
            </a:r>
            <a:br>
              <a:rPr lang="ru-RU" sz="2000" dirty="0">
                <a:solidFill>
                  <a:srgbClr val="984807"/>
                </a:solidFill>
              </a:rPr>
            </a:br>
            <a:br>
              <a:rPr lang="ru-RU" sz="2000" dirty="0">
                <a:solidFill>
                  <a:srgbClr val="984807"/>
                </a:solidFill>
              </a:rPr>
            </a:br>
            <a:br>
              <a:rPr lang="ru-RU" sz="2000" dirty="0">
                <a:solidFill>
                  <a:srgbClr val="984807"/>
                </a:solidFill>
              </a:rPr>
            </a:br>
            <a:endParaRPr lang="ru-RU" sz="2000" dirty="0">
              <a:solidFill>
                <a:srgbClr val="984807"/>
              </a:solidFill>
            </a:endParaRPr>
          </a:p>
        </p:txBody>
      </p:sp>
      <p:pic>
        <p:nvPicPr>
          <p:cNvPr id="5" name="Содержимое 4" descr="3044203-a1e8f25dfac184e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806" y="2396331"/>
            <a:ext cx="1524000" cy="3409950"/>
          </a:xfrm>
        </p:spPr>
      </p:pic>
      <p:pic>
        <p:nvPicPr>
          <p:cNvPr id="4" name="Изображение 3" descr="img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648"/>
            <a:ext cx="1368152" cy="936104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2550148"/>
            <a:ext cx="5309096" cy="39818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1720" y="1916832"/>
            <a:ext cx="5112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984807"/>
                </a:solidFill>
              </a:rPr>
              <a:t>Ежу нужны иголки для защиты от врагов.</a:t>
            </a:r>
          </a:p>
        </p:txBody>
      </p:sp>
    </p:spTree>
    <p:extLst>
      <p:ext uri="{BB962C8B-B14F-4D97-AF65-F5344CB8AC3E}">
        <p14:creationId xmlns:p14="http://schemas.microsoft.com/office/powerpoint/2010/main" val="19206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07704" y="764704"/>
            <a:ext cx="6840760" cy="778098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>
                <a:solidFill>
                  <a:srgbClr val="984807"/>
                </a:solidFill>
              </a:rPr>
              <a:t>ЦЕЛЬ УРОКА</a:t>
            </a:r>
            <a:br>
              <a:rPr lang="ru-RU" dirty="0">
                <a:solidFill>
                  <a:srgbClr val="984807"/>
                </a:solidFill>
              </a:rPr>
            </a:br>
            <a:endParaRPr lang="ru-RU" dirty="0">
              <a:solidFill>
                <a:srgbClr val="984807"/>
              </a:solidFill>
            </a:endParaRPr>
          </a:p>
        </p:txBody>
      </p:sp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759941" y="1700808"/>
            <a:ext cx="6840760" cy="482453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формирование представлений об изучаемом предмете; знакомство с героями учебника Муравьем Вопросиком и Мудрой Черепахой; развивать интерес к окружающему миру. </a:t>
            </a:r>
          </a:p>
        </p:txBody>
      </p:sp>
      <p:pic>
        <p:nvPicPr>
          <p:cNvPr id="20" name="Рисунок 19" descr="Рисунок3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576" y="780388"/>
            <a:ext cx="6839147" cy="920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6707088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984807"/>
                </a:solidFill>
              </a:rPr>
              <a:t>Продолжаем своё путешествие. Плывём к берегам «Лесного острова». Смотрите, какой частый лес. А кто там бродит между деревьями? Ой, так ведь это хозяин здешних мест. Какой  грозный! Будьте внимательны.</a:t>
            </a: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5" r="11005"/>
          <a:stretch>
            <a:fillRect/>
          </a:stretch>
        </p:blipFill>
        <p:spPr>
          <a:xfrm>
            <a:off x="1908175" y="1772816"/>
            <a:ext cx="3599929" cy="4896544"/>
          </a:xfrm>
        </p:spPr>
      </p:pic>
      <p:sp>
        <p:nvSpPr>
          <p:cNvPr id="5" name="TextBox 4"/>
          <p:cNvSpPr txBox="1"/>
          <p:nvPr/>
        </p:nvSpPr>
        <p:spPr>
          <a:xfrm>
            <a:off x="3203848" y="3284984"/>
            <a:ext cx="741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84807"/>
                </a:solidFill>
              </a:rPr>
              <a:t>Чем?</a:t>
            </a:r>
          </a:p>
        </p:txBody>
      </p:sp>
      <p:pic>
        <p:nvPicPr>
          <p:cNvPr id="3" name="Изображение 2" descr="291569-090c5-66047139-m750x740-u5b9a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772816"/>
            <a:ext cx="345638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9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6336704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984807"/>
                </a:solidFill>
              </a:rPr>
              <a:t>Чем питается медведь?</a:t>
            </a:r>
          </a:p>
        </p:txBody>
      </p:sp>
      <p:pic>
        <p:nvPicPr>
          <p:cNvPr id="4" name="Изображение 3" descr="0021-022-Pomozhem-Voprosiku-raskrasit-radugu-praviln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061" y="188640"/>
            <a:ext cx="1073771" cy="1656184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2420888"/>
            <a:ext cx="5840853" cy="378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8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4978896" cy="21462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>
                <a:solidFill>
                  <a:srgbClr val="984807"/>
                </a:solidFill>
              </a:rPr>
              <a:t>Медведь – самый крупный зверь в лесу. Он всеядный. Медведь любит мёд (отсюда название). Поедает падаль и порой отнимает добычу у волков. Любит также рыбу, насекомых и ягоды.</a:t>
            </a:r>
          </a:p>
        </p:txBody>
      </p:sp>
      <p:pic>
        <p:nvPicPr>
          <p:cNvPr id="4" name="Содержимое 3" descr="view_preview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79" y="2420888"/>
            <a:ext cx="5175249" cy="3881437"/>
          </a:xfrm>
        </p:spPr>
      </p:pic>
      <p:pic>
        <p:nvPicPr>
          <p:cNvPr id="5" name="Изображение 4" descr="img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8640"/>
            <a:ext cx="1734343" cy="1186656"/>
          </a:xfrm>
          <a:prstGeom prst="rect">
            <a:avLst/>
          </a:prstGeom>
        </p:spPr>
      </p:pic>
      <p:pic>
        <p:nvPicPr>
          <p:cNvPr id="6" name="Изображение 5" descr="3044203-a1e8f25dfac184e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5085184"/>
            <a:ext cx="663591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9065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984807"/>
                </a:solidFill>
              </a:rPr>
              <a:t>Теперь тихонько выходим из леса.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И садимся на корабль «Кто? и Откуда?». 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Наше путешествие подходит к концу. </a:t>
            </a:r>
            <a:br>
              <a:rPr lang="ru-RU" sz="2000" dirty="0">
                <a:solidFill>
                  <a:srgbClr val="984807"/>
                </a:solidFill>
              </a:rPr>
            </a:br>
            <a:r>
              <a:rPr lang="ru-RU" sz="2000" dirty="0">
                <a:solidFill>
                  <a:srgbClr val="984807"/>
                </a:solidFill>
              </a:rPr>
              <a:t>Мы плывём домой. А вот и показались дома. Выходим на берег.</a:t>
            </a: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1" r="22381"/>
          <a:stretch>
            <a:fillRect/>
          </a:stretch>
        </p:blipFill>
        <p:spPr>
          <a:xfrm>
            <a:off x="2123729" y="2204864"/>
            <a:ext cx="3018148" cy="4420816"/>
          </a:xfrm>
        </p:spPr>
      </p:pic>
      <p:sp>
        <p:nvSpPr>
          <p:cNvPr id="5" name="TextBox 4"/>
          <p:cNvSpPr txBox="1"/>
          <p:nvPr/>
        </p:nvSpPr>
        <p:spPr>
          <a:xfrm>
            <a:off x="3059832" y="3140968"/>
            <a:ext cx="687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84807"/>
                </a:solidFill>
              </a:rPr>
              <a:t>Кто?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7824" y="3861048"/>
            <a:ext cx="105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84807"/>
                </a:solidFill>
              </a:rPr>
              <a:t>Откуда?</a:t>
            </a: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1772816"/>
            <a:ext cx="358090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44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419872" y="260648"/>
            <a:ext cx="533893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>
                <a:solidFill>
                  <a:srgbClr val="984807"/>
                </a:solidFill>
              </a:rPr>
              <a:t>Обратите внимание, кто нас встречает первым на причале.  </a:t>
            </a:r>
            <a:br>
              <a:rPr lang="ru-RU" sz="2700" dirty="0">
                <a:solidFill>
                  <a:srgbClr val="984807"/>
                </a:solidFill>
              </a:rPr>
            </a:br>
            <a:r>
              <a:rPr lang="ru-RU" sz="3600" b="1" dirty="0">
                <a:solidFill>
                  <a:srgbClr val="984807"/>
                </a:solidFill>
              </a:rPr>
              <a:t>Кто не умеет ходить?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6787" y="2160588"/>
            <a:ext cx="5774038" cy="3881437"/>
          </a:xfrm>
        </p:spPr>
      </p:pic>
      <p:pic>
        <p:nvPicPr>
          <p:cNvPr id="5" name="Изображение 4" descr="0021-022-Pomozhem-Voprosiku-raskrasit-radugu-praviln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8640"/>
            <a:ext cx="1152353" cy="175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1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347864" y="620688"/>
            <a:ext cx="5616624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rgbClr val="984807"/>
                </a:solidFill>
              </a:rPr>
              <a:t>Воробей обладает слишком короткими </a:t>
            </a:r>
            <a:r>
              <a:rPr lang="ru-RU" sz="2400" dirty="0">
                <a:solidFill>
                  <a:srgbClr val="984807"/>
                </a:solidFill>
                <a:hlinkClick r:id="rId2"/>
              </a:rPr>
              <a:t>ногами</a:t>
            </a:r>
            <a:r>
              <a:rPr lang="ru-RU" sz="2400" dirty="0">
                <a:solidFill>
                  <a:srgbClr val="984807"/>
                </a:solidFill>
              </a:rPr>
              <a:t>, что бы спокойно передвигаться по земле — он просто не смог бы удерживать равновесие, двигаясь как тот же голубь.</a:t>
            </a:r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91007" y="2987810"/>
            <a:ext cx="4853220" cy="3233458"/>
          </a:xfrm>
        </p:spPr>
      </p:pic>
      <p:pic>
        <p:nvPicPr>
          <p:cNvPr id="4" name="Изображение 3" descr="img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60648"/>
            <a:ext cx="1534646" cy="1258664"/>
          </a:xfrm>
          <a:prstGeom prst="rect">
            <a:avLst/>
          </a:prstGeom>
        </p:spPr>
      </p:pic>
      <p:pic>
        <p:nvPicPr>
          <p:cNvPr id="6" name="Изображение 5" descr="3044203-a1e8f25dfac184e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4653136"/>
            <a:ext cx="95211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3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971600" y="432396"/>
            <a:ext cx="555496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/>
              <a:t>В городе очень много жилых домов. Люди привыкли жить, чтобы было комфортно и удобно. Есть газ, свет, вода.</a:t>
            </a:r>
            <a:br>
              <a:rPr lang="ru-RU" sz="2000" dirty="0"/>
            </a:br>
            <a:r>
              <a:rPr lang="ru-RU" sz="20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Проследим путь воды, которую мы используем дома.</a:t>
            </a:r>
            <a:br>
              <a:rPr lang="ru-RU" sz="20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984807"/>
                </a:solidFill>
              </a:rPr>
              <a:t>Откуда приходит вода в дом?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5661" y="3429000"/>
            <a:ext cx="4492659" cy="2996604"/>
          </a:xfrm>
        </p:spPr>
      </p:pic>
      <p:pic>
        <p:nvPicPr>
          <p:cNvPr id="5" name="Изображение 4" descr="3044203-a1e8f25dfac184e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4509120"/>
            <a:ext cx="951477" cy="212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4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79712" y="302344"/>
            <a:ext cx="5400600" cy="1143000"/>
          </a:xfrm>
        </p:spPr>
        <p:txBody>
          <a:bodyPr>
            <a:normAutofit fontScale="90000"/>
          </a:bodyPr>
          <a:lstStyle/>
          <a:p>
            <a:pPr algn="l"/>
            <a:br>
              <a:rPr lang="ru-RU" sz="2400" spc="50" dirty="0">
                <a:ln w="11430"/>
                <a:solidFill>
                  <a:srgbClr val="98480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dirty="0"/>
              <a:t>В наш дом поступает речная или подземная вода. В доме она загрязняется и затем попадает в очистные сооружения. </a:t>
            </a:r>
            <a:br>
              <a:rPr lang="ru-RU" sz="2000" dirty="0"/>
            </a:br>
            <a:r>
              <a:rPr lang="ru-RU" sz="2200" dirty="0">
                <a:solidFill>
                  <a:srgbClr val="C00000"/>
                </a:solidFill>
              </a:rPr>
              <a:t>Только очищенная вода может вернуться в реку!</a:t>
            </a:r>
            <a:br>
              <a:rPr lang="ru-RU" sz="40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98480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2132856"/>
            <a:ext cx="6984776" cy="45259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984807"/>
                </a:solidFill>
              </a:rPr>
              <a:t>Очистные сооружения</a:t>
            </a:r>
          </a:p>
        </p:txBody>
      </p:sp>
      <p:pic>
        <p:nvPicPr>
          <p:cNvPr id="4" name="Изображение 3" descr="im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67" y="0"/>
            <a:ext cx="1512169" cy="1474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04939"/>
            <a:ext cx="5612783" cy="324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Изображение 5" descr="3044203-a1e8f25dfac184e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725144"/>
            <a:ext cx="840432" cy="188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2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984807"/>
                </a:solidFill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071" y="1270000"/>
            <a:ext cx="69127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этом наше путешествие закончилось на этом уроке, а таких путешествий у нас впереди ещё много. </a:t>
            </a:r>
          </a:p>
          <a:p>
            <a:pPr marL="0" indent="0">
              <a:buNone/>
            </a:pPr>
            <a:endParaRPr lang="ru-RU" b="1" dirty="0">
              <a:solidFill>
                <a:srgbClr val="2268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 природе другом стать,</a:t>
            </a:r>
            <a:b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Тайны все её узнать,</a:t>
            </a:r>
            <a:b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загадки разгадать,</a:t>
            </a:r>
            <a:b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Научитесь наблюдать,</a:t>
            </a:r>
            <a:b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Будем вместе развивать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себя внимательность,</a:t>
            </a:r>
            <a:b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поможет всё  узнать</a:t>
            </a:r>
          </a:p>
          <a:p>
            <a:pPr marL="0" indent="0">
              <a:buNone/>
            </a:pPr>
            <a:r>
              <a:rPr lang="ru-RU" b="1" dirty="0">
                <a:solidFill>
                  <a:srgbClr val="2268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наша любознательность!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83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266928" cy="11430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Подведём итоги урока</a:t>
            </a:r>
          </a:p>
        </p:txBody>
      </p:sp>
      <p:pic>
        <p:nvPicPr>
          <p:cNvPr id="5" name="Содержимое 4" descr="image005_55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" r="2741"/>
          <a:stretch>
            <a:fillRect/>
          </a:stretch>
        </p:blipFill>
        <p:spPr>
          <a:xfrm>
            <a:off x="1907704" y="188640"/>
            <a:ext cx="1439862" cy="2120900"/>
          </a:xfrm>
        </p:spPr>
      </p:pic>
      <p:sp>
        <p:nvSpPr>
          <p:cNvPr id="6" name="TextBox 5"/>
          <p:cNvSpPr txBox="1"/>
          <p:nvPr/>
        </p:nvSpPr>
        <p:spPr>
          <a:xfrm>
            <a:off x="2051720" y="2564904"/>
            <a:ext cx="6067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Вам понравились герои нашего урока?</a:t>
            </a:r>
          </a:p>
          <a:p>
            <a:endParaRPr lang="ru-RU" sz="2400" dirty="0"/>
          </a:p>
          <a:p>
            <a:r>
              <a:rPr lang="ru-RU" sz="2400" dirty="0"/>
              <a:t>Чем они вам понравились?</a:t>
            </a:r>
          </a:p>
          <a:p>
            <a:endParaRPr lang="ru-RU" sz="2400" dirty="0"/>
          </a:p>
          <a:p>
            <a:r>
              <a:rPr lang="ru-RU" sz="2400" dirty="0"/>
              <a:t>Чему они вас научили?</a:t>
            </a:r>
          </a:p>
          <a:p>
            <a:endParaRPr lang="ru-RU" sz="2400" dirty="0"/>
          </a:p>
          <a:p>
            <a:r>
              <a:rPr lang="ru-RU" sz="2400" dirty="0"/>
              <a:t>Что нового вы узнали?</a:t>
            </a:r>
          </a:p>
          <a:p>
            <a:endParaRPr lang="ru-RU" sz="2400" dirty="0"/>
          </a:p>
          <a:p>
            <a:r>
              <a:rPr lang="ru-RU" sz="2400" dirty="0"/>
              <a:t>Они ваши друзья или враги?</a:t>
            </a:r>
          </a:p>
        </p:txBody>
      </p:sp>
      <p:pic>
        <p:nvPicPr>
          <p:cNvPr id="7" name="Изображение 6" descr="3044203-a1e8f25dfac184e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564904"/>
            <a:ext cx="115212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3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79712" y="1556792"/>
            <a:ext cx="662473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SzPct val="75000"/>
              <a:buFontTx/>
              <a:buBlip>
                <a:blip r:embed="rId3"/>
              </a:buBlip>
            </a:pPr>
            <a:endParaRPr lang="ru-RU" sz="2800" dirty="0"/>
          </a:p>
        </p:txBody>
      </p:sp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624736" cy="77809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>
                <a:solidFill>
                  <a:srgbClr val="7A0000"/>
                </a:solidFill>
              </a:rPr>
              <a:t>ЗАДАЧИ: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153117"/>
            <a:ext cx="6318448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Образовательные: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b="1" dirty="0"/>
              <a:t>знакомство учащихся с предметом «Окружающий мир»;</a:t>
            </a:r>
          </a:p>
          <a:p>
            <a:pPr lvl="0"/>
            <a:r>
              <a:rPr lang="ru-RU" b="1" dirty="0"/>
              <a:t>расширение кругозора детей;</a:t>
            </a:r>
          </a:p>
          <a:p>
            <a:r>
              <a:rPr lang="ru-RU" b="1" i="1" dirty="0">
                <a:solidFill>
                  <a:srgbClr val="984807"/>
                </a:solidFill>
              </a:rPr>
              <a:t>Развивающие:</a:t>
            </a:r>
            <a:r>
              <a:rPr lang="ru-RU" b="1" i="1" dirty="0"/>
              <a:t>	</a:t>
            </a:r>
            <a:endParaRPr lang="ru-RU" b="1" dirty="0"/>
          </a:p>
          <a:p>
            <a:pPr lvl="0"/>
            <a:r>
              <a:rPr lang="ru-RU" b="1" dirty="0"/>
              <a:t>развитие познавательной активности и творческих способностей учащихся; </a:t>
            </a:r>
          </a:p>
          <a:p>
            <a:pPr lvl="0"/>
            <a:r>
              <a:rPr lang="ru-RU" b="1" dirty="0"/>
              <a:t>совершенствование мыслительных операций: анализа, обобщения, сопоставления;</a:t>
            </a:r>
          </a:p>
          <a:p>
            <a:pPr lvl="0"/>
            <a:r>
              <a:rPr lang="ru-RU" b="1" dirty="0"/>
              <a:t>развитие психических процессов: памяти, мышления, воображения, внимания, восприятия;</a:t>
            </a:r>
          </a:p>
          <a:p>
            <a:pPr lvl="0"/>
            <a:r>
              <a:rPr lang="ru-RU" b="1" dirty="0"/>
              <a:t>развитие эстетических представлений и художественного вкуса учащихся.</a:t>
            </a:r>
          </a:p>
          <a:p>
            <a:r>
              <a:rPr lang="ru-RU" b="1" i="1" dirty="0">
                <a:solidFill>
                  <a:srgbClr val="984807"/>
                </a:solidFill>
              </a:rPr>
              <a:t>Воспитательные:</a:t>
            </a:r>
            <a:endParaRPr lang="ru-RU" b="1" dirty="0">
              <a:solidFill>
                <a:srgbClr val="984807"/>
              </a:solidFill>
            </a:endParaRPr>
          </a:p>
          <a:p>
            <a:pPr lvl="0"/>
            <a:r>
              <a:rPr lang="ru-RU" b="1" dirty="0"/>
              <a:t>воспитание у детей уважительного отношения к окружающему миру;</a:t>
            </a:r>
          </a:p>
          <a:p>
            <a:pPr lvl="0"/>
            <a:r>
              <a:rPr lang="ru-RU" b="1" dirty="0"/>
              <a:t>воспитание интереса к предмету «Окружающий мир»;</a:t>
            </a:r>
          </a:p>
          <a:p>
            <a:pPr lvl="0"/>
            <a:r>
              <a:rPr lang="ru-RU" b="1" dirty="0"/>
              <a:t>воспитание у детей интереса к изучению окружающего мира;</a:t>
            </a:r>
          </a:p>
          <a:p>
            <a:r>
              <a:rPr lang="ru-RU" b="1" dirty="0"/>
              <a:t>воспитание усидчивости, аккуратности, любознательности.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344816" cy="79695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848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Проверить и оценить свои достижения </a:t>
            </a:r>
            <a:br>
              <a:rPr lang="ru-RU" sz="3200" b="1" dirty="0">
                <a:solidFill>
                  <a:srgbClr val="9848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9848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вам помогут эти знаки.</a:t>
            </a:r>
            <a:br>
              <a:rPr lang="ru-RU" sz="3200" b="1" dirty="0">
                <a:solidFill>
                  <a:srgbClr val="9848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98480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sym typeface="Wingdings"/>
              </a:rPr>
              <a:t>     </a:t>
            </a:r>
          </a:p>
          <a:p>
            <a:r>
              <a:rPr lang="ru-RU" sz="96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sym typeface="Wingdings"/>
              </a:rPr>
              <a:t>    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794" y="2788604"/>
            <a:ext cx="1028877" cy="864096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33" y="5873322"/>
            <a:ext cx="936104" cy="765256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030" y="4388534"/>
            <a:ext cx="1152128" cy="11521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51720" y="2204864"/>
            <a:ext cx="45323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984807"/>
                </a:solidFill>
              </a:rPr>
              <a:t>На все вопросы ответили правильно. </a:t>
            </a:r>
          </a:p>
          <a:p>
            <a:r>
              <a:rPr lang="ru-RU" sz="2000" b="1" dirty="0">
                <a:solidFill>
                  <a:srgbClr val="984807"/>
                </a:solidFill>
              </a:rPr>
              <a:t>Молодцы!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1720" y="4149080"/>
            <a:ext cx="58704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984807"/>
                </a:solidFill>
              </a:rPr>
              <a:t>Ответили не на все вопросы, допустили ошибки.</a:t>
            </a:r>
          </a:p>
          <a:p>
            <a:r>
              <a:rPr lang="ru-RU" sz="2000" b="1" dirty="0">
                <a:solidFill>
                  <a:srgbClr val="984807"/>
                </a:solidFill>
              </a:rPr>
              <a:t> Надо поработать!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23728" y="5949280"/>
            <a:ext cx="4302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984807"/>
                </a:solidFill>
              </a:rPr>
              <a:t>Не ответили на вопросы. Ай-ай-ай! </a:t>
            </a:r>
          </a:p>
          <a:p>
            <a:r>
              <a:rPr lang="ru-RU" sz="2000" b="1" dirty="0">
                <a:solidFill>
                  <a:srgbClr val="984807"/>
                </a:solidFill>
              </a:rPr>
              <a:t>Придётся начать сначала!</a:t>
            </a:r>
          </a:p>
        </p:txBody>
      </p:sp>
    </p:spTree>
    <p:extLst>
      <p:ext uri="{BB962C8B-B14F-4D97-AF65-F5344CB8AC3E}">
        <p14:creationId xmlns:p14="http://schemas.microsoft.com/office/powerpoint/2010/main" val="196784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2938338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984807"/>
                </a:solidFill>
                <a:latin typeface="Times New Roman" charset="0"/>
              </a:rPr>
              <a:t>Спасибо за работу на уроке и ваше внимание!</a:t>
            </a:r>
            <a:br>
              <a:rPr lang="ru-RU" b="1" i="1" dirty="0">
                <a:solidFill>
                  <a:srgbClr val="984807"/>
                </a:solidFill>
                <a:latin typeface="Times New Roman" charset="0"/>
              </a:rPr>
            </a:br>
            <a:endParaRPr lang="ru-RU" dirty="0">
              <a:solidFill>
                <a:srgbClr val="98480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2" descr="D:\Общие документы\КАРТИНКИ\АНИМИРОВАННЫЕ КАРТИНКИ\1 (42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52936"/>
            <a:ext cx="4474404" cy="191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3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984807"/>
                </a:solidFill>
              </a:rPr>
              <a:t>Ресурсы :</a:t>
            </a:r>
            <a:endParaRPr lang="ru-RU" dirty="0">
              <a:solidFill>
                <a:srgbClr val="98480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628800"/>
            <a:ext cx="6912768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http://download8.proshkolu.ru/download/1193481/f5e94a201785ee5c/30916078/0c7d67f2c4a8d051</a:t>
            </a:r>
            <a:r>
              <a:rPr lang="ru-RU" dirty="0"/>
              <a:t>-Шаблон презентации «Луг»</a:t>
            </a:r>
          </a:p>
          <a:p>
            <a:r>
              <a:rPr lang="ru-RU" dirty="0">
                <a:hlinkClick r:id="rId2"/>
              </a:rPr>
              <a:t>http://www.proshkolu.ru/user/veranazarenko/file/3295614/&amp;...</a:t>
            </a:r>
            <a:r>
              <a:rPr lang="ru-RU" dirty="0"/>
              <a:t>Мудрая Черепаха...</a:t>
            </a:r>
          </a:p>
          <a:p>
            <a:r>
              <a:rPr lang="ru-RU" dirty="0"/>
              <a:t> </a:t>
            </a:r>
            <a:r>
              <a:rPr lang="en-US" dirty="0"/>
              <a:t>file:///C:/Users/000/Pictures/%D0%A0%D0%B8%D1%81%D1%83%D0%BD%D0%BE%D0%BA2.png</a:t>
            </a:r>
            <a:r>
              <a:rPr lang="ru-RU" dirty="0"/>
              <a:t> -цветок</a:t>
            </a:r>
          </a:p>
          <a:p>
            <a:r>
              <a:rPr lang="ru-RU" dirty="0">
                <a:ea typeface="Calibri"/>
                <a:cs typeface="Times New Roman"/>
                <a:hlinkClick r:id="rId3"/>
              </a:rPr>
              <a:t>http://900igr.net/datas/pedagogika/Uchebniki-dlja-1-klassa/0012-012-Okruzhajuschij-mir.jpg</a:t>
            </a:r>
            <a:r>
              <a:rPr lang="ru-RU" dirty="0">
                <a:ea typeface="Calibri"/>
                <a:cs typeface="Times New Roman"/>
              </a:rPr>
              <a:t> -рабочая тетрадь</a:t>
            </a:r>
          </a:p>
          <a:p>
            <a:r>
              <a:rPr lang="ru-RU" dirty="0">
                <a:ea typeface="Calibri"/>
                <a:cs typeface="Times New Roman"/>
                <a:hlinkClick r:id="rId4"/>
              </a:rPr>
              <a:t>http://listdose.com/wp-content/uploads/2013/09/WhyUs.jpg</a:t>
            </a:r>
            <a:r>
              <a:rPr lang="ru-RU" dirty="0">
                <a:ea typeface="Calibri"/>
                <a:cs typeface="Times New Roman"/>
              </a:rPr>
              <a:t> -учебник, атлас-определитель</a:t>
            </a:r>
          </a:p>
          <a:p>
            <a:r>
              <a:rPr lang="en-US" dirty="0"/>
              <a:t>http://</a:t>
            </a:r>
            <a:r>
              <a:rPr lang="en-US" dirty="0" err="1"/>
              <a:t>rean.huynhngostudio.com</a:t>
            </a:r>
            <a:r>
              <a:rPr lang="en-US" dirty="0"/>
              <a:t>/data/55808026e4bb9.jpg</a:t>
            </a:r>
            <a:r>
              <a:rPr lang="ru-RU" dirty="0"/>
              <a:t>-</a:t>
            </a:r>
            <a:r>
              <a:rPr lang="ru-RU" dirty="0">
                <a:ea typeface="Calibri"/>
                <a:cs typeface="Times New Roman"/>
              </a:rPr>
              <a:t>атлас-определитель</a:t>
            </a:r>
          </a:p>
          <a:p>
            <a:r>
              <a:rPr lang="en-US" dirty="0">
                <a:hlinkClick r:id="rId5"/>
              </a:rPr>
              <a:t>http://www.playcast.ru/uploads/2014/09/21/9914539.gif</a:t>
            </a:r>
            <a:r>
              <a:rPr lang="ru-RU" dirty="0">
                <a:hlinkClick r:id="rId5"/>
              </a:rPr>
              <a:t>- павлиний</a:t>
            </a:r>
            <a:r>
              <a:rPr lang="ru-RU" dirty="0"/>
              <a:t> глаз</a:t>
            </a:r>
          </a:p>
          <a:p>
            <a:r>
              <a:rPr lang="en-US" dirty="0">
                <a:hlinkClick r:id="rId6"/>
              </a:rPr>
              <a:t>http://www.photokonkursy.ru/upload/iblock/05f/_preview.jpg</a:t>
            </a:r>
            <a:r>
              <a:rPr lang="ru-RU" dirty="0">
                <a:hlinkClick r:id="rId6"/>
              </a:rPr>
              <a:t>-муравейники</a:t>
            </a:r>
            <a:endParaRPr lang="ru-RU" dirty="0"/>
          </a:p>
          <a:p>
            <a:r>
              <a:rPr lang="en-US" dirty="0">
                <a:solidFill>
                  <a:srgbClr val="0033CC"/>
                </a:solidFill>
                <a:hlinkClick r:id="rId7"/>
              </a:rPr>
              <a:t>http://sadovnik.ucoz.net/_pu/1/10135480.jpg</a:t>
            </a:r>
            <a:r>
              <a:rPr lang="ru-RU" dirty="0">
                <a:solidFill>
                  <a:srgbClr val="0033CC"/>
                </a:solidFill>
                <a:hlinkClick r:id="rId7"/>
              </a:rPr>
              <a:t>-муравьи</a:t>
            </a:r>
            <a:endParaRPr lang="ru-RU" dirty="0">
              <a:solidFill>
                <a:srgbClr val="0033CC"/>
              </a:solidFill>
            </a:endParaRPr>
          </a:p>
          <a:p>
            <a:r>
              <a:rPr lang="en-US" dirty="0">
                <a:solidFill>
                  <a:srgbClr val="0033CC"/>
                </a:solidFill>
                <a:hlinkClick r:id="rId8"/>
              </a:rPr>
              <a:t>http://festival.1september.ru/articles/565150/img22.gif</a:t>
            </a:r>
            <a:r>
              <a:rPr lang="ru-RU" dirty="0">
                <a:solidFill>
                  <a:srgbClr val="0033CC"/>
                </a:solidFill>
                <a:hlinkClick r:id="rId8"/>
              </a:rPr>
              <a:t>-</a:t>
            </a:r>
            <a:endParaRPr lang="ru-RU" dirty="0">
              <a:solidFill>
                <a:srgbClr val="0033CC"/>
              </a:solidFill>
            </a:endParaRPr>
          </a:p>
          <a:p>
            <a:r>
              <a:rPr lang="en-US" dirty="0">
                <a:solidFill>
                  <a:srgbClr val="0033CC"/>
                </a:solidFill>
                <a:hlinkClick r:id="rId9"/>
              </a:rPr>
              <a:t>http://dmee.ru/tw_files2/urls_1/6/d-5317/5317_html_m204e3800.png</a:t>
            </a:r>
            <a:endParaRPr lang="ru-RU" dirty="0">
              <a:solidFill>
                <a:srgbClr val="0033CC"/>
              </a:solidFill>
            </a:endParaRPr>
          </a:p>
          <a:p>
            <a:r>
              <a:rPr lang="en-US" dirty="0">
                <a:solidFill>
                  <a:srgbClr val="0033CC"/>
                </a:solidFill>
                <a:hlinkClick r:id="rId10"/>
              </a:rPr>
              <a:t>http://www.desisowers.com/agent_files/turtle.jpg</a:t>
            </a:r>
            <a:r>
              <a:rPr lang="ru-RU" dirty="0">
                <a:solidFill>
                  <a:srgbClr val="0033CC"/>
                </a:solidFill>
                <a:hlinkClick r:id="rId10"/>
              </a:rPr>
              <a:t>-черепаха</a:t>
            </a:r>
            <a:endParaRPr lang="ru-RU" dirty="0">
              <a:solidFill>
                <a:srgbClr val="0033CC"/>
              </a:solidFill>
            </a:endParaRPr>
          </a:p>
          <a:p>
            <a:r>
              <a:rPr lang="en-US" dirty="0">
                <a:solidFill>
                  <a:srgbClr val="0033CC"/>
                </a:solidFill>
              </a:rPr>
              <a:t>C--Users-000-Downloads-Pesni_iz_multfilmov_Est_na_svete_cvetok_alyj_alyj_(</a:t>
            </a:r>
            <a:r>
              <a:rPr lang="en-US" dirty="0" err="1">
                <a:solidFill>
                  <a:srgbClr val="0033CC"/>
                </a:solidFill>
              </a:rPr>
              <a:t>vmusice.net</a:t>
            </a:r>
            <a:r>
              <a:rPr lang="en-US" dirty="0">
                <a:solidFill>
                  <a:srgbClr val="0033CC"/>
                </a:solidFill>
              </a:rPr>
              <a:t>)</a:t>
            </a:r>
            <a:endParaRPr lang="ru-RU" dirty="0">
              <a:solidFill>
                <a:srgbClr val="0033CC"/>
              </a:solidFill>
            </a:endParaRPr>
          </a:p>
          <a:p>
            <a:r>
              <a:rPr lang="en-US" dirty="0">
                <a:solidFill>
                  <a:srgbClr val="0033CC"/>
                </a:solidFill>
              </a:rPr>
              <a:t>http://</a:t>
            </a:r>
            <a:r>
              <a:rPr lang="en-US" dirty="0" err="1">
                <a:solidFill>
                  <a:srgbClr val="0033CC"/>
                </a:solidFill>
              </a:rPr>
              <a:t>www.proshkolu.ru</a:t>
            </a:r>
            <a:r>
              <a:rPr lang="en-US" dirty="0">
                <a:solidFill>
                  <a:srgbClr val="0033CC"/>
                </a:solidFill>
              </a:rPr>
              <a:t>/user/</a:t>
            </a:r>
            <a:r>
              <a:rPr lang="en-US" dirty="0" err="1">
                <a:solidFill>
                  <a:srgbClr val="0033CC"/>
                </a:solidFill>
              </a:rPr>
              <a:t>vik</a:t>
            </a:r>
            <a:r>
              <a:rPr lang="en-US" dirty="0">
                <a:solidFill>
                  <a:srgbClr val="0033CC"/>
                </a:solidFill>
              </a:rPr>
              <a:t>-navigator/file/1785544/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430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760640" cy="77809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>
                <a:solidFill>
                  <a:srgbClr val="984807"/>
                </a:solidFill>
              </a:rPr>
              <a:t>Планируемые результаты:</a:t>
            </a:r>
            <a:r>
              <a:rPr lang="ru-RU" sz="3200" dirty="0">
                <a:solidFill>
                  <a:srgbClr val="984807"/>
                </a:solidFill>
              </a:rPr>
              <a:t> </a:t>
            </a:r>
          </a:p>
        </p:txBody>
      </p:sp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2627784" y="1268760"/>
            <a:ext cx="6336704" cy="525658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1800" b="1" dirty="0">
                <a:solidFill>
                  <a:srgbClr val="984807"/>
                </a:solidFill>
              </a:rPr>
              <a:t>ПРЕДМЕТНЫЕ:</a:t>
            </a:r>
            <a:r>
              <a:rPr lang="ru-RU" sz="1800" dirty="0">
                <a:solidFill>
                  <a:srgbClr val="984807"/>
                </a:solidFill>
              </a:rPr>
              <a:t> </a:t>
            </a:r>
            <a:r>
              <a:rPr lang="ru-RU" sz="1600" dirty="0"/>
              <a:t>ориентироваться в многообразии учебных пособий курса; понимать способы и средства познания окружающего мира. </a:t>
            </a:r>
          </a:p>
          <a:p>
            <a:r>
              <a:rPr lang="ru-RU" sz="1600" b="1" dirty="0">
                <a:solidFill>
                  <a:srgbClr val="984807"/>
                </a:solidFill>
              </a:rPr>
              <a:t>МЕТАПРЕДМЕТНЫЕ: </a:t>
            </a:r>
          </a:p>
          <a:p>
            <a:r>
              <a:rPr lang="ru-RU" sz="1600" b="1" i="1" dirty="0"/>
              <a:t>Регулятивные:</a:t>
            </a:r>
            <a:endParaRPr lang="ru-RU" sz="1600" dirty="0"/>
          </a:p>
          <a:p>
            <a:pPr lvl="0"/>
            <a:r>
              <a:rPr lang="ru-RU" sz="1600" dirty="0"/>
              <a:t>понимать учебную задачу урока и стремиться ее выполнить; </a:t>
            </a:r>
          </a:p>
          <a:p>
            <a:pPr lvl="0"/>
            <a:r>
              <a:rPr lang="ru-RU" sz="1600" dirty="0"/>
              <a:t>оценивать свои достижения на уроке.</a:t>
            </a:r>
          </a:p>
          <a:p>
            <a:r>
              <a:rPr lang="ru-RU" sz="1600" b="1" i="1" dirty="0"/>
              <a:t>Познавательные:</a:t>
            </a:r>
            <a:endParaRPr lang="ru-RU" sz="1600" dirty="0"/>
          </a:p>
          <a:p>
            <a:pPr lvl="0"/>
            <a:r>
              <a:rPr lang="ru-RU" sz="1600" dirty="0"/>
              <a:t>толковать и понимать условные знаки и символы, используемые в учебнике для передачи информации; </a:t>
            </a:r>
          </a:p>
          <a:p>
            <a:pPr lvl="0"/>
            <a:r>
              <a:rPr lang="ru-RU" sz="1600" dirty="0"/>
              <a:t>находить и выделять под руководством учителя необходимую информацию из текстов, иллюстрация, в учебных пособиях; </a:t>
            </a:r>
          </a:p>
          <a:p>
            <a:pPr lvl="0"/>
            <a:r>
              <a:rPr lang="ru-RU" sz="1600" dirty="0"/>
              <a:t>строить рассуждения по теме урока в соответствии с возрастными нормами; </a:t>
            </a:r>
          </a:p>
          <a:p>
            <a:pPr lvl="0"/>
            <a:r>
              <a:rPr lang="ru-RU" sz="1600" dirty="0"/>
              <a:t>формулировать выводы по изученному материалу.</a:t>
            </a:r>
          </a:p>
          <a:p>
            <a:r>
              <a:rPr lang="ru-RU" sz="1600" b="1" i="1" dirty="0"/>
              <a:t>Коммуникативные:</a:t>
            </a:r>
            <a:endParaRPr lang="ru-RU" sz="1600" dirty="0"/>
          </a:p>
          <a:p>
            <a:pPr lvl="0"/>
            <a:r>
              <a:rPr lang="ru-RU" sz="1600" dirty="0"/>
              <a:t>включаться в диалог с учителем и сверстниками;</a:t>
            </a:r>
          </a:p>
          <a:p>
            <a:pPr lvl="0"/>
            <a:r>
              <a:rPr lang="ru-RU" sz="1600" dirty="0"/>
              <a:t>формулировать ответы на вопросы;</a:t>
            </a:r>
          </a:p>
          <a:p>
            <a:pPr lvl="0"/>
            <a:r>
              <a:rPr lang="ru-RU" sz="1600" dirty="0"/>
              <a:t>слушать партнера по общению, не перебивать, не обрывать на полуслове, вникать в смысл того, о чем говорит собеседник;</a:t>
            </a:r>
          </a:p>
          <a:p>
            <a:pPr lvl="0"/>
            <a:r>
              <a:rPr lang="ru-RU" sz="1600" dirty="0"/>
              <a:t>излагать свое мнение и аргументировать свою точку зрения;</a:t>
            </a:r>
          </a:p>
          <a:p>
            <a:r>
              <a:rPr lang="ru-RU" sz="1600" dirty="0"/>
              <a:t>употреблять вежливые слова в случае неправоты «Извини, пожалуйста», «Прости, я не хотел тебя обидеть», «Спасибо за замечание, я обязательно его учту». </a:t>
            </a:r>
            <a:endParaRPr lang="ru-RU" sz="1600" b="1" dirty="0">
              <a:solidFill>
                <a:srgbClr val="984807"/>
              </a:solidFill>
            </a:endParaRPr>
          </a:p>
        </p:txBody>
      </p:sp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131840" y="723116"/>
            <a:ext cx="5543003" cy="745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2123728" y="476672"/>
            <a:ext cx="6408712" cy="38164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2195736" y="5229200"/>
            <a:ext cx="6552728" cy="1035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3728" y="692696"/>
            <a:ext cx="5543003" cy="7459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43808" y="404664"/>
            <a:ext cx="561662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984807"/>
                </a:solidFill>
              </a:rPr>
              <a:t>Планируемые результаты:</a:t>
            </a:r>
            <a:r>
              <a:rPr lang="ru-RU" sz="3200" dirty="0">
                <a:solidFill>
                  <a:srgbClr val="984807"/>
                </a:solidFill>
              </a:rPr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1484784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Личностные: </a:t>
            </a: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844824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осознавать целостность окружающего мира; </a:t>
            </a:r>
          </a:p>
          <a:p>
            <a:pPr lvl="0"/>
            <a:r>
              <a:rPr lang="ru-RU" dirty="0"/>
              <a:t>принимать и осваивать социальную роль обучающегося; </a:t>
            </a:r>
          </a:p>
          <a:p>
            <a:r>
              <a:rPr lang="ru-RU" dirty="0"/>
              <a:t>определять личностный смысл учения.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09310" y="3132832"/>
            <a:ext cx="302433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984807"/>
                </a:solidFill>
              </a:rPr>
              <a:t>Ресурсы: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91971" y="39261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044371" y="40785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196771" y="42309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09936" y="3504285"/>
            <a:ext cx="617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    учебник, рабочая тетрадь часть №1, презентация.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23728" y="404664"/>
            <a:ext cx="6840760" cy="70609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984807"/>
                </a:solidFill>
              </a:rPr>
              <a:t>Организационный момент.</a:t>
            </a:r>
            <a:r>
              <a:rPr lang="ru-RU" sz="3600" dirty="0">
                <a:solidFill>
                  <a:srgbClr val="984807"/>
                </a:solidFill>
              </a:rPr>
              <a:t> </a:t>
            </a:r>
          </a:p>
        </p:txBody>
      </p:sp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2987824" y="1013938"/>
            <a:ext cx="6140508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/>
              <a:t>Я очень рада видеть вас</a:t>
            </a:r>
          </a:p>
          <a:p>
            <a:pPr marL="0" indent="0">
              <a:buNone/>
            </a:pPr>
            <a:r>
              <a:rPr lang="ru-RU" sz="2000" dirty="0"/>
              <a:t>И сегодня в этот час</a:t>
            </a:r>
          </a:p>
          <a:p>
            <a:pPr marL="0" indent="0">
              <a:buNone/>
            </a:pPr>
            <a:r>
              <a:rPr lang="ru-RU" sz="2000" dirty="0"/>
              <a:t>Я поведу с собою вас.</a:t>
            </a:r>
          </a:p>
          <a:p>
            <a:pPr marL="0" indent="0">
              <a:buNone/>
            </a:pPr>
            <a:r>
              <a:rPr lang="ru-RU" sz="2000" dirty="0"/>
              <a:t>За морями, за горами</a:t>
            </a:r>
          </a:p>
          <a:p>
            <a:pPr marL="0" indent="0">
              <a:buNone/>
            </a:pPr>
            <a:r>
              <a:rPr lang="ru-RU" sz="2000" dirty="0"/>
              <a:t>Есть волшебная страна.</a:t>
            </a:r>
          </a:p>
          <a:p>
            <a:pPr marL="0" indent="0">
              <a:buNone/>
            </a:pPr>
            <a:r>
              <a:rPr lang="ru-RU" sz="2000" dirty="0"/>
              <a:t>В ней много разных испытаний</a:t>
            </a:r>
          </a:p>
          <a:p>
            <a:pPr marL="0" indent="0">
              <a:buNone/>
            </a:pPr>
            <a:r>
              <a:rPr lang="ru-RU" sz="2000" dirty="0"/>
              <a:t>И чудес она полна.</a:t>
            </a:r>
          </a:p>
          <a:p>
            <a:pPr marL="0" indent="0">
              <a:buNone/>
            </a:pPr>
            <a:r>
              <a:rPr lang="ru-RU" sz="2000" dirty="0"/>
              <a:t>Мы будем путешествовать по ней</a:t>
            </a:r>
          </a:p>
          <a:p>
            <a:pPr marL="0" indent="0">
              <a:buNone/>
            </a:pPr>
            <a:r>
              <a:rPr lang="ru-RU" sz="2000" dirty="0"/>
              <a:t>Много дней.</a:t>
            </a:r>
          </a:p>
          <a:p>
            <a:pPr marL="0" indent="0">
              <a:buNone/>
            </a:pPr>
            <a:r>
              <a:rPr lang="ru-RU" sz="2000" dirty="0"/>
              <a:t>Что же это за страна?</a:t>
            </a:r>
          </a:p>
          <a:p>
            <a:pPr marL="0" indent="0">
              <a:buNone/>
            </a:pPr>
            <a:r>
              <a:rPr lang="ru-RU" sz="2000" dirty="0"/>
              <a:t>Нам предстоит узнать.</a:t>
            </a:r>
          </a:p>
          <a:p>
            <a:pPr marL="0" indent="0">
              <a:buNone/>
            </a:pPr>
            <a:r>
              <a:rPr lang="ru-RU" sz="2000" dirty="0"/>
              <a:t>Нужно только это слово взять и прочитать.</a:t>
            </a:r>
          </a:p>
          <a:p>
            <a:pPr marL="0" indent="0">
              <a:buNone/>
            </a:pPr>
            <a:r>
              <a:rPr lang="ru-RU" sz="2000" dirty="0"/>
              <a:t>- Внимание! Открываю! </a:t>
            </a:r>
          </a:p>
          <a:p>
            <a:pPr marL="0" indent="0">
              <a:buNone/>
            </a:pPr>
            <a:r>
              <a:rPr lang="ru-RU" sz="2000" dirty="0"/>
              <a:t>Дети на доске читают: </a:t>
            </a:r>
            <a:r>
              <a:rPr lang="ru-RU" sz="2000" i="1" dirty="0"/>
              <a:t>страна Знаний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- По стране Знаний могут путешествовать только школьники</a:t>
            </a:r>
            <a:r>
              <a:rPr lang="ru-RU" sz="1800" dirty="0"/>
              <a:t>.</a:t>
            </a:r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984807"/>
                </a:solidFill>
              </a:rPr>
              <a:t>Мотивация и целеполагание.</a:t>
            </a:r>
            <a:r>
              <a:rPr lang="ru-RU" sz="3600" dirty="0">
                <a:solidFill>
                  <a:srgbClr val="984807"/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196752"/>
            <a:ext cx="6984776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 Ну, ребята, чур, молчок!</a:t>
            </a:r>
          </a:p>
          <a:p>
            <a:pPr marL="0" indent="0">
              <a:buNone/>
            </a:pPr>
            <a:r>
              <a:rPr lang="ru-RU" dirty="0"/>
              <a:t>Начинается урок.</a:t>
            </a:r>
          </a:p>
          <a:p>
            <a:pPr marL="0" indent="0">
              <a:buNone/>
            </a:pPr>
            <a:r>
              <a:rPr lang="ru-RU" dirty="0"/>
              <a:t>Чтобы стать учеником,</a:t>
            </a:r>
          </a:p>
          <a:p>
            <a:pPr marL="0" indent="0">
              <a:buNone/>
            </a:pPr>
            <a:r>
              <a:rPr lang="ru-RU" dirty="0"/>
              <a:t>Нужно знать вам вот о чем.</a:t>
            </a:r>
          </a:p>
          <a:p>
            <a:pPr marL="0" indent="0">
              <a:buNone/>
            </a:pPr>
            <a:r>
              <a:rPr lang="ru-RU" dirty="0"/>
              <a:t>На уроке ты сидишь</a:t>
            </a:r>
          </a:p>
          <a:p>
            <a:pPr marL="0" indent="0">
              <a:buNone/>
            </a:pPr>
            <a:r>
              <a:rPr lang="ru-RU" dirty="0"/>
              <a:t>Тихо, тихо, словно мышь.</a:t>
            </a:r>
          </a:p>
          <a:p>
            <a:pPr marL="0" indent="0">
              <a:buNone/>
            </a:pPr>
            <a:r>
              <a:rPr lang="ru-RU" dirty="0"/>
              <a:t>Спинка прямо у тебя, </a:t>
            </a:r>
          </a:p>
          <a:p>
            <a:pPr marL="0" indent="0">
              <a:buNone/>
            </a:pPr>
            <a:r>
              <a:rPr lang="ru-RU" dirty="0"/>
              <a:t>Это делайте как я.</a:t>
            </a:r>
          </a:p>
          <a:p>
            <a:pPr marL="0" indent="0">
              <a:buNone/>
            </a:pPr>
            <a:r>
              <a:rPr lang="ru-RU" dirty="0"/>
              <a:t>Руки мы вот так кладем</a:t>
            </a:r>
          </a:p>
          <a:p>
            <a:pPr marL="0" indent="0">
              <a:buNone/>
            </a:pPr>
            <a:r>
              <a:rPr lang="ru-RU" dirty="0"/>
              <a:t>И заданий дальше ждем.</a:t>
            </a:r>
          </a:p>
          <a:p>
            <a:pPr marL="0" indent="0">
              <a:buNone/>
            </a:pPr>
            <a:r>
              <a:rPr lang="ru-RU" dirty="0"/>
              <a:t>Если хочешь ты сказать,</a:t>
            </a:r>
          </a:p>
          <a:p>
            <a:pPr marL="0" indent="0">
              <a:buNone/>
            </a:pPr>
            <a:r>
              <a:rPr lang="ru-RU" dirty="0"/>
              <a:t>Или выйти, или встать, </a:t>
            </a:r>
          </a:p>
          <a:p>
            <a:pPr marL="0" indent="0">
              <a:buNone/>
            </a:pPr>
            <a:r>
              <a:rPr lang="ru-RU" dirty="0"/>
              <a:t>Надо руку так держать.</a:t>
            </a:r>
          </a:p>
          <a:p>
            <a:pPr marL="0" indent="0">
              <a:buNone/>
            </a:pPr>
            <a:r>
              <a:rPr lang="ru-RU" dirty="0"/>
              <a:t>- Замечательно, запомнили?</a:t>
            </a:r>
          </a:p>
          <a:p>
            <a:pPr marL="0" indent="0">
              <a:buNone/>
            </a:pPr>
            <a:r>
              <a:rPr lang="ru-RU" dirty="0"/>
              <a:t>Итак, путешествие в страну Знаний начинается!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08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7272808" cy="5865515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Сегодня на уроке мы познакомимся с новым учебником. Полистайте его. </a:t>
            </a:r>
            <a:br>
              <a:rPr lang="ru-RU" sz="2400" dirty="0"/>
            </a:br>
            <a:r>
              <a:rPr lang="ru-RU" sz="2400" dirty="0"/>
              <a:t>– Как он называется? Прочитайте.</a:t>
            </a:r>
          </a:p>
          <a:p>
            <a:r>
              <a:rPr lang="ru-RU" sz="2400" dirty="0"/>
              <a:t>- Кто автор учебника?</a:t>
            </a:r>
          </a:p>
          <a:p>
            <a:r>
              <a:rPr lang="ru-RU" sz="2400" dirty="0"/>
              <a:t>- Как вы думаете, почему Андрей</a:t>
            </a:r>
          </a:p>
          <a:p>
            <a:pPr marL="0" indent="0">
              <a:buNone/>
            </a:pPr>
            <a:r>
              <a:rPr lang="ru-RU" sz="2400" dirty="0"/>
              <a:t>       Анатольевич его так назвал </a:t>
            </a:r>
          </a:p>
          <a:p>
            <a:pPr marL="0" indent="0">
              <a:buNone/>
            </a:pPr>
            <a:r>
              <a:rPr lang="ru-RU" sz="2400" dirty="0"/>
              <a:t>       «Окружающий мир?</a:t>
            </a:r>
          </a:p>
          <a:p>
            <a:pPr marL="0" indent="0">
              <a:buNone/>
            </a:pPr>
            <a:r>
              <a:rPr lang="ru-RU" sz="2400" dirty="0"/>
              <a:t>      Обратите внимание. Как называется</a:t>
            </a:r>
          </a:p>
          <a:p>
            <a:pPr marL="0" indent="0">
              <a:buNone/>
            </a:pPr>
            <a:r>
              <a:rPr lang="ru-RU" sz="2400" dirty="0"/>
              <a:t>      этот знак?</a:t>
            </a:r>
          </a:p>
          <a:p>
            <a:r>
              <a:rPr lang="ru-RU" sz="2400" dirty="0"/>
              <a:t>Давайте попробуем сформулировать тему </a:t>
            </a:r>
          </a:p>
          <a:p>
            <a:pPr marL="0" indent="0">
              <a:buNone/>
            </a:pPr>
            <a:r>
              <a:rPr lang="ru-RU" sz="2400" dirty="0"/>
              <a:t>     урока.</a:t>
            </a:r>
          </a:p>
          <a:p>
            <a:r>
              <a:rPr lang="ru-RU" sz="2400" dirty="0"/>
              <a:t>А помогут нам наши помощники. С которыми я</a:t>
            </a:r>
          </a:p>
          <a:p>
            <a:pPr marL="0" indent="0">
              <a:buNone/>
            </a:pPr>
            <a:r>
              <a:rPr lang="ru-RU" sz="2400" dirty="0"/>
              <a:t>     вас познакомлю. Запомните как их зовут.</a:t>
            </a:r>
          </a:p>
        </p:txBody>
      </p:sp>
      <p:pic>
        <p:nvPicPr>
          <p:cNvPr id="4" name="Изображение 3" descr="87975e3ae981c33b6baa1ed819aa19f8857fd3cb.preview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883" y="997204"/>
            <a:ext cx="1584176" cy="1999748"/>
          </a:xfrm>
          <a:prstGeom prst="rect">
            <a:avLst/>
          </a:prstGeom>
        </p:spPr>
      </p:pic>
      <p:pic>
        <p:nvPicPr>
          <p:cNvPr id="5" name="Изображение 4" descr="470x0_93f58b43349092d5484f7d09118df99a___jpg____4_7e727d5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996952"/>
            <a:ext cx="1004712" cy="148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2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260648"/>
            <a:ext cx="876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984807"/>
                </a:solidFill>
              </a:rPr>
              <a:t>Они нам будут помогать узнавать много нового и полезного.</a:t>
            </a:r>
          </a:p>
        </p:txBody>
      </p:sp>
    </p:spTree>
    <p:extLst>
      <p:ext uri="{BB962C8B-B14F-4D97-AF65-F5344CB8AC3E}">
        <p14:creationId xmlns:p14="http://schemas.microsoft.com/office/powerpoint/2010/main" val="163667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1479</TotalTime>
  <Words>1642</Words>
  <Application>Microsoft Office PowerPoint</Application>
  <PresentationFormat>Экран (4:3)</PresentationFormat>
  <Paragraphs>196</Paragraphs>
  <Slides>32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ВВОДНЫЙ УРОК ПО ОКРУЖАЮЩЕМУ МИРУ (урок-путешествие)</vt:lpstr>
      <vt:lpstr>ЦЕЛЬ УРОКА </vt:lpstr>
      <vt:lpstr>ЗАДАЧИ:</vt:lpstr>
      <vt:lpstr>Планируемые результаты: </vt:lpstr>
      <vt:lpstr>Презентация PowerPoint</vt:lpstr>
      <vt:lpstr>Организационный момент. </vt:lpstr>
      <vt:lpstr>Мотивация и целеполагание. </vt:lpstr>
      <vt:lpstr>Презентация PowerPoint</vt:lpstr>
      <vt:lpstr>Презентация PowerPoint</vt:lpstr>
      <vt:lpstr>Нашими помощниками  будут книги и тетради</vt:lpstr>
      <vt:lpstr>-А еще нам будут встречаться условные знаки, при помощи которых, мы будем знать наши дальнейшие действия.  Рассмотрим их. </vt:lpstr>
      <vt:lpstr>ФИЗМИНУТКА</vt:lpstr>
      <vt:lpstr>Организация познавательной деятельности учащихся. </vt:lpstr>
      <vt:lpstr>Задавайте вопросы! И мы поплывём на этом корабле искать ответы на все вопросы.</vt:lpstr>
      <vt:lpstr>Садимся на корабль «Где? и Чего?» Поплыли! Смотрите, впереди берёзовая роща.  Это и будет наша первая остановка. Выходим на берег. Отдохнём.  Смотрите: «Что это такое?»</vt:lpstr>
      <vt:lpstr>Где растёт подберёзовик?</vt:lpstr>
      <vt:lpstr>Презентация PowerPoint</vt:lpstr>
      <vt:lpstr>Идём дальше?  Ну-ка, посмотрите, кто это под листьями? Это ёж. Для чего нужны иголки ежу?</vt:lpstr>
      <vt:lpstr>Есть у ёжика и ёлки Очень колкие иголки. В остальном на ёлку ёж Совершенно не похож.   </vt:lpstr>
      <vt:lpstr>Продолжаем своё путешествие. Плывём к берегам «Лесного острова». Смотрите, какой частый лес. А кто там бродит между деревьями? Ой, так ведь это хозяин здешних мест. Какой  грозный! Будьте внимательны.</vt:lpstr>
      <vt:lpstr>Чем питается медведь?</vt:lpstr>
      <vt:lpstr>Медведь – самый крупный зверь в лесу. Он всеядный. Медведь любит мёд (отсюда название). Поедает падаль и порой отнимает добычу у волков. Любит также рыбу, насекомых и ягоды.</vt:lpstr>
      <vt:lpstr>Теперь тихонько выходим из леса. И садимся на корабль «Кто? и Откуда?».  Наше путешествие подходит к концу.  Мы плывём домой. А вот и показались дома. Выходим на берег.</vt:lpstr>
      <vt:lpstr>Обратите внимание, кто нас встречает первым на причале.   Кто не умеет ходить?</vt:lpstr>
      <vt:lpstr>Воробей обладает слишком короткими ногами, что бы спокойно передвигаться по земле — он просто не смог бы удерживать равновесие, двигаясь как тот же голубь.</vt:lpstr>
      <vt:lpstr>В городе очень много жилых домов. Люди привыкли жить, чтобы было комфортно и удобно. Есть газ, свет, вода. Проследим путь воды, которую мы используем дома. Откуда приходит вода в дом?</vt:lpstr>
      <vt:lpstr> В наш дом поступает речная или подземная вода. В доме она загрязняется и затем попадает в очистные сооружения.  Только очищенная вода может вернуться в реку! </vt:lpstr>
      <vt:lpstr>Рефлексия</vt:lpstr>
      <vt:lpstr>Подведём итоги урока</vt:lpstr>
      <vt:lpstr>Проверить и оценить свои достижения  вам помогут эти знаки. </vt:lpstr>
      <vt:lpstr>Спасибо за работу на уроке и ваше внимание! </vt:lpstr>
      <vt:lpstr>Ресурсы 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54</cp:revision>
  <dcterms:created xsi:type="dcterms:W3CDTF">2014-08-08T16:01:14Z</dcterms:created>
  <dcterms:modified xsi:type="dcterms:W3CDTF">2024-01-29T13:38:56Z</dcterms:modified>
</cp:coreProperties>
</file>