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9" r:id="rId3"/>
    <p:sldId id="258" r:id="rId4"/>
    <p:sldId id="257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4" r:id="rId16"/>
    <p:sldId id="275" r:id="rId17"/>
    <p:sldId id="270" r:id="rId18"/>
    <p:sldId id="276" r:id="rId19"/>
    <p:sldId id="277" r:id="rId20"/>
    <p:sldId id="271" r:id="rId21"/>
    <p:sldId id="272" r:id="rId22"/>
    <p:sldId id="279" r:id="rId23"/>
    <p:sldId id="273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4" r:id="rId39"/>
    <p:sldId id="295" r:id="rId4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09" autoAdjust="0"/>
    <p:restoredTop sz="94660"/>
  </p:normalViewPr>
  <p:slideViewPr>
    <p:cSldViewPr snapToGrid="0">
      <p:cViewPr>
        <p:scale>
          <a:sx n="72" d="100"/>
          <a:sy n="72" d="100"/>
        </p:scale>
        <p:origin x="-312" y="-7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398001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870920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160711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473525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0196261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82572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470632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276526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22322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543333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27229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70318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169836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13395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22415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37079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0E52AA-F409-4283-A515-A9A2B0E70330}" type="datetimeFigureOut">
              <a:rPr lang="ru-RU" smtClean="0"/>
              <a:t>15.01.2024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C59E4E00-6289-463C-91AE-310A5B03C1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340682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</a:t>
            </a:r>
            <a:endParaRPr lang="ru-RU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07067" y="4050836"/>
            <a:ext cx="7766936" cy="1096899"/>
          </a:xfrm>
        </p:spPr>
        <p:txBody>
          <a:bodyPr/>
          <a:lstStyle/>
          <a:p>
            <a:endParaRPr lang="ru-RU" dirty="0">
              <a:solidFill>
                <a:schemeClr val="tx1">
                  <a:lumMod val="75000"/>
                  <a:lumOff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88765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8363" y="252549"/>
            <a:ext cx="9293980" cy="6426926"/>
          </a:xfrm>
        </p:spPr>
        <p:txBody>
          <a:bodyPr>
            <a:normAutofit/>
          </a:bodyPr>
          <a:lstStyle/>
          <a:p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играет важную роль в медицине, помогая понимать связь между географическими факторами и заболеваемостью, развивать межкультурное понимание и определять паттерны заболеваемости. Понимание географической культуры позволяет медицинским работникам эффективно предотвращать и контролировать распространение заболеваний, а также лучше понимать и удовлетворять потребности пациентов различных культурных групп</a:t>
            </a: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63863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7402" y="148047"/>
            <a:ext cx="8596668" cy="740228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и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экономика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09006" y="1018903"/>
            <a:ext cx="957072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культура является важным фактором в различных сферах жизни, включая экономику. Понимание географии и её влияния на различные экономические процессы позволяет компаниям и </a:t>
            </a:r>
            <a:r>
              <a:rPr lang="ru-RU" sz="28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странам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принимать более обоснованные решения и разрабатывать успешные стратегии развития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Вот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несколько примеров того, как географическая культура влияет на экономику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43464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11573" y="269966"/>
            <a:ext cx="11131489" cy="1933304"/>
          </a:xfrm>
        </p:spPr>
        <p:txBody>
          <a:bodyPr>
            <a:noAutofit/>
          </a:bodyPr>
          <a:lstStyle/>
          <a:p>
            <a:pPr marL="342900" indent="-342900">
              <a:buFont typeface="Courier New" panose="02070309020205020404" pitchFamily="49" charset="0"/>
              <a:buChar char="o"/>
            </a:pPr>
            <a:r>
              <a:rPr lang="ru-RU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Торговля и логистика: Географическое положение страны или региона может определять его возможности для торговли с другими странами и регионами. Например, страны с благоприятным географическим положением имеют доступ к различным рынкам и могут легко транспортировать товары, что способствует развитию торговли и экономическому </a:t>
            </a:r>
            <a:r>
              <a:rPr lang="ru-RU" sz="2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росту.</a:t>
            </a:r>
            <a:r>
              <a:rPr lang="ru-RU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400" dirty="0">
              <a:solidFill>
                <a:schemeClr val="tx1">
                  <a:lumMod val="85000"/>
                  <a:lumOff val="1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11573" y="2090059"/>
            <a:ext cx="10807337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Courier New" panose="02070309020205020404" pitchFamily="49" charset="0"/>
              <a:buChar char="o"/>
            </a:pPr>
            <a:r>
              <a:rPr lang="ru-RU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Природные ресурсы: Знание географии помогает определить месторождения полезных ископаемых, водных и лесных ресурсов, что является важным фактором для развития промышленности и экономики. Например, страны, богатые нефтью или газом, могут использовать эти ресурсы для развития своей экономики и диверсификации доходов.</a:t>
            </a:r>
            <a:br>
              <a:rPr lang="ru-RU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400" dirty="0">
              <a:solidFill>
                <a:schemeClr val="tx1">
                  <a:lumMod val="85000"/>
                  <a:lumOff val="1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11573" y="4023363"/>
            <a:ext cx="1067864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Courier New" panose="02070309020205020404" pitchFamily="49" charset="0"/>
              <a:buChar char="o"/>
            </a:pPr>
            <a:r>
              <a:rPr lang="ru-RU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Туризм и гостеприимство: Географическая культура также влияет на развитие туризма и гостеприимства. Красивые пейзажи, уникальные природные объекты и культурное наследие привлекают туристов и создают новые экономические возможности для регионов. Кроме того, развитие туризма может способствовать росту местной экономики и созданию новых рабочих мест.</a:t>
            </a:r>
          </a:p>
        </p:txBody>
      </p:sp>
    </p:spTree>
    <p:extLst>
      <p:ext uri="{BB962C8B-B14F-4D97-AF65-F5344CB8AC3E}">
        <p14:creationId xmlns:p14="http://schemas.microsoft.com/office/powerpoint/2010/main" val="1850924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26422" y="1105989"/>
            <a:ext cx="106680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6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целом, географическая культура играет важную роль в экономическом развитии стран и регионов, позволяя максимально использовать их географические преимущества и прогнозировать возможные проблемы. Поэтому, развитие географической осведомленности и культуры является важным компонентом успешной экономики и достижения устойчивого развития</a:t>
            </a:r>
            <a:r>
              <a:rPr lang="ru-RU" sz="3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3600" dirty="0">
              <a:solidFill>
                <a:schemeClr val="tx1">
                  <a:lumMod val="85000"/>
                  <a:lumOff val="1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942130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8695" y="131838"/>
            <a:ext cx="11157614" cy="791271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в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туризме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28695" y="1018905"/>
            <a:ext cx="10600265" cy="5643154"/>
          </a:xfrm>
        </p:spPr>
        <p:txBody>
          <a:bodyPr>
            <a:noAutofit/>
          </a:bodyPr>
          <a:lstStyle/>
          <a:p>
            <a:r>
              <a:rPr lang="ru-RU" sz="28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играет важную роль в туризме, так как она помогает туристам понять местоположение, природные особенности, климатические условия и культурные достопримечательности тех мест, которые они собираются посетить. Знание географии помогает туристам планировать свои путешествия, выбирать маршруты и оптимальное время для посещения различных туристических объектов</a:t>
            </a:r>
            <a:r>
              <a:rPr lang="ru-RU" sz="28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r>
              <a:rPr lang="ru-RU" sz="28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Важно понимать, что географическая культура в туризме включает в себя не только знание географических фактов, но и понимание связей между различными географическими элементами. Например, понимание, как горы влияют на климат и растительность, поможет туристу сделать правильный выбор экипировки и одежды для похода в горы</a:t>
            </a:r>
            <a:r>
              <a:rPr lang="ru-RU" sz="28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699827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/>
          <p:cNvSpPr>
            <a:spLocks noGrp="1"/>
          </p:cNvSpPr>
          <p:nvPr>
            <p:ph type="body" idx="1"/>
          </p:nvPr>
        </p:nvSpPr>
        <p:spPr>
          <a:xfrm>
            <a:off x="259323" y="357051"/>
            <a:ext cx="10591556" cy="4499574"/>
          </a:xfrm>
        </p:spPr>
        <p:txBody>
          <a:bodyPr>
            <a:noAutofit/>
          </a:bodyPr>
          <a:lstStyle/>
          <a:p>
            <a:r>
              <a:rPr lang="ru-RU" sz="28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Одним из основных аспектов географической культуры в туризме является знание местных географических особенностей. Каждое место имеет свои уникальные природные и культурные достопримечательности, и знание этих особенностей помогает туристам максимально полно и глубоко погрузиться в местную культуру и атмосферу</a:t>
            </a:r>
            <a:r>
              <a:rPr lang="ru-RU" sz="28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r>
              <a:rPr lang="ru-RU" sz="28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</a:t>
            </a:r>
            <a:r>
              <a:rPr lang="ru-RU" sz="28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культура также играет важную роль в безопасности туристов. Знание географии может помочь избежать опасных ситуаций, таких как попадание в область с чрезвычайными погодными условиями или опасности, связанные с географическими особенностями местности. Кроме того, географическая культура помогает оценить риски и принять правильные решения в экстремальных ситуациях</a:t>
            </a:r>
            <a:r>
              <a:rPr lang="ru-RU" sz="28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2800" dirty="0">
              <a:solidFill>
                <a:schemeClr val="tx1">
                  <a:lumMod val="85000"/>
                  <a:lumOff val="1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538154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2237" y="1463039"/>
            <a:ext cx="8596668" cy="3614057"/>
          </a:xfrm>
        </p:spPr>
        <p:txBody>
          <a:bodyPr>
            <a:normAutofit fontScale="90000"/>
          </a:bodyPr>
          <a:lstStyle/>
          <a:p>
            <a:r>
              <a:rPr lang="ru-RU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целом, географическая культура является важным компонентом успешного туристического опыта. Она позволяет туристам полноценно и безопасно исследовать новые места, погружаться в местную культуру и наслаждаться красотой и уникальностью природы</a:t>
            </a:r>
            <a:r>
              <a:rPr lang="ru-RU" dirty="0">
                <a:solidFill>
                  <a:schemeClr val="tx1">
                    <a:lumMod val="85000"/>
                    <a:lumOff val="15000"/>
                  </a:schemeClr>
                </a:solidFill>
              </a:rPr>
              <a:t>.</a:t>
            </a:r>
            <a:br>
              <a:rPr lang="ru-RU" dirty="0">
                <a:solidFill>
                  <a:schemeClr val="tx1">
                    <a:lumMod val="85000"/>
                    <a:lumOff val="15000"/>
                  </a:schemeClr>
                </a:solidFill>
              </a:rPr>
            </a:br>
            <a:endParaRPr lang="ru-RU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99109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4821" y="191588"/>
            <a:ext cx="10591556" cy="660843"/>
          </a:xfrm>
        </p:spPr>
        <p:txBody>
          <a:bodyPr>
            <a:normAutofit fontScale="90000"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Роль географической культуры в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дипломатии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54821" y="949232"/>
            <a:ext cx="11408229" cy="5817327"/>
          </a:xfrm>
        </p:spPr>
        <p:txBody>
          <a:bodyPr>
            <a:normAutofit/>
          </a:bodyPr>
          <a:lstStyle/>
          <a:p>
            <a:r>
              <a:rPr lang="ru-RU" sz="40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играет важную роль в дипломатии, поскольку помогает дипломатам лучше понять и анализировать политическую, экономическую и культурную ситуацию в других странах. Знание географии позволяет дипломатам оценивать геополитическую обстановку, ограничения и потенциалы каждой страны, а также предугадывать возможные реакции на различные международные события</a:t>
            </a:r>
            <a:r>
              <a:rPr lang="ru-RU" sz="40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443164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1276" y="91440"/>
            <a:ext cx="11436289" cy="6766560"/>
          </a:xfrm>
        </p:spPr>
        <p:txBody>
          <a:bodyPr>
            <a:normAutofit fontScale="90000"/>
          </a:bodyPr>
          <a:lstStyle/>
          <a:p>
            <a:r>
              <a:rPr lang="ru-RU" sz="31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помогает дипломатам понимать взаимосвязь между географическими условиями и политическими процессами. Например, знание о границах, ресурсах и климатических особенностях может быть важно при решении конфликтов и разработке договоров. Также знание географии позволяет дипломатам адаптироваться к различным культурным и климатическим условиям при выполнении своих обязанностей за рубежом.</a:t>
            </a:r>
            <a:br>
              <a:rPr lang="ru-RU" sz="31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1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Одна из основных задач дипломатии — поддержание взаимоотношений с другими странами. Географическая культура помогает дипломатам понять культурные, исторические и географические особенности той или иной страны, что позволяет строить эффективные коммуникации и находить общие интересы для сотрудничества. Например, знание о религиозных, этнических и языковых особенностях может помочь дипломатам создать доверительные отношения и избегать конфликтов при проведении переговоров.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93080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Таким образом, географическая культура играет ключевую роль в дипломатии, позволяя дипломатам получить более полное представление о других странах и эффективно выполнять свои обязанности. Знание географии помогает дипломатам понять геополитические, культурные и экономические аспекты взаимодействия с другими странами, а также строить эффективные коммуникации и достигать международных соглашений.</a:t>
            </a:r>
            <a:br>
              <a:rPr lang="ru-RU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solidFill>
                <a:schemeClr val="tx1">
                  <a:lumMod val="85000"/>
                  <a:lumOff val="1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10225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3917" y="184727"/>
            <a:ext cx="8596668" cy="840510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17116" y="1597891"/>
            <a:ext cx="8941494" cy="3528291"/>
          </a:xfrm>
        </p:spPr>
        <p:txBody>
          <a:bodyPr>
            <a:normAutofit/>
          </a:bodyPr>
          <a:lstStyle/>
          <a:p>
            <a:r>
              <a:rPr lang="ru-RU" sz="32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-неотъемлемая </a:t>
            </a:r>
            <a:r>
              <a:rPr lang="ru-RU" sz="3200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составная часть общей культуры человека. Это понятие более широкое, чем наука; ею должен обладать каждый человек, независимо от профессии и специальности.</a:t>
            </a:r>
          </a:p>
          <a:p>
            <a:endParaRPr lang="ru-RU" sz="32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177646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5794" y="139337"/>
            <a:ext cx="11887200" cy="1165939"/>
          </a:xfrm>
        </p:spPr>
        <p:txBody>
          <a:bodyPr>
            <a:normAutofit fontScale="90000"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в архитектуре и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градостроительстве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89653" y="1736350"/>
            <a:ext cx="10835397" cy="5121650"/>
          </a:xfrm>
        </p:spPr>
        <p:txBody>
          <a:bodyPr>
            <a:noAutofit/>
          </a:bodyPr>
          <a:lstStyle/>
          <a:p>
            <a:r>
              <a:rPr lang="ru-RU" sz="32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играет важную роль в архитектуре и градостроительстве, определяя не только внешний облик городов и зданий, но и их функциональность, удобство и эргономику. Понимание географических особенностей местности, климатических условий, культурных традиций и социально-экономических особенностей региона является необходимым условием для успешного проектирования и планирования городской среды</a:t>
            </a:r>
            <a:r>
              <a:rPr lang="ru-RU" sz="3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3200" dirty="0">
              <a:solidFill>
                <a:schemeClr val="tx1">
                  <a:lumMod val="85000"/>
                  <a:lumOff val="1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093868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04503" y="113210"/>
            <a:ext cx="11199601" cy="6744790"/>
          </a:xfrm>
        </p:spPr>
        <p:txBody>
          <a:bodyPr>
            <a:noAutofit/>
          </a:bodyPr>
          <a:lstStyle/>
          <a:p>
            <a:r>
              <a:rPr lang="ru-RU" sz="23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Во-первых, географическая культура помогает определить адекватное использование природных ресурсов и пространства. К примеру, при проектировании города в зоне сейсмической активности необходимо учитывать строительные нормы и требования для снижения риска разрушения зданий в случае землетрясений. А в странах с холодным климатом важно предусмотреть эффективную изоляцию и отопление зданий.</a:t>
            </a:r>
            <a:br>
              <a:rPr lang="ru-RU" sz="23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Во-вторых, географическая культура влияет на архитектурный стиль и внешний облик зданий. Местные материалы, традиции и культура населения определяют архитектурные формы и декоративные элементы. Например, города в арабских странах часто имеют традиционные элементы архитектуры, такие как </a:t>
            </a:r>
            <a:r>
              <a:rPr lang="ru-RU" sz="23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арки </a:t>
            </a:r>
            <a:r>
              <a:rPr lang="ru-RU" sz="23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изящные орнаменты, в то время как города в скандинавских странах отличаются своей </a:t>
            </a:r>
            <a:r>
              <a:rPr lang="ru-RU" sz="23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минималистичностью</a:t>
            </a:r>
            <a:r>
              <a:rPr lang="ru-RU" sz="23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и функциональностью</a:t>
            </a:r>
            <a:r>
              <a:rPr lang="ru-RU" sz="23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ru-RU" sz="23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3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В-третьих</a:t>
            </a:r>
            <a:r>
              <a:rPr lang="ru-RU" sz="23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географическая культура важна для планирования городской среды. Знание демографических и социально-экономических характеристик региона позволяет оптимизировать размещение объектов инфраструктуры и создать комфортные условия для проживания жителей. Например, при планировании нового района необходимо учесть наличие школ, садиков, медицинских учреждений и других социальных объектов, а также обеспечить удобную транспортную доступность и развитую систему общественного транспорта</a:t>
            </a:r>
            <a:r>
              <a:rPr lang="ru-RU" sz="23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ru-RU" sz="19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19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1900" dirty="0">
              <a:solidFill>
                <a:schemeClr val="tx1">
                  <a:lumMod val="85000"/>
                  <a:lumOff val="1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94789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85449" y="592183"/>
            <a:ext cx="8596668" cy="1320800"/>
          </a:xfrm>
        </p:spPr>
        <p:txBody>
          <a:bodyPr>
            <a:normAutofit fontScale="90000"/>
          </a:bodyPr>
          <a:lstStyle/>
          <a:p>
            <a:r>
              <a:rPr lang="ru-RU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Таким образом, географическая культура играет важную роль в архитектуре и градостроительстве, являясь ключевым фактором успешной адаптации городской среды к природным особенностям и потребностям населения. Понимание географических особенностей и культурных традиций региона позволяет создавать гармоничные и уникальные городские пространства, способствующие качественной жизни жителей и улучшению общего облика городов.</a:t>
            </a:r>
          </a:p>
        </p:txBody>
      </p:sp>
    </p:spTree>
    <p:extLst>
      <p:ext uri="{BB962C8B-B14F-4D97-AF65-F5344CB8AC3E}">
        <p14:creationId xmlns:p14="http://schemas.microsoft.com/office/powerpoint/2010/main" val="30791549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7401" y="96657"/>
            <a:ext cx="10739603" cy="739366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и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журналистика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401" y="1036319"/>
            <a:ext cx="10608976" cy="5599611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играет важную роль в профессии журналиста. В связи с глобализацией и постоянно меняющимися событиями в мире, знание географии становится необходимым для осуществления качественной журналистской работы</a:t>
            </a:r>
            <a:r>
              <a:rPr lang="ru-RU" sz="4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180047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8692" y="426718"/>
            <a:ext cx="11079237" cy="7149737"/>
          </a:xfrm>
        </p:spPr>
        <p:txBody>
          <a:bodyPr>
            <a:normAutofit/>
          </a:bodyPr>
          <a:lstStyle/>
          <a:p>
            <a:r>
              <a:rPr lang="ru-RU" sz="31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Во-первых, знание географии позволяет журналисту лучше понимать и описывать события, происходящие в разных частях мира. Знание географических особенностей региона или страны позволяет достоверно и точно рассказать о текущих событиях, включая их местоположение, климатические условия, географические особенности и другие важные детали.</a:t>
            </a:r>
            <a:br>
              <a:rPr lang="ru-RU" sz="31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100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Во-вторых, географическая культура помогает журналисту проводить анализ глобальных проблем и тенденций. География предоставляет информацию о распределении ресурсов, экономических и политических системах различных стран, что позволяет дать объективную оценку событиям и ситуациям, происходящим в мире.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565852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07071" y="966652"/>
            <a:ext cx="8596668" cy="1320800"/>
          </a:xfrm>
        </p:spPr>
        <p:txBody>
          <a:bodyPr>
            <a:normAutofit fontScale="90000"/>
          </a:bodyPr>
          <a:lstStyle/>
          <a:p>
            <a:r>
              <a:rPr lang="ru-RU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Кроме того, географическая культура помогает журналисту правильно интерпретировать глобальные процессы, такие как изменение климата или миграционные потоки. Знание географии позволяет журналисту объяснить причины и последствия таких процессов, а также предоставить контекст и обобщенное представление о глобальных изменениях. </a:t>
            </a:r>
            <a:br>
              <a:rPr lang="ru-RU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>
              <a:solidFill>
                <a:schemeClr val="tx1">
                  <a:lumMod val="85000"/>
                  <a:lumOff val="1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154182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3528" y="1471749"/>
            <a:ext cx="8596668" cy="1320800"/>
          </a:xfrm>
        </p:spPr>
        <p:txBody>
          <a:bodyPr>
            <a:normAutofit fontScale="90000"/>
          </a:bodyPr>
          <a:lstStyle/>
          <a:p>
            <a:r>
              <a:rPr lang="ru-RU" dirty="0">
                <a:solidFill>
                  <a:schemeClr val="tx1">
                    <a:lumMod val="85000"/>
                    <a:lumOff val="1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целом, географическая культура является ключевым элементом образованности и компетентности в современном мире. Она помогает людям лучше понимать и взаимодействовать с окружающим миром, что, в свою очередь, способствует личному и профессиональному росту.</a:t>
            </a:r>
          </a:p>
        </p:txBody>
      </p:sp>
    </p:spTree>
    <p:extLst>
      <p:ext uri="{BB962C8B-B14F-4D97-AF65-F5344CB8AC3E}">
        <p14:creationId xmlns:p14="http://schemas.microsoft.com/office/powerpoint/2010/main" val="2298041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Традиционные и новые методы в географии 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5199529" y="1873623"/>
            <a:ext cx="26292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Кириллова Мария 712к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927281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8416" y="188259"/>
            <a:ext cx="8596668" cy="132080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Методы географических исследований-способы получения географической информации 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519953" y="2393576"/>
            <a:ext cx="10652275" cy="13849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1.Традиционные методы географических исследований :</a:t>
            </a:r>
          </a:p>
          <a:p>
            <a:r>
              <a:rPr lang="ru-RU" dirty="0" smtClean="0"/>
              <a:t>Метод наблюдения,картографический,статистический,исторический,сравнительный</a:t>
            </a:r>
          </a:p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Новые методы географических исследований:</a:t>
            </a:r>
          </a:p>
          <a:p>
            <a:r>
              <a:rPr lang="ru-RU" dirty="0" smtClean="0"/>
              <a:t>Дистанционных </a:t>
            </a:r>
            <a:r>
              <a:rPr lang="ru-RU" dirty="0" err="1" smtClean="0"/>
              <a:t>исследований,географического</a:t>
            </a:r>
            <a:r>
              <a:rPr lang="ru-RU" dirty="0" smtClean="0"/>
              <a:t> прогноза и </a:t>
            </a:r>
            <a:r>
              <a:rPr lang="ru-RU" dirty="0" err="1" smtClean="0"/>
              <a:t>моделирования,геоинформационный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11330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Метод наблюдения 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475129" y="1792941"/>
            <a:ext cx="9417963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Метод наблюдения-один из древнейших методов в географии,</a:t>
            </a:r>
          </a:p>
          <a:p>
            <a:r>
              <a:rPr lang="ru-RU" dirty="0" smtClean="0"/>
              <a:t>к тому же наиболее соответствующий расшифровки самого названия.</a:t>
            </a:r>
          </a:p>
          <a:p>
            <a:r>
              <a:rPr lang="ru-RU" dirty="0" err="1" smtClean="0"/>
              <a:t>Конечно,на</a:t>
            </a:r>
            <a:r>
              <a:rPr lang="ru-RU" dirty="0" smtClean="0"/>
              <a:t> протяжении более двух тысячелетий он не оставался неизменным.</a:t>
            </a:r>
          </a:p>
          <a:p>
            <a:endParaRPr lang="ru-RU" dirty="0"/>
          </a:p>
          <a:p>
            <a:endParaRPr lang="ru-RU" dirty="0" smtClean="0"/>
          </a:p>
          <a:p>
            <a:r>
              <a:rPr lang="ru-RU" dirty="0"/>
              <a:t>Даже в наше время географы </a:t>
            </a:r>
            <a:r>
              <a:rPr lang="ru-RU" dirty="0" smtClean="0"/>
              <a:t>не только обрабатывают информацию на компьютерах,</a:t>
            </a:r>
          </a:p>
          <a:p>
            <a:r>
              <a:rPr lang="ru-RU" dirty="0" smtClean="0"/>
              <a:t>но иногда </a:t>
            </a:r>
            <a:r>
              <a:rPr lang="ru-RU" dirty="0"/>
              <a:t>и путешествуют. Ученые снимают на камеру окружающую местность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фотографируют ее, записывают разговоры с местными </a:t>
            </a:r>
            <a:r>
              <a:rPr lang="ru-RU" dirty="0" smtClean="0"/>
              <a:t>жителями.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88731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7238" y="378955"/>
            <a:ext cx="8596668" cy="5089236"/>
          </a:xfrm>
        </p:spPr>
        <p:txBody>
          <a:bodyPr>
            <a:normAutofit fontScale="90000"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включает четыре основных компонента:</a:t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I. 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Географическую картину мира;</a:t>
            </a:r>
            <a:b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II.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Географическое мышление;</a:t>
            </a:r>
            <a:b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III. 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Методы географии;</a:t>
            </a:r>
            <a:b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IV. 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Язык географии.</a:t>
            </a:r>
          </a:p>
        </p:txBody>
      </p:sp>
    </p:spTree>
    <p:extLst>
      <p:ext uri="{BB962C8B-B14F-4D97-AF65-F5344CB8AC3E}">
        <p14:creationId xmlns:p14="http://schemas.microsoft.com/office/powerpoint/2010/main" val="3665971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Картографический метод 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268941" y="1398494"/>
            <a:ext cx="10322056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Карта-уникальный источник </a:t>
            </a:r>
            <a:r>
              <a:rPr lang="ru-RU" dirty="0" err="1" smtClean="0"/>
              <a:t>информации.На</a:t>
            </a:r>
            <a:r>
              <a:rPr lang="ru-RU" dirty="0" smtClean="0"/>
              <a:t> картах может отображаться расположения </a:t>
            </a:r>
          </a:p>
          <a:p>
            <a:r>
              <a:rPr lang="ru-RU" dirty="0"/>
              <a:t>ф</a:t>
            </a:r>
            <a:r>
              <a:rPr lang="ru-RU" dirty="0" smtClean="0"/>
              <a:t>изических </a:t>
            </a:r>
            <a:r>
              <a:rPr lang="ru-RU" dirty="0" err="1" smtClean="0"/>
              <a:t>объектов,рельеф</a:t>
            </a:r>
            <a:r>
              <a:rPr lang="ru-RU" dirty="0" smtClean="0"/>
              <a:t> </a:t>
            </a:r>
            <a:r>
              <a:rPr lang="ru-RU" dirty="0" err="1" smtClean="0"/>
              <a:t>местности,плотность</a:t>
            </a:r>
            <a:r>
              <a:rPr lang="ru-RU" dirty="0" smtClean="0"/>
              <a:t> населения и многое другое.</a:t>
            </a:r>
          </a:p>
          <a:p>
            <a:endParaRPr lang="ru-RU" dirty="0"/>
          </a:p>
          <a:p>
            <a:endParaRPr lang="ru-RU" dirty="0" smtClean="0"/>
          </a:p>
          <a:p>
            <a:r>
              <a:rPr lang="ru-RU" dirty="0"/>
              <a:t> С одной стороны, </a:t>
            </a:r>
            <a:r>
              <a:rPr lang="ru-RU" dirty="0" smtClean="0"/>
              <a:t>ученые анализируют уже составленные </a:t>
            </a:r>
            <a:r>
              <a:rPr lang="ru-RU" dirty="0" err="1" smtClean="0"/>
              <a:t>карты,ведь</a:t>
            </a:r>
            <a:r>
              <a:rPr lang="ru-RU" dirty="0" smtClean="0"/>
              <a:t> такой вид информации</a:t>
            </a:r>
          </a:p>
          <a:p>
            <a:r>
              <a:rPr lang="ru-RU" dirty="0"/>
              <a:t>н</a:t>
            </a:r>
            <a:r>
              <a:rPr lang="ru-RU" dirty="0" smtClean="0"/>
              <a:t>аиболее удобен для </a:t>
            </a:r>
            <a:r>
              <a:rPr lang="ru-RU" dirty="0" err="1" smtClean="0"/>
              <a:t>человека.С</a:t>
            </a:r>
            <a:r>
              <a:rPr lang="ru-RU" dirty="0" smtClean="0"/>
              <a:t> другой </a:t>
            </a:r>
            <a:r>
              <a:rPr lang="ru-RU" dirty="0" err="1" smtClean="0"/>
              <a:t>стороны,они</a:t>
            </a:r>
            <a:r>
              <a:rPr lang="ru-RU" dirty="0" smtClean="0"/>
              <a:t> создают собственные </a:t>
            </a:r>
            <a:r>
              <a:rPr lang="ru-RU" dirty="0" err="1" smtClean="0"/>
              <a:t>карты,на</a:t>
            </a:r>
            <a:r>
              <a:rPr lang="ru-RU" dirty="0" smtClean="0"/>
              <a:t> которых</a:t>
            </a:r>
          </a:p>
          <a:p>
            <a:r>
              <a:rPr lang="ru-RU" dirty="0" smtClean="0"/>
              <a:t>в наглядной форме отражают собранные ими сведения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68272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Статистический метод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116541" y="1452280"/>
            <a:ext cx="10614212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Статистика-важнейший инструмент в любой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науки,и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география не исключение.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Учёные собирают разную информацию по всему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миру,и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на основе статистики могут быть </a:t>
            </a:r>
          </a:p>
          <a:p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составленны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разнообразные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карты,отражающие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её. Также статистическая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информация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может быть представлена в виде графиков, диаграмм, гистограмм или в другой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форме.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24126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Исторический метод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0" y="1341299"/>
            <a:ext cx="11337014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Исторический метод-это изучение изменений географических явлений 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объектов во времени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Например, можно сравнить изменение численности населения стран во времени или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колебания среднегодовых температур. 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Подобный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анализ помогает находить причины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географических явлений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8072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Сравнительный метод </a:t>
            </a:r>
            <a:endParaRPr lang="ru-RU" dirty="0"/>
          </a:p>
        </p:txBody>
      </p:sp>
      <p:sp>
        <p:nvSpPr>
          <p:cNvPr id="5" name="TextBox 4"/>
          <p:cNvSpPr txBox="1"/>
          <p:nvPr/>
        </p:nvSpPr>
        <p:spPr>
          <a:xfrm>
            <a:off x="143436" y="1452282"/>
            <a:ext cx="11692175" cy="267765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Сравнительно-географический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метод. Этот метод является одним из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старейших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в географической науке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Между собой сравнивают географические объекты, процессы, явления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,</a:t>
            </a: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расположенные на разных 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территориях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или наблюдаемые в разное время.</a:t>
            </a:r>
          </a:p>
          <a:p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Сравнительно-географический метод — метод, в результате которого устанавливаются 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пространственные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или временные различия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40689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Дистанционное исследование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152400" y="1604682"/>
            <a:ext cx="11999202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/>
              <a:t>Под дистанционными методами следует понимать изучение объекта осуществляемого на расстоянии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без непосредственного контакта с ним измерительного прибора</a:t>
            </a:r>
            <a:r>
              <a:rPr lang="ru-RU" dirty="0" smtClean="0"/>
              <a:t>.</a:t>
            </a:r>
          </a:p>
          <a:p>
            <a:r>
              <a:rPr lang="ru-RU" dirty="0" smtClean="0"/>
              <a:t> </a:t>
            </a:r>
            <a:r>
              <a:rPr lang="ru-RU" dirty="0"/>
              <a:t>Дистанционные методы являются одним из перспективнейших направлений изучений природной среды</a:t>
            </a:r>
            <a:r>
              <a:rPr lang="ru-RU" dirty="0" smtClean="0"/>
              <a:t>.</a:t>
            </a:r>
          </a:p>
          <a:p>
            <a:r>
              <a:rPr lang="ru-RU" dirty="0" smtClean="0"/>
              <a:t> </a:t>
            </a:r>
            <a:r>
              <a:rPr lang="ru-RU" dirty="0"/>
              <a:t>Они служат важнейшим источником объективной и оперативной информации в различных явлениях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происходящих в географической оболочке Земли, являются эффективным инструментом </a:t>
            </a:r>
            <a:endParaRPr lang="ru-RU" dirty="0" smtClean="0"/>
          </a:p>
          <a:p>
            <a:r>
              <a:rPr lang="ru-RU" dirty="0" smtClean="0"/>
              <a:t>для </a:t>
            </a:r>
            <a:r>
              <a:rPr lang="ru-RU" dirty="0"/>
              <a:t>контроля за состоянием окружающей среды и решения задач рационального природопользования. </a:t>
            </a:r>
          </a:p>
        </p:txBody>
      </p:sp>
    </p:spTree>
    <p:extLst>
      <p:ext uri="{BB962C8B-B14F-4D97-AF65-F5344CB8AC3E}">
        <p14:creationId xmlns:p14="http://schemas.microsoft.com/office/powerpoint/2010/main" val="2968379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Географический прогноз и моделирование 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80682" y="1962398"/>
            <a:ext cx="1213665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/>
              <a:t>Географический</a:t>
            </a:r>
            <a:r>
              <a:rPr lang="ru-RU" dirty="0"/>
              <a:t> </a:t>
            </a:r>
            <a:r>
              <a:rPr lang="ru-RU" b="1" dirty="0"/>
              <a:t>прогноз</a:t>
            </a:r>
            <a:r>
              <a:rPr lang="ru-RU" dirty="0"/>
              <a:t> </a:t>
            </a:r>
            <a:r>
              <a:rPr lang="ru-RU" b="1" dirty="0"/>
              <a:t>–</a:t>
            </a:r>
            <a:r>
              <a:rPr lang="ru-RU" dirty="0"/>
              <a:t> </a:t>
            </a:r>
            <a:r>
              <a:rPr lang="ru-RU" b="1" dirty="0"/>
              <a:t>это</a:t>
            </a:r>
            <a:r>
              <a:rPr lang="ru-RU" dirty="0"/>
              <a:t> </a:t>
            </a:r>
            <a:r>
              <a:rPr lang="ru-RU" b="1" dirty="0"/>
              <a:t>разработка</a:t>
            </a:r>
            <a:r>
              <a:rPr lang="ru-RU" dirty="0"/>
              <a:t> </a:t>
            </a:r>
            <a:r>
              <a:rPr lang="ru-RU" b="1" dirty="0"/>
              <a:t>научных</a:t>
            </a:r>
            <a:r>
              <a:rPr lang="ru-RU" dirty="0"/>
              <a:t> </a:t>
            </a:r>
            <a:r>
              <a:rPr lang="ru-RU" b="1" dirty="0"/>
              <a:t>предположений</a:t>
            </a:r>
            <a:r>
              <a:rPr lang="ru-RU" dirty="0"/>
              <a:t> </a:t>
            </a:r>
            <a:r>
              <a:rPr lang="ru-RU" b="1" dirty="0"/>
              <a:t>о</a:t>
            </a:r>
            <a:r>
              <a:rPr lang="ru-RU" dirty="0"/>
              <a:t> </a:t>
            </a:r>
            <a:r>
              <a:rPr lang="ru-RU" b="1" dirty="0"/>
              <a:t>состоянии</a:t>
            </a:r>
            <a:r>
              <a:rPr lang="ru-RU" dirty="0"/>
              <a:t> </a:t>
            </a:r>
            <a:r>
              <a:rPr lang="ru-RU" b="1" dirty="0"/>
              <a:t>природной</a:t>
            </a:r>
            <a:r>
              <a:rPr lang="ru-RU" dirty="0"/>
              <a:t> </a:t>
            </a:r>
            <a:endParaRPr lang="ru-RU" dirty="0" smtClean="0"/>
          </a:p>
          <a:p>
            <a:r>
              <a:rPr lang="ru-RU" b="1" dirty="0" smtClean="0"/>
              <a:t>среды</a:t>
            </a:r>
            <a:r>
              <a:rPr lang="ru-RU" dirty="0"/>
              <a:t> </a:t>
            </a:r>
            <a:r>
              <a:rPr lang="ru-RU" b="1" dirty="0"/>
              <a:t>в</a:t>
            </a:r>
            <a:r>
              <a:rPr lang="ru-RU" dirty="0"/>
              <a:t> </a:t>
            </a:r>
            <a:r>
              <a:rPr lang="ru-RU" b="1" dirty="0"/>
              <a:t>будущем,</a:t>
            </a:r>
            <a:r>
              <a:rPr lang="ru-RU" dirty="0"/>
              <a:t> </a:t>
            </a:r>
            <a:r>
              <a:rPr lang="ru-RU" b="1" dirty="0"/>
              <a:t>которые</a:t>
            </a:r>
            <a:r>
              <a:rPr lang="ru-RU" dirty="0"/>
              <a:t> </a:t>
            </a:r>
            <a:r>
              <a:rPr lang="ru-RU" b="1" dirty="0"/>
              <a:t>помогают</a:t>
            </a:r>
            <a:r>
              <a:rPr lang="ru-RU" dirty="0"/>
              <a:t> </a:t>
            </a:r>
            <a:r>
              <a:rPr lang="ru-RU" b="1" dirty="0"/>
              <a:t>принять</a:t>
            </a:r>
            <a:r>
              <a:rPr lang="ru-RU" dirty="0"/>
              <a:t> </a:t>
            </a:r>
            <a:r>
              <a:rPr lang="ru-RU" b="1" dirty="0"/>
              <a:t>правильное</a:t>
            </a:r>
            <a:r>
              <a:rPr lang="ru-RU" dirty="0"/>
              <a:t> </a:t>
            </a:r>
            <a:r>
              <a:rPr lang="ru-RU" b="1" dirty="0"/>
              <a:t>решение</a:t>
            </a:r>
            <a:r>
              <a:rPr lang="ru-RU" dirty="0"/>
              <a:t> </a:t>
            </a:r>
            <a:r>
              <a:rPr lang="ru-RU" b="1" dirty="0"/>
              <a:t>по</a:t>
            </a:r>
            <a:r>
              <a:rPr lang="ru-RU" dirty="0"/>
              <a:t> </a:t>
            </a:r>
            <a:r>
              <a:rPr lang="ru-RU" b="1" dirty="0"/>
              <a:t>рациональному</a:t>
            </a:r>
            <a:r>
              <a:rPr lang="ru-RU" dirty="0"/>
              <a:t> </a:t>
            </a:r>
            <a:r>
              <a:rPr lang="ru-RU" b="1" dirty="0"/>
              <a:t>ее</a:t>
            </a:r>
            <a:r>
              <a:rPr lang="ru-RU" dirty="0"/>
              <a:t> </a:t>
            </a:r>
            <a:r>
              <a:rPr lang="ru-RU" b="1" dirty="0" smtClean="0"/>
              <a:t>использованию</a:t>
            </a:r>
          </a:p>
          <a:p>
            <a:r>
              <a:rPr lang="ru-RU" b="1" dirty="0" smtClean="0"/>
              <a:t>Такие прогнозы могут быть </a:t>
            </a:r>
            <a:r>
              <a:rPr lang="ru-RU" b="1" dirty="0" err="1" smtClean="0"/>
              <a:t>отраслевыми:глобальными</a:t>
            </a:r>
            <a:r>
              <a:rPr lang="ru-RU" b="1" dirty="0" smtClean="0"/>
              <a:t> и локальными 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0" y="3128683"/>
            <a:ext cx="9999853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/>
              <a:t>Моделирование основано на возможности исследований на моделях процессов и явлений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которые трудно или невозможно исследовать в естественных условиях. </a:t>
            </a:r>
            <a:endParaRPr lang="ru-RU" dirty="0" smtClean="0"/>
          </a:p>
          <a:p>
            <a:r>
              <a:rPr lang="ru-RU" dirty="0" smtClean="0"/>
              <a:t>Это </a:t>
            </a:r>
            <a:r>
              <a:rPr lang="ru-RU" dirty="0"/>
              <a:t>один из основных методов прогнозирования</a:t>
            </a:r>
            <a:r>
              <a:rPr lang="ru-RU" dirty="0" smtClean="0"/>
              <a:t>.</a:t>
            </a:r>
          </a:p>
          <a:p>
            <a:r>
              <a:rPr lang="ru-RU" dirty="0" smtClean="0"/>
              <a:t> </a:t>
            </a:r>
            <a:r>
              <a:rPr lang="ru-RU" dirty="0"/>
              <a:t>Цель моделирования - разработка адекватной прогнозной модели изучаемого объекта</a:t>
            </a:r>
            <a:r>
              <a:rPr lang="ru-RU" dirty="0" smtClean="0"/>
              <a:t>.</a:t>
            </a:r>
          </a:p>
          <a:p>
            <a:r>
              <a:rPr lang="ru-RU" dirty="0" smtClean="0"/>
              <a:t> </a:t>
            </a:r>
            <a:r>
              <a:rPr lang="ru-RU" dirty="0"/>
              <a:t>С помощью прогнозной </a:t>
            </a:r>
            <a:r>
              <a:rPr lang="ru-RU" dirty="0" smtClean="0"/>
              <a:t>модели</a:t>
            </a:r>
          </a:p>
          <a:p>
            <a:r>
              <a:rPr lang="ru-RU" dirty="0" smtClean="0"/>
              <a:t> </a:t>
            </a:r>
            <a:r>
              <a:rPr lang="ru-RU" dirty="0"/>
              <a:t>можно получать информацию о возможных состояниях объекта в </a:t>
            </a:r>
            <a:r>
              <a:rPr lang="ru-RU" dirty="0" smtClean="0"/>
              <a:t>будущем</a:t>
            </a:r>
          </a:p>
          <a:p>
            <a:r>
              <a:rPr lang="ru-RU" dirty="0" smtClean="0"/>
              <a:t> </a:t>
            </a:r>
            <a:r>
              <a:rPr lang="ru-RU" dirty="0"/>
              <a:t>и путях достижения этих состояний.</a:t>
            </a:r>
          </a:p>
        </p:txBody>
      </p:sp>
    </p:spTree>
    <p:extLst>
      <p:ext uri="{BB962C8B-B14F-4D97-AF65-F5344CB8AC3E}">
        <p14:creationId xmlns:p14="http://schemas.microsoft.com/office/powerpoint/2010/main" val="2255995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Геоинформационный метод</a:t>
            </a:r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170329" y="1326794"/>
            <a:ext cx="7996518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/>
              <a:t>Геоинформационный метод – способ создания базы данных из информации, которую передают космические спутники, метеорологические станции.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170329" y="2522728"/>
            <a:ext cx="106680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/>
              <a:t>Одним из основных подходов в геоинформационных методах исследования </a:t>
            </a:r>
            <a:r>
              <a:rPr lang="ru-RU" dirty="0" smtClean="0"/>
              <a:t> </a:t>
            </a:r>
            <a:r>
              <a:rPr lang="ru-RU" dirty="0"/>
              <a:t>является анализ </a:t>
            </a:r>
            <a:r>
              <a:rPr lang="ru-RU" dirty="0" err="1"/>
              <a:t>геоданных</a:t>
            </a:r>
            <a:r>
              <a:rPr lang="ru-RU" dirty="0"/>
              <a:t> с использованием географических информационных систем (ГИС). ГИС позволяют собирать, хранить и анализировать данные </a:t>
            </a:r>
            <a:r>
              <a:rPr lang="ru-RU" dirty="0" smtClean="0"/>
              <a:t> </a:t>
            </a:r>
            <a:r>
              <a:rPr lang="ru-RU" dirty="0"/>
              <a:t>в цифровой форме. С помощью ГИС можно создавать карты, выявлять и анализировать географические закономерности, проводить сравнительные анализы и делать </a:t>
            </a:r>
            <a:r>
              <a:rPr lang="ru-RU" dirty="0" smtClean="0"/>
              <a:t>прогнозы.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700390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Географическое прогнозирование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188260" y="1515035"/>
            <a:ext cx="896834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географическое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прогнозирование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-это специальное научное исследование конкретных перспектив развития географических </a:t>
            </a:r>
            <a:r>
              <a:rPr lang="ru-RU" sz="2000" dirty="0" err="1" smtClean="0">
                <a:latin typeface="Times New Roman" pitchFamily="18" charset="0"/>
                <a:cs typeface="Times New Roman" pitchFamily="18" charset="0"/>
              </a:rPr>
              <a:t>явлений.В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его задачу </a:t>
            </a: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входит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определение будущих состояний инте­гральных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геосистем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,</a:t>
            </a:r>
          </a:p>
          <a:p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характера взаимодействий природы и общества</a:t>
            </a:r>
            <a:r>
              <a:rPr lang="ru-RU" dirty="0"/>
              <a:t>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88260" y="3002740"/>
            <a:ext cx="877836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/>
              <a:t>Географическое прогнозирование состояния природной среды </a:t>
            </a:r>
            <a:r>
              <a:rPr lang="ru-RU" dirty="0" err="1"/>
              <a:t>многофакторно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и эти факторы физически разные: природа, общество, техника и т. д</a:t>
            </a:r>
            <a:endParaRPr lang="ru-RU" dirty="0" smtClean="0"/>
          </a:p>
          <a:p>
            <a:r>
              <a:rPr lang="ru-RU" dirty="0" smtClean="0"/>
              <a:t>Эти </a:t>
            </a:r>
            <a:r>
              <a:rPr lang="ru-RU" dirty="0"/>
              <a:t>факторы могут быть внешними и внутренними. </a:t>
            </a:r>
          </a:p>
        </p:txBody>
      </p:sp>
    </p:spTree>
    <p:extLst>
      <p:ext uri="{BB962C8B-B14F-4D97-AF65-F5344CB8AC3E}">
        <p14:creationId xmlns:p14="http://schemas.microsoft.com/office/powerpoint/2010/main" val="3926949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Внешние факторы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107576" y="1452283"/>
            <a:ext cx="10514417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i="1" dirty="0"/>
              <a:t>Внешние факторы</a:t>
            </a:r>
            <a:r>
              <a:rPr lang="ru-RU" dirty="0"/>
              <a:t> – </a:t>
            </a:r>
            <a:r>
              <a:rPr lang="ru-RU" dirty="0" smtClean="0"/>
              <a:t>это </a:t>
            </a:r>
            <a:r>
              <a:rPr lang="ru-RU" dirty="0"/>
              <a:t>такие источники воздействия на природную среду, как </a:t>
            </a:r>
            <a:r>
              <a:rPr lang="ru-RU" dirty="0" smtClean="0"/>
              <a:t>карьеры</a:t>
            </a:r>
          </a:p>
          <a:p>
            <a:r>
              <a:rPr lang="ru-RU" dirty="0" smtClean="0"/>
              <a:t> </a:t>
            </a:r>
            <a:r>
              <a:rPr lang="ru-RU" dirty="0"/>
              <a:t>и отвалы вскрышных пород, полностью уничтожающие природный ландшафт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дымовые выбросы из заводских труб, загрязняющие воздух, промышленные и бытовые стоки, </a:t>
            </a:r>
            <a:endParaRPr lang="ru-RU" dirty="0" smtClean="0"/>
          </a:p>
          <a:p>
            <a:r>
              <a:rPr lang="ru-RU" dirty="0" smtClean="0"/>
              <a:t>поступающие </a:t>
            </a:r>
            <a:r>
              <a:rPr lang="ru-RU" dirty="0"/>
              <a:t>в </a:t>
            </a:r>
            <a:r>
              <a:rPr lang="ru-RU" dirty="0" smtClean="0"/>
              <a:t>водоемы</a:t>
            </a:r>
          </a:p>
          <a:p>
            <a:r>
              <a:rPr lang="ru-RU" dirty="0" smtClean="0"/>
              <a:t> </a:t>
            </a:r>
            <a:r>
              <a:rPr lang="ru-RU" dirty="0"/>
              <a:t>Размеры и силу </a:t>
            </a:r>
            <a:r>
              <a:rPr lang="ru-RU" dirty="0" smtClean="0"/>
              <a:t>воздействия </a:t>
            </a:r>
            <a:r>
              <a:rPr lang="ru-RU" dirty="0"/>
              <a:t>таких факторов можно заранее </a:t>
            </a:r>
            <a:r>
              <a:rPr lang="ru-RU" dirty="0" smtClean="0"/>
              <a:t>предусмотреть</a:t>
            </a:r>
          </a:p>
          <a:p>
            <a:r>
              <a:rPr lang="ru-RU" dirty="0" smtClean="0"/>
              <a:t> </a:t>
            </a:r>
            <a:r>
              <a:rPr lang="ru-RU" dirty="0"/>
              <a:t>и заблаговременно учесть в планах охраны природы данного региона.</a:t>
            </a:r>
          </a:p>
        </p:txBody>
      </p:sp>
    </p:spTree>
    <p:extLst>
      <p:ext uri="{BB962C8B-B14F-4D97-AF65-F5344CB8AC3E}">
        <p14:creationId xmlns:p14="http://schemas.microsoft.com/office/powerpoint/2010/main" val="25148385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Внутренние факторы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0" y="1546053"/>
            <a:ext cx="11798423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/>
              <a:t>К </a:t>
            </a:r>
            <a:r>
              <a:rPr lang="ru-RU" b="1" i="1" dirty="0"/>
              <a:t>внутренним факторам</a:t>
            </a:r>
            <a:r>
              <a:rPr lang="ru-RU" dirty="0"/>
              <a:t> относятся свойства самой природы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потенциал ее компонентов и ландшафтов в целом. Из компонентов природной среды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вовлекаемых в процесс прогнозирования в зависимости от его целей и местных географических условий, </a:t>
            </a:r>
            <a:endParaRPr lang="ru-RU" dirty="0" smtClean="0"/>
          </a:p>
          <a:p>
            <a:r>
              <a:rPr lang="ru-RU" dirty="0" smtClean="0"/>
              <a:t>главными </a:t>
            </a:r>
            <a:r>
              <a:rPr lang="ru-RU" dirty="0"/>
              <a:t>могут стать рельеф, горные породы, водные объекты, растительность и т. д</a:t>
            </a:r>
            <a:r>
              <a:rPr lang="ru-RU" dirty="0" smtClean="0"/>
              <a:t>. </a:t>
            </a:r>
            <a:r>
              <a:rPr lang="ru-RU" dirty="0"/>
              <a:t>Но часть </a:t>
            </a:r>
            <a:r>
              <a:rPr lang="ru-RU" dirty="0" smtClean="0"/>
              <a:t>этих</a:t>
            </a:r>
          </a:p>
          <a:p>
            <a:r>
              <a:rPr lang="ru-RU" dirty="0" smtClean="0"/>
              <a:t> </a:t>
            </a:r>
            <a:r>
              <a:rPr lang="ru-RU" dirty="0"/>
              <a:t>компонентов на прогнозируемый срок, например на 25 – 30 лет вперед, практически не меняется.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01168" y="3474720"/>
            <a:ext cx="11319124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/>
              <a:t>Поэтому прогнозируя, географ оперирует, например, показателями расчленения рельефа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растительного покрова, механического состава почв и многих других компонентов природной среды. </a:t>
            </a:r>
            <a:endParaRPr lang="ru-RU" dirty="0" smtClean="0"/>
          </a:p>
          <a:p>
            <a:r>
              <a:rPr lang="ru-RU" dirty="0"/>
              <a:t> Зная свойства компонентов и их взаимные связи, различия в реакции на внешние воздействия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можно заблаговременно предусмотреть ответную реакцию природной среды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как на ее собственные параметры, так и на факторы хозяйственной деятельности. </a:t>
            </a:r>
          </a:p>
        </p:txBody>
      </p:sp>
    </p:spTree>
    <p:extLst>
      <p:ext uri="{BB962C8B-B14F-4D97-AF65-F5344CB8AC3E}">
        <p14:creationId xmlns:p14="http://schemas.microsoft.com/office/powerpoint/2010/main" val="3838739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" y="0"/>
            <a:ext cx="10002982" cy="1487055"/>
          </a:xfrm>
        </p:spPr>
        <p:txBody>
          <a:bodyPr/>
          <a:lstStyle/>
          <a:p>
            <a:pPr algn="l"/>
            <a: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Элементы географической культуры:</a:t>
            </a:r>
            <a:br>
              <a:rPr lang="ru-RU" sz="44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4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93963" y="1487055"/>
            <a:ext cx="10982037" cy="5107709"/>
          </a:xfrm>
        </p:spPr>
        <p:txBody>
          <a:bodyPr/>
          <a:lstStyle/>
          <a:p>
            <a:pPr algn="l">
              <a:buClr>
                <a:schemeClr val="accent1">
                  <a:lumMod val="50000"/>
                </a:schemeClr>
              </a:buClr>
            </a:pPr>
            <a:endParaRPr lang="ru-RU" dirty="0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 algn="ctr">
              <a:buClr>
                <a:schemeClr val="accent1">
                  <a:lumMod val="50000"/>
                </a:schemeClr>
              </a:buClr>
              <a:buFont typeface="Courier New" panose="02070309020205020404" pitchFamily="49" charset="0"/>
              <a:buChar char="o"/>
            </a:pP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картина мира – совокупность представлений о мире и его пространственной организации, основанных на современных достижениях географической науки, других наук о Земле</a:t>
            </a: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285750" indent="-285750" algn="ctr">
              <a:buClr>
                <a:schemeClr val="accent1">
                  <a:lumMod val="50000"/>
                </a:schemeClr>
              </a:buClr>
              <a:buFont typeface="Courier New" panose="02070309020205020404" pitchFamily="49" charset="0"/>
              <a:buChar char="o"/>
            </a:pP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географическое 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мышление – способ познания окружающей действительности, присущий географической науке, её специфический «взгляд на мир», отличительными чертами которого являются территориальность и комплексность мышления, привычка класть все суждения на карту, «привязывать»  к конкретным условиям определенной территории</a:t>
            </a: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</a:p>
          <a:p>
            <a:pPr marL="285750" indent="-285750" algn="ctr">
              <a:buClr>
                <a:schemeClr val="accent1">
                  <a:lumMod val="50000"/>
                </a:schemeClr>
              </a:buClr>
              <a:buFont typeface="Courier New" panose="02070309020205020404" pitchFamily="49" charset="0"/>
              <a:buChar char="o"/>
            </a:pP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географический </a:t>
            </a:r>
            <a:r>
              <a:rPr lang="ru-RU" dirty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язык – совокупность специальных географических терминов и географических названий, овладение которыми помогает сформировать правильное представление об окружающей географической действительности</a:t>
            </a:r>
            <a:r>
              <a:rPr lang="ru-RU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dirty="0">
              <a:solidFill>
                <a:schemeClr val="tx1">
                  <a:lumMod val="75000"/>
                  <a:lumOff val="2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63709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5151" y="226423"/>
            <a:ext cx="8596668" cy="1320800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Важность географической культуры в различных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профессиях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играет важную роль в различных профессиях, влияя на понимание мира и взаимодействие с окружающей средой. Она помогает людям быть более эффективными в своей работе и принимать информированные решения. 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385596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3860" y="235132"/>
            <a:ext cx="8596668" cy="1320800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Влияние географической культуры на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медицину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05097" y="1889761"/>
            <a:ext cx="8768905" cy="415160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— это знание и понимание географических особенностей и культурных различий различных регионов мира. В современном мире географическая культура играет важную роль в медицине и влияет на различные аспекты 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этой области.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54740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322218"/>
            <a:ext cx="9108539" cy="1320800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Эпидемиологические характеристики и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заболеваемость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47227" y="1777412"/>
            <a:ext cx="10542694" cy="388077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позволяет медицинским работникам понимать связь между географическими факторами и распространением заболеваний. Например, знание климатических условий и географического положения региона может помочь в оценке риска распространения инфекционных заболеваний, таких как малярия или дифтерия. Это позволяет принимать эффективные меры по предотвращению и контролю эпидемий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235865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" y="182881"/>
            <a:ext cx="8596668" cy="1320800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Необходимость межкультурного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понимания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41905" y="1503681"/>
            <a:ext cx="10678644" cy="388077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Географическая культура также помогает медицинским работникам развивать межкультурное понимание и адаптироваться к различным культурным практикам и представлениям о здоровье и болезни. Например, в некоторых культурах принято обращаться к альтернативным методам лечения, которые могут быть непонятны или непривычны для врачей из других регионов. Понимание этих различий помогает строить доверительные отношения с пациентами и улучшает качество медицинской помощи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74038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3859" y="191589"/>
            <a:ext cx="8596668" cy="1320800"/>
          </a:xfrm>
        </p:spPr>
        <p:txBody>
          <a:bodyPr>
            <a:normAutofit/>
          </a:bodyPr>
          <a:lstStyle/>
          <a:p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Паттерны заболеваемости и географические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факторы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76739" y="1512389"/>
            <a:ext cx="8596668" cy="388077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Изучение географической культуры позволяет медицинским работникам определять паттерны заболеваемости и связывать их с географическими факторами. Например, географические особенности региона могут быть связаны с повышенным риском развития определенных заболеваний, таких как рак кожи или болезни, передающиеся через векторов. Это помогает разрабатывать эффективные стратегии профилактики и лечения</a:t>
            </a:r>
            <a:r>
              <a:rPr lang="ru-RU" sz="3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187947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Аспект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1519</TotalTime>
  <Words>1882</Words>
  <Application>Microsoft Office PowerPoint</Application>
  <PresentationFormat>Произвольный</PresentationFormat>
  <Paragraphs>136</Paragraphs>
  <Slides>39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39</vt:i4>
      </vt:variant>
    </vt:vector>
  </HeadingPairs>
  <TitlesOfParts>
    <vt:vector size="40" baseType="lpstr">
      <vt:lpstr>Аспект</vt:lpstr>
      <vt:lpstr>Географическая культура</vt:lpstr>
      <vt:lpstr>Географическая культура</vt:lpstr>
      <vt:lpstr>Географическая культура включает четыре основных компонента:  I. Географическую картину мира;  II. Географическое мышление;  III. Методы географии;  IV. Язык географии.</vt:lpstr>
      <vt:lpstr>Элементы географической культуры: </vt:lpstr>
      <vt:lpstr>Важность географической культуры в различных профессиях</vt:lpstr>
      <vt:lpstr>Влияние географической культуры на медицину</vt:lpstr>
      <vt:lpstr>1. Эпидемиологические характеристики и заболеваемость</vt:lpstr>
      <vt:lpstr>2. Необходимость межкультурного понимания</vt:lpstr>
      <vt:lpstr>3. Паттерны заболеваемости и географические факторы</vt:lpstr>
      <vt:lpstr>Географическая культура играет важную роль в медицине, помогая понимать связь между географическими факторами и заболеваемостью, развивать межкультурное понимание и определять паттерны заболеваемости. Понимание географической культуры позволяет медицинским работникам эффективно предотвращать и контролировать распространение заболеваний, а также лучше понимать и удовлетворять потребности пациентов различных культурных групп.</vt:lpstr>
      <vt:lpstr>Географическая культура и экономика</vt:lpstr>
      <vt:lpstr>Торговля и логистика: Географическое положение страны или региона может определять его возможности для торговли с другими странами и регионами. Например, страны с благоприятным географическим положением имеют доступ к различным рынкам и могут легко транспортировать товары, что способствует развитию торговли и экономическому росту. </vt:lpstr>
      <vt:lpstr>Презентация PowerPoint</vt:lpstr>
      <vt:lpstr>Географическая культура в туризме</vt:lpstr>
      <vt:lpstr>Презентация PowerPoint</vt:lpstr>
      <vt:lpstr>В целом, географическая культура является важным компонентом успешного туристического опыта. Она позволяет туристам полноценно и безопасно исследовать новые места, погружаться в местную культуру и наслаждаться красотой и уникальностью природы. </vt:lpstr>
      <vt:lpstr>Роль географической культуры в дипломатии</vt:lpstr>
      <vt:lpstr>Географическая культура помогает дипломатам понимать взаимосвязь между географическими условиями и политическими процессами. Например, знание о границах, ресурсах и климатических особенностях может быть важно при решении конфликтов и разработке договоров. Также знание географии позволяет дипломатам адаптироваться к различным культурным и климатическим условиям при выполнении своих обязанностей за рубежом. Одна из основных задач дипломатии — поддержание взаимоотношений с другими странами. Географическая культура помогает дипломатам понять культурные, исторические и географические особенности той или иной страны, что позволяет строить эффективные коммуникации и находить общие интересы для сотрудничества. Например, знание о религиозных, этнических и языковых особенностях может помочь дипломатам создать доверительные отношения и избегать конфликтов при проведении переговоров. </vt:lpstr>
      <vt:lpstr>Таким образом, географическая культура играет ключевую роль в дипломатии, позволяя дипломатам получить более полное представление о других странах и эффективно выполнять свои обязанности. Знание географии помогает дипломатам понять геополитические, культурные и экономические аспекты взаимодействия с другими странами, а также строить эффективные коммуникации и достигать международных соглашений. </vt:lpstr>
      <vt:lpstr>Географическая культура в архитектуре и градостроительстве</vt:lpstr>
      <vt:lpstr>Во-первых, географическая культура помогает определить адекватное использование природных ресурсов и пространства. К примеру, при проектировании города в зоне сейсмической активности необходимо учитывать строительные нормы и требования для снижения риска разрушения зданий в случае землетрясений. А в странах с холодным климатом важно предусмотреть эффективную изоляцию и отопление зданий. Во-вторых, географическая культура влияет на архитектурный стиль и внешний облик зданий. Местные материалы, традиции и культура населения определяют архитектурные формы и декоративные элементы. Например, города в арабских странах часто имеют традиционные элементы архитектуры, такие как арки и изящные орнаменты, в то время как города в скандинавских странах отличаются своей минималистичностью и функциональностью. В-третьих, географическая культура важна для планирования городской среды. Знание демографических и социально-экономических характеристик региона позволяет оптимизировать размещение объектов инфраструктуры и создать комфортные условия для проживания жителей. Например, при планировании нового района необходимо учесть наличие школ, садиков, медицинских учреждений и других социальных объектов, а также обеспечить удобную транспортную доступность и развитую систему общественного транспорта. </vt:lpstr>
      <vt:lpstr>Таким образом, географическая культура играет важную роль в архитектуре и градостроительстве, являясь ключевым фактором успешной адаптации городской среды к природным особенностям и потребностям населения. Понимание географических особенностей и культурных традиций региона позволяет создавать гармоничные и уникальные городские пространства, способствующие качественной жизни жителей и улучшению общего облика городов.</vt:lpstr>
      <vt:lpstr>Географическая культура и журналистика</vt:lpstr>
      <vt:lpstr>Во-первых, знание географии позволяет журналисту лучше понимать и описывать события, происходящие в разных частях мира. Знание географических особенностей региона или страны позволяет достоверно и точно рассказать о текущих событиях, включая их местоположение, климатические условия, географические особенности и другие важные детали. Во-вторых, географическая культура помогает журналисту проводить анализ глобальных проблем и тенденций. География предоставляет информацию о распределении ресурсов, экономических и политических системах различных стран, что позволяет дать объективную оценку событиям и ситуациям, происходящим в мире. </vt:lpstr>
      <vt:lpstr>Кроме того, географическая культура помогает журналисту правильно интерпретировать глобальные процессы, такие как изменение климата или миграционные потоки. Знание географии позволяет журналисту объяснить причины и последствия таких процессов, а также предоставить контекст и обобщенное представление о глобальных изменениях.  </vt:lpstr>
      <vt:lpstr>В целом, географическая культура является ключевым элементом образованности и компетентности в современном мире. Она помогает людям лучше понимать и взаимодействовать с окружающим миром, что, в свою очередь, способствует личному и профессиональному росту.</vt:lpstr>
      <vt:lpstr>Традиционные и новые методы в географии </vt:lpstr>
      <vt:lpstr>Методы географических исследований-способы получения географической информации </vt:lpstr>
      <vt:lpstr>Метод наблюдения </vt:lpstr>
      <vt:lpstr>Картографический метод </vt:lpstr>
      <vt:lpstr>Статистический метод</vt:lpstr>
      <vt:lpstr>Исторический метод</vt:lpstr>
      <vt:lpstr>Сравнительный метод </vt:lpstr>
      <vt:lpstr>Дистанционное исследование</vt:lpstr>
      <vt:lpstr>Географический прогноз и моделирование </vt:lpstr>
      <vt:lpstr>Геоинформационный метод</vt:lpstr>
      <vt:lpstr>Географическое прогнозирование</vt:lpstr>
      <vt:lpstr>Внешние факторы</vt:lpstr>
      <vt:lpstr>Внутренние факторы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Географическая культура</dc:title>
  <dc:creator>user</dc:creator>
  <cp:lastModifiedBy>Иванов Дмитрий Николаевич</cp:lastModifiedBy>
  <cp:revision>33</cp:revision>
  <dcterms:created xsi:type="dcterms:W3CDTF">2023-11-26T16:52:21Z</dcterms:created>
  <dcterms:modified xsi:type="dcterms:W3CDTF">2024-01-15T07:28:50Z</dcterms:modified>
</cp:coreProperties>
</file>