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4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504" y="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7A834-B105-438E-8EB1-F17656D4ACE1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B12559-C8F8-4098-B3EF-627F5D6C77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7A834-B105-438E-8EB1-F17656D4ACE1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2559-C8F8-4098-B3EF-627F5D6C77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7A834-B105-438E-8EB1-F17656D4ACE1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2559-C8F8-4098-B3EF-627F5D6C77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7A834-B105-438E-8EB1-F17656D4ACE1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B12559-C8F8-4098-B3EF-627F5D6C77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7A834-B105-438E-8EB1-F17656D4ACE1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2559-C8F8-4098-B3EF-627F5D6C77A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7A834-B105-438E-8EB1-F17656D4ACE1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2559-C8F8-4098-B3EF-627F5D6C77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7A834-B105-438E-8EB1-F17656D4ACE1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CB12559-C8F8-4098-B3EF-627F5D6C77A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7A834-B105-438E-8EB1-F17656D4ACE1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2559-C8F8-4098-B3EF-627F5D6C77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7A834-B105-438E-8EB1-F17656D4ACE1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2559-C8F8-4098-B3EF-627F5D6C77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7A834-B105-438E-8EB1-F17656D4ACE1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2559-C8F8-4098-B3EF-627F5D6C77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7A834-B105-438E-8EB1-F17656D4ACE1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2559-C8F8-4098-B3EF-627F5D6C77A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E7A834-B105-438E-8EB1-F17656D4ACE1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CB12559-C8F8-4098-B3EF-627F5D6C77A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643050"/>
            <a:ext cx="8458200" cy="3429023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Georgia" pitchFamily="18" charset="0"/>
                <a:cs typeface="Times New Roman" pitchFamily="18" charset="0"/>
              </a:rPr>
              <a:t>Географическая среда. Естественный и антропогенный ландшафты. </a:t>
            </a:r>
            <a:endParaRPr lang="ru-RU" sz="3200" dirty="0">
              <a:latin typeface="Georgia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6929486" cy="100013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Georgia" pitchFamily="18" charset="0"/>
              </a:rPr>
              <a:t>Экосистема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1500174"/>
            <a:ext cx="3179793" cy="4500594"/>
          </a:xfrm>
        </p:spPr>
        <p:txBody>
          <a:bodyPr>
            <a:normAutofit/>
          </a:bodyPr>
          <a:lstStyle/>
          <a:p>
            <a:pPr fontAlgn="base"/>
            <a:r>
              <a:rPr lang="ru-RU" dirty="0" smtClean="0">
                <a:latin typeface="Georgia" pitchFamily="18" charset="0"/>
              </a:rPr>
              <a:t>Экосистема - это система, объединяющая все живые организмы, а также их взаимодействие с природой и между собой. Экосистемы занимают большие площади земной поверхности, включающие множество разнообразных географических объектов, в том числе водоемы и горные хребты. Трофическая структура определяется как способ, при котором микроорганизмы используют пищевые ресурсы и, следовательно, где происходит передача энергии в экосистеме, где географическая среда осваивается огромным населяющим планету биологическим разнообразием.</a:t>
            </a:r>
          </a:p>
          <a:p>
            <a:endParaRPr lang="ru-RU" dirty="0"/>
          </a:p>
        </p:txBody>
      </p:sp>
      <p:pic>
        <p:nvPicPr>
          <p:cNvPr id="7" name="Содержимое 6" descr="ekosistema-krasivye-kartinki-1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5050" y="1714488"/>
            <a:ext cx="4997478" cy="343045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err="1" smtClean="0">
                <a:latin typeface="Georgia" pitchFamily="18" charset="0"/>
              </a:rPr>
              <a:t>Геосистема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err="1" smtClean="0">
                <a:latin typeface="Georgia" pitchFamily="18" charset="0"/>
              </a:rPr>
              <a:t>Геосистема</a:t>
            </a:r>
            <a:r>
              <a:rPr lang="ru-RU" sz="2400" dirty="0" smtClean="0">
                <a:latin typeface="Georgia" pitchFamily="18" charset="0"/>
              </a:rPr>
              <a:t> — фундаментальная категория географии и геоэкологии, обозначающая совокупность взаимосвязанных компонентов географической оболочки, объединённых потоками вещества, энергии и информации. Компоненты </a:t>
            </a:r>
            <a:r>
              <a:rPr lang="ru-RU" sz="2400" dirty="0" err="1" smtClean="0">
                <a:latin typeface="Georgia" pitchFamily="18" charset="0"/>
              </a:rPr>
              <a:t>геосистемы</a:t>
            </a:r>
            <a:r>
              <a:rPr lang="ru-RU" sz="2400" dirty="0" smtClean="0">
                <a:latin typeface="Georgia" pitchFamily="18" charset="0"/>
              </a:rPr>
              <a:t> подразделяют на абиотические (</a:t>
            </a:r>
            <a:r>
              <a:rPr lang="ru-RU" sz="2400" dirty="0" err="1" smtClean="0">
                <a:latin typeface="Georgia" pitchFamily="18" charset="0"/>
              </a:rPr>
              <a:t>морфолитогенная</a:t>
            </a:r>
            <a:r>
              <a:rPr lang="ru-RU" sz="2400" dirty="0" smtClean="0">
                <a:latin typeface="Georgia" pitchFamily="18" charset="0"/>
              </a:rPr>
              <a:t> основа, воздушные массы, природные воды), биотические (растительность, животный мир) и </a:t>
            </a:r>
            <a:r>
              <a:rPr lang="ru-RU" sz="2400" dirty="0" err="1" smtClean="0">
                <a:latin typeface="Georgia" pitchFamily="18" charset="0"/>
              </a:rPr>
              <a:t>биокосные</a:t>
            </a:r>
            <a:r>
              <a:rPr lang="ru-RU" sz="2400" dirty="0" smtClean="0">
                <a:latin typeface="Georgia" pitchFamily="18" charset="0"/>
              </a:rPr>
              <a:t> (почвы). Взаимодействие всех компонентов в </a:t>
            </a:r>
            <a:r>
              <a:rPr lang="ru-RU" sz="2400" dirty="0" err="1" smtClean="0">
                <a:latin typeface="Georgia" pitchFamily="18" charset="0"/>
              </a:rPr>
              <a:t>геосистеме</a:t>
            </a:r>
            <a:r>
              <a:rPr lang="ru-RU" sz="2400" dirty="0" smtClean="0">
                <a:latin typeface="Georgia" pitchFamily="18" charset="0"/>
              </a:rPr>
              <a:t> обусловливается их вещественными, энергетическими и информационными свойствами.</a:t>
            </a: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ЛАНДШАФТ: ЕСТЕСТВЕННЫЙ,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АНТРОПОГЕННЫЙ.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Georgia" pitchFamily="18" charset="0"/>
              </a:rPr>
              <a:t>Естественный ландшафт формируется природными процессами без значительного влияния человека. Он включает разнообразные природные элементы, такие как рельеф, реки, озера, леса и другие. Естественные ландшафты обладают своими специфическими свойствами, которые определяются природными условиями местности.</a:t>
            </a:r>
          </a:p>
          <a:p>
            <a:r>
              <a:rPr lang="ru-RU" sz="2000" dirty="0" smtClean="0">
                <a:latin typeface="Georgia" pitchFamily="18" charset="0"/>
              </a:rPr>
              <a:t>Антропогенный ландшафт возникает под воздействием деятельности человека. Он включает в себя элементы, созданные или измененные людьми, такие как земледелие, промышленные комплексы, города и дороги. Антропогенные ландшафты часто характеризуются высокой степенью изменения и приспособления к потребностям общества.</a:t>
            </a:r>
            <a:endParaRPr lang="ru-RU" sz="20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857892"/>
            <a:ext cx="8610600" cy="3571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111917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Естественный                       ландшафт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⇩</a:t>
            </a:r>
            <a:endParaRPr lang="ru-RU" sz="24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104773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Антропогенный              ландшафт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⇩</a:t>
            </a:r>
            <a:endParaRPr lang="ru-RU" sz="2400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7" name="Содержимое 6" descr="Murov_mountain_in_Azerbaijan-Caucasus4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14282" y="2071678"/>
            <a:ext cx="4291012" cy="3500462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8" name="Содержимое 7" descr="antropogenniy-landsaft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714876" y="2071678"/>
            <a:ext cx="4289425" cy="35719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ЕСТЕСТВЕННЫЙ ЛАНДШАФТ И ЕГО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СВОЙСТВА.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>
                <a:latin typeface="Georgia" pitchFamily="18" charset="0"/>
              </a:rPr>
              <a:t>Первое свойство естественного ландшафта – его природный характер. Естественный</a:t>
            </a:r>
          </a:p>
          <a:p>
            <a:r>
              <a:rPr lang="ru-RU" dirty="0" smtClean="0">
                <a:latin typeface="Georgia" pitchFamily="18" charset="0"/>
              </a:rPr>
              <a:t>ландшафт не подвергается значительному преобразованию со стороны человека и</a:t>
            </a:r>
          </a:p>
          <a:p>
            <a:r>
              <a:rPr lang="ru-RU" dirty="0" smtClean="0">
                <a:latin typeface="Georgia" pitchFamily="18" charset="0"/>
              </a:rPr>
              <a:t>сохраняет свою первоначальную форму и структуру.</a:t>
            </a:r>
          </a:p>
          <a:p>
            <a:endParaRPr lang="ru-RU" dirty="0" smtClean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Второе свойство – </a:t>
            </a:r>
            <a:r>
              <a:rPr lang="ru-RU" dirty="0" err="1" smtClean="0">
                <a:latin typeface="Georgia" pitchFamily="18" charset="0"/>
              </a:rPr>
              <a:t>биоразнообразие</a:t>
            </a:r>
            <a:r>
              <a:rPr lang="ru-RU" dirty="0" smtClean="0">
                <a:latin typeface="Georgia" pitchFamily="18" charset="0"/>
              </a:rPr>
              <a:t>. В естественных ландшафтах сосуществуют</a:t>
            </a:r>
          </a:p>
          <a:p>
            <a:r>
              <a:rPr lang="ru-RU" dirty="0" smtClean="0">
                <a:latin typeface="Georgia" pitchFamily="18" charset="0"/>
              </a:rPr>
              <a:t>различные экологические системы, обеспечивающие разнообразие флоры и фауны.</a:t>
            </a:r>
          </a:p>
          <a:p>
            <a:r>
              <a:rPr lang="ru-RU" dirty="0" smtClean="0">
                <a:latin typeface="Georgia" pitchFamily="18" charset="0"/>
              </a:rPr>
              <a:t>Это способствует поддержанию природного баланса и обеспечению устойчивости</a:t>
            </a:r>
          </a:p>
          <a:p>
            <a:r>
              <a:rPr lang="ru-RU" dirty="0" smtClean="0">
                <a:latin typeface="Georgia" pitchFamily="18" charset="0"/>
              </a:rPr>
              <a:t>экосистемы.</a:t>
            </a:r>
          </a:p>
          <a:p>
            <a:endParaRPr lang="ru-RU" dirty="0" smtClean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Третье свойство – геологическая основа. Естественный ландшафт формируется на</a:t>
            </a:r>
          </a:p>
          <a:p>
            <a:r>
              <a:rPr lang="ru-RU" dirty="0" smtClean="0">
                <a:latin typeface="Georgia" pitchFamily="18" charset="0"/>
              </a:rPr>
              <a:t>основе геологических процессов, которые определяют его рельефную и</a:t>
            </a:r>
          </a:p>
          <a:p>
            <a:r>
              <a:rPr lang="ru-RU" dirty="0" smtClean="0">
                <a:latin typeface="Georgia" pitchFamily="18" charset="0"/>
              </a:rPr>
              <a:t>гидрологическую структуру. Например, наличие хребтов и рек воздействует на</a:t>
            </a:r>
          </a:p>
          <a:p>
            <a:r>
              <a:rPr lang="ru-RU" dirty="0" smtClean="0">
                <a:latin typeface="Georgia" pitchFamily="18" charset="0"/>
              </a:rPr>
              <a:t>формирование местности и климатических условий в данном районе.</a:t>
            </a:r>
          </a:p>
          <a:p>
            <a:endParaRPr lang="ru-RU" dirty="0" smtClean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Четвертое свойство – климатические условия. Естественный ландшафт подвержен</a:t>
            </a:r>
          </a:p>
          <a:p>
            <a:r>
              <a:rPr lang="ru-RU" dirty="0" smtClean="0">
                <a:latin typeface="Georgia" pitchFamily="18" charset="0"/>
              </a:rPr>
              <a:t>воздействию климатических факторов, таких как температура, осадки, влажность и</a:t>
            </a:r>
          </a:p>
          <a:p>
            <a:r>
              <a:rPr lang="ru-RU" dirty="0" smtClean="0">
                <a:latin typeface="Georgia" pitchFamily="18" charset="0"/>
              </a:rPr>
              <a:t>ветровые условия. Они определяют типы растительности, население и другие</a:t>
            </a:r>
          </a:p>
          <a:p>
            <a:r>
              <a:rPr lang="ru-RU" dirty="0" smtClean="0">
                <a:latin typeface="Georgia" pitchFamily="18" charset="0"/>
              </a:rPr>
              <a:t>аспекты жизнедеятельности в данном районе.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АНТРОПОГЕННЫЙ ЛАНДШАФТ И ЕГО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ОСОБЕННОСТИ.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24918" cy="5089548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Georgia" pitchFamily="18" charset="0"/>
              </a:rPr>
              <a:t>Особенностью антропогенных ландшафтов является их высокая степень</a:t>
            </a:r>
          </a:p>
          <a:p>
            <a:r>
              <a:rPr lang="ru-RU" sz="1600" dirty="0" smtClean="0">
                <a:latin typeface="Georgia" pitchFamily="18" charset="0"/>
              </a:rPr>
              <a:t>изменений исходной природной среды. Человеческая деятельность может</a:t>
            </a:r>
          </a:p>
          <a:p>
            <a:r>
              <a:rPr lang="ru-RU" sz="1600" dirty="0" smtClean="0">
                <a:latin typeface="Georgia" pitchFamily="18" charset="0"/>
              </a:rPr>
              <a:t>привести к разрушению естественных экосистем, искажению</a:t>
            </a:r>
          </a:p>
          <a:p>
            <a:r>
              <a:rPr lang="ru-RU" sz="1600" dirty="0" smtClean="0">
                <a:latin typeface="Georgia" pitchFamily="18" charset="0"/>
              </a:rPr>
              <a:t>геологических процессов, экологическим катастрофам и негативному</a:t>
            </a:r>
          </a:p>
          <a:p>
            <a:r>
              <a:rPr lang="ru-RU" sz="1600" dirty="0" smtClean="0">
                <a:latin typeface="Georgia" pitchFamily="18" charset="0"/>
              </a:rPr>
              <a:t>воздействию на </a:t>
            </a:r>
            <a:r>
              <a:rPr lang="ru-RU" sz="1600" dirty="0" err="1" smtClean="0">
                <a:latin typeface="Georgia" pitchFamily="18" charset="0"/>
              </a:rPr>
              <a:t>биоту</a:t>
            </a:r>
            <a:r>
              <a:rPr lang="ru-RU" sz="1600" dirty="0" smtClean="0">
                <a:latin typeface="Georgia" pitchFamily="18" charset="0"/>
              </a:rPr>
              <a:t> и климат. Антропогенные ландшафты имеют</a:t>
            </a:r>
          </a:p>
          <a:p>
            <a:r>
              <a:rPr lang="ru-RU" sz="1600" dirty="0" smtClean="0">
                <a:latin typeface="Georgia" pitchFamily="18" charset="0"/>
              </a:rPr>
              <a:t>некоторые общие особенности.</a:t>
            </a:r>
          </a:p>
          <a:p>
            <a:endParaRPr lang="ru-RU" sz="1600" dirty="0" smtClean="0">
              <a:latin typeface="Georgia" pitchFamily="18" charset="0"/>
            </a:endParaRPr>
          </a:p>
          <a:p>
            <a:r>
              <a:rPr lang="ru-RU" sz="1600" dirty="0" smtClean="0">
                <a:latin typeface="Georgia" pitchFamily="18" charset="0"/>
              </a:rPr>
              <a:t>Во-первых, они характеризуются высокой степенью фрагментации, то есть</a:t>
            </a:r>
          </a:p>
          <a:p>
            <a:r>
              <a:rPr lang="ru-RU" sz="1600" dirty="0" smtClean="0">
                <a:latin typeface="Georgia" pitchFamily="18" charset="0"/>
              </a:rPr>
              <a:t>разделением на отдельные участки с различными структурами и</a:t>
            </a:r>
          </a:p>
          <a:p>
            <a:r>
              <a:rPr lang="ru-RU" sz="1600" dirty="0" smtClean="0">
                <a:latin typeface="Georgia" pitchFamily="18" charset="0"/>
              </a:rPr>
              <a:t>функциями. Это связано с наличием разнообразных объектов и</a:t>
            </a:r>
          </a:p>
          <a:p>
            <a:r>
              <a:rPr lang="ru-RU" sz="1600" dirty="0" smtClean="0">
                <a:latin typeface="Georgia" pitchFamily="18" charset="0"/>
              </a:rPr>
              <a:t>инфраструктуры, таких как дороги, здания, промышленные сооружения.</a:t>
            </a:r>
          </a:p>
          <a:p>
            <a:endParaRPr lang="ru-RU" sz="1600" dirty="0" smtClean="0">
              <a:latin typeface="Georgia" pitchFamily="18" charset="0"/>
            </a:endParaRPr>
          </a:p>
          <a:p>
            <a:r>
              <a:rPr lang="ru-RU" sz="1600" dirty="0" smtClean="0">
                <a:latin typeface="Georgia" pitchFamily="18" charset="0"/>
              </a:rPr>
              <a:t>Во-вторых, антропогенные ландшафты обычно имеют значительно</a:t>
            </a:r>
          </a:p>
          <a:p>
            <a:r>
              <a:rPr lang="ru-RU" sz="1600" dirty="0" smtClean="0">
                <a:latin typeface="Georgia" pitchFamily="18" charset="0"/>
              </a:rPr>
              <a:t>большую производительность, чем естественные экосистемы. Это</a:t>
            </a:r>
          </a:p>
          <a:p>
            <a:r>
              <a:rPr lang="ru-RU" sz="1600" dirty="0" smtClean="0">
                <a:latin typeface="Georgia" pitchFamily="18" charset="0"/>
              </a:rPr>
              <a:t>обусловлено тем, что человек использует природные ресурсы для</a:t>
            </a:r>
          </a:p>
          <a:p>
            <a:r>
              <a:rPr lang="ru-RU" sz="1600" dirty="0" smtClean="0">
                <a:latin typeface="Georgia" pitchFamily="18" charset="0"/>
              </a:rPr>
              <a:t>собственных нужд, создает системы искусственного полива и обработки</a:t>
            </a:r>
          </a:p>
          <a:p>
            <a:r>
              <a:rPr lang="ru-RU" sz="1600" dirty="0" smtClean="0">
                <a:latin typeface="Georgia" pitchFamily="18" charset="0"/>
              </a:rPr>
              <a:t>почвы, вносит удобрения и пестициды.</a:t>
            </a:r>
            <a:endParaRPr lang="ru-RU" sz="16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Ландшафтные формы природы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00174"/>
            <a:ext cx="8901114" cy="5143536"/>
          </a:xfrm>
        </p:spPr>
        <p:txBody>
          <a:bodyPr>
            <a:normAutofit lnSpcReduction="10000"/>
          </a:bodyPr>
          <a:lstStyle/>
          <a:p>
            <a:r>
              <a:rPr lang="ru-RU" sz="1400" dirty="0" smtClean="0">
                <a:latin typeface="Georgia" pitchFamily="18" charset="0"/>
              </a:rPr>
              <a:t>Горы – это высокие природные образования, характеризующиеся крутыми склонами и пиками. Горы могут быть как формовочные, образованные в результате вулканизма, так и складчатые, сформированные в результате давления и сдвига тектонических плит.</a:t>
            </a:r>
          </a:p>
          <a:p>
            <a:endParaRPr lang="ru-RU" sz="1400" dirty="0" smtClean="0">
              <a:latin typeface="Georgia" pitchFamily="18" charset="0"/>
            </a:endParaRPr>
          </a:p>
          <a:p>
            <a:r>
              <a:rPr lang="ru-RU" sz="1400" dirty="0" smtClean="0">
                <a:latin typeface="Georgia" pitchFamily="18" charset="0"/>
              </a:rPr>
              <a:t>Плоскогорья – это равнинные или пологие участки земной поверхности, расположенные на высоте. Плоскогорья часто имеют вид ступенчатой или </a:t>
            </a:r>
            <a:r>
              <a:rPr lang="ru-RU" sz="1400" dirty="0" err="1" smtClean="0">
                <a:latin typeface="Georgia" pitchFamily="18" charset="0"/>
              </a:rPr>
              <a:t>террасообразной</a:t>
            </a:r>
            <a:r>
              <a:rPr lang="ru-RU" sz="1400" dirty="0" smtClean="0">
                <a:latin typeface="Georgia" pitchFamily="18" charset="0"/>
              </a:rPr>
              <a:t> структуры, их формирование связано с эрозионными и </a:t>
            </a:r>
            <a:r>
              <a:rPr lang="ru-RU" sz="1400" dirty="0" err="1" smtClean="0">
                <a:latin typeface="Georgia" pitchFamily="18" charset="0"/>
              </a:rPr>
              <a:t>литодинамическими</a:t>
            </a:r>
            <a:r>
              <a:rPr lang="ru-RU" sz="1400" dirty="0" smtClean="0">
                <a:latin typeface="Georgia" pitchFamily="18" charset="0"/>
              </a:rPr>
              <a:t> процессами.</a:t>
            </a:r>
          </a:p>
          <a:p>
            <a:endParaRPr lang="ru-RU" sz="1400" dirty="0" smtClean="0">
              <a:latin typeface="Georgia" pitchFamily="18" charset="0"/>
            </a:endParaRPr>
          </a:p>
          <a:p>
            <a:r>
              <a:rPr lang="ru-RU" sz="1400" dirty="0" smtClean="0">
                <a:latin typeface="Georgia" pitchFamily="18" charset="0"/>
              </a:rPr>
              <a:t>Равнины – это горизонтальные участки земной поверхности, характеризующиеся отсутствием заметных возвышенностей и углублений. Равнины часто представляют собой плодородные и обширные территории, способные поддерживать разнообразную растительность.</a:t>
            </a:r>
          </a:p>
          <a:p>
            <a:endParaRPr lang="ru-RU" sz="1400" dirty="0" smtClean="0">
              <a:latin typeface="Georgia" pitchFamily="18" charset="0"/>
            </a:endParaRPr>
          </a:p>
          <a:p>
            <a:r>
              <a:rPr lang="ru-RU" sz="1400" dirty="0" smtClean="0">
                <a:latin typeface="Georgia" pitchFamily="18" charset="0"/>
              </a:rPr>
              <a:t>Реки и озера – это водные формы, которые играют важную роль в формировании ландшафтных форм. Реки образуются при продолжительности эрозии и разработки речной долины, озера – в результате накопления воды в впадающих реках или в котловинах сливающихся горных потоков.</a:t>
            </a:r>
          </a:p>
          <a:p>
            <a:endParaRPr lang="ru-RU" sz="1400" dirty="0" smtClean="0">
              <a:latin typeface="Georgia" pitchFamily="18" charset="0"/>
            </a:endParaRPr>
          </a:p>
          <a:p>
            <a:r>
              <a:rPr lang="ru-RU" sz="1400" dirty="0" smtClean="0">
                <a:latin typeface="Georgia" pitchFamily="18" charset="0"/>
              </a:rPr>
              <a:t>Пустыни – это обширные земли, лишенные растительности и имеющие очень малое количество осадков. Пустыни образуются из-за различных климатических и географических условий, таких как теплые течения, неравномерное распределение осадков и ветровые действия.</a:t>
            </a:r>
          </a:p>
          <a:p>
            <a:endParaRPr lang="ru-RU" sz="1400" dirty="0" smtClean="0">
              <a:latin typeface="Georgia" pitchFamily="18" charset="0"/>
            </a:endParaRPr>
          </a:p>
          <a:p>
            <a:r>
              <a:rPr lang="ru-RU" sz="1400" dirty="0" smtClean="0">
                <a:latin typeface="Georgia" pitchFamily="18" charset="0"/>
              </a:rPr>
              <a:t>Побережья – это граница между сушей и морской водой. Побережья обладают своей уникальной средой обитания, которая оказывает влияние на формирование их ландшафтных форм. В зависимости от природы побережья, оно может быть скалистым, песчаным, морским моря.</a:t>
            </a:r>
          </a:p>
          <a:p>
            <a:endParaRPr lang="ru-RU" sz="1800" dirty="0" smtClean="0">
              <a:latin typeface="Georgia" pitchFamily="18" charset="0"/>
            </a:endParaRPr>
          </a:p>
          <a:p>
            <a:endParaRPr lang="ru-RU" sz="1800" dirty="0" smtClean="0">
              <a:latin typeface="Georgia" pitchFamily="18" charset="0"/>
            </a:endParaRPr>
          </a:p>
          <a:p>
            <a:endParaRPr lang="ru-RU" sz="18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358246" cy="100013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Georgia" pitchFamily="18" charset="0"/>
              </a:rPr>
              <a:t>Ландшафт и его виды</a:t>
            </a:r>
            <a:br>
              <a:rPr lang="ru-RU" sz="2800" dirty="0" smtClean="0">
                <a:latin typeface="Georgia" pitchFamily="18" charset="0"/>
              </a:rPr>
            </a:br>
            <a:endParaRPr lang="ru-RU" sz="2800" dirty="0"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857364"/>
            <a:ext cx="2828915" cy="4071966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Georgia" pitchFamily="18" charset="0"/>
              </a:rPr>
              <a:t>Географический ландшафт</a:t>
            </a:r>
            <a:r>
              <a:rPr lang="ru-RU" dirty="0" smtClean="0">
                <a:latin typeface="Georgia" pitchFamily="18" charset="0"/>
              </a:rPr>
              <a:t> - конкретная часть земной поверхности с единой динамикой и структурой.  Оказывает влияние и действует на все живые организмы принудительно, и те кто не способен адаптироваться должны переселяться в другой ландшафт. Таким образом появились этнические группы. Большая часть народностей и племен вписывались в ландшафт, не желая его изменить. Возникли отдельные группы рыболовов, охотников, скотоводов.</a:t>
            </a:r>
            <a:br>
              <a:rPr lang="ru-RU" dirty="0" smtClean="0">
                <a:latin typeface="Georgia" pitchFamily="18" charset="0"/>
              </a:rPr>
            </a:br>
            <a:endParaRPr lang="ru-RU" dirty="0" smtClean="0">
              <a:latin typeface="Georgia" pitchFamily="18" charset="0"/>
            </a:endParaRPr>
          </a:p>
          <a:p>
            <a:endParaRPr lang="ru-RU" dirty="0"/>
          </a:p>
        </p:txBody>
      </p:sp>
      <p:pic>
        <p:nvPicPr>
          <p:cNvPr id="5" name="Содержимое 4" descr="геогр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57620" y="1928802"/>
            <a:ext cx="4857750" cy="3647361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143644"/>
            <a:ext cx="8458200" cy="42862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5391168"/>
          </a:xfrm>
        </p:spPr>
        <p:txBody>
          <a:bodyPr/>
          <a:lstStyle/>
          <a:p>
            <a:r>
              <a:rPr lang="ru-RU" b="1" dirty="0" smtClean="0">
                <a:latin typeface="Georgia" pitchFamily="18" charset="0"/>
              </a:rPr>
              <a:t>Природный ландшафт</a:t>
            </a:r>
            <a:r>
              <a:rPr lang="ru-RU" dirty="0" smtClean="0">
                <a:latin typeface="Georgia" pitchFamily="18" charset="0"/>
              </a:rPr>
              <a:t> - связан с географическим ландшафтом, который не испытывал непосредственного влияния человеческой деятельность, либо испытывал ее, но в очень слабой степени. Компонентами  этого ландшафта относится рельеф, растительный и животный мир, вода. Причем эти элементы могут быть материалом для работы. так же учитывается мифологическое отношение к природе. Так же, существуют такие разновидности, как искусственный ландшафт и естественный ландшафт.</a:t>
            </a:r>
          </a:p>
          <a:p>
            <a:endParaRPr lang="ru-RU" dirty="0">
              <a:latin typeface="Georgia" pitchFamily="18" charset="0"/>
            </a:endParaRPr>
          </a:p>
        </p:txBody>
      </p:sp>
      <p:pic>
        <p:nvPicPr>
          <p:cNvPr id="6" name="Содержимое 5" descr="146617694214716334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007268"/>
            <a:ext cx="5340350" cy="4005263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6215082"/>
            <a:ext cx="8458200" cy="3571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071546"/>
            <a:ext cx="3008313" cy="485778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Агрокультурный ландшафт</a:t>
            </a:r>
            <a:r>
              <a:rPr lang="ru-RU" sz="2000" dirty="0" smtClean="0">
                <a:latin typeface="Georgia" pitchFamily="18" charset="0"/>
              </a:rPr>
              <a:t> - это ландшафт, где естественная растительность в значительной степени заменена посевами и посадками сельскохозяйственных и садовых культур. 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7" name="Содержимое 6" descr="1667405938_2-colodu-club-p-agrokulturnii-landshaft-instagram-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5050" y="1199612"/>
            <a:ext cx="5340350" cy="362057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29680" cy="92869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Georgia" pitchFamily="18" charset="0"/>
              </a:rPr>
              <a:t>ГЕОГРАФИЧЕСКАЯ СРЕДА.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1357298"/>
            <a:ext cx="3857652" cy="5072098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Georgia" pitchFamily="18" charset="0"/>
              </a:rPr>
              <a:t>Географическая среда — это часть природы, являющаяся средой обитания человека, источником основных ресурсов на данном этапе исторического развития, постоянно подверженная антропогенному воздействию. </a:t>
            </a:r>
          </a:p>
          <a:p>
            <a:r>
              <a:rPr lang="ru-RU" sz="2000" dirty="0" smtClean="0">
                <a:latin typeface="Georgia" pitchFamily="18" charset="0"/>
              </a:rPr>
              <a:t>Географическая среда является необходимым условием жизни и деятельности общества, его экономического и социального развития.</a:t>
            </a:r>
          </a:p>
          <a:p>
            <a:endParaRPr lang="ru-RU" sz="2000" dirty="0"/>
          </a:p>
        </p:txBody>
      </p:sp>
      <p:pic>
        <p:nvPicPr>
          <p:cNvPr id="5" name="Содержимое 4" descr="географическая сред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14810" y="2071678"/>
            <a:ext cx="4500594" cy="33575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86520"/>
            <a:ext cx="8458200" cy="3571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928670"/>
            <a:ext cx="3008313" cy="4481530"/>
          </a:xfrm>
        </p:spPr>
        <p:txBody>
          <a:bodyPr/>
          <a:lstStyle/>
          <a:p>
            <a:r>
              <a:rPr lang="ru-RU" dirty="0" smtClean="0"/>
              <a:t> </a:t>
            </a:r>
            <a:r>
              <a:rPr lang="ru-RU" sz="1800" b="1" dirty="0" smtClean="0">
                <a:latin typeface="Georgia" pitchFamily="18" charset="0"/>
              </a:rPr>
              <a:t>Антропогенный ландшафт</a:t>
            </a:r>
            <a:r>
              <a:rPr lang="ru-RU" sz="1800" dirty="0" smtClean="0">
                <a:latin typeface="Georgia" pitchFamily="18" charset="0"/>
              </a:rPr>
              <a:t> - создан в ходе целенаправленной человеческой деятельности. Возник в результате непреднамеренного изменения природного ландшафта. Сюда можно отнести городские и сельские поселения. Все развития антропогенных ландшафтов контролируется человеком.</a:t>
            </a:r>
            <a:endParaRPr lang="ru-RU" sz="1800" dirty="0">
              <a:latin typeface="Georgia" pitchFamily="18" charset="0"/>
            </a:endParaRPr>
          </a:p>
        </p:txBody>
      </p:sp>
      <p:pic>
        <p:nvPicPr>
          <p:cNvPr id="5" name="Содержимое 4" descr="1667311232_1-colodu-club-p-antropogennii-landshaft-vkontakte-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29783"/>
            <a:ext cx="5340350" cy="3560233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357958"/>
            <a:ext cx="8458200" cy="5000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000108"/>
            <a:ext cx="3008313" cy="492922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Социальный ландшафт </a:t>
            </a:r>
            <a:r>
              <a:rPr lang="ru-RU" sz="2000" dirty="0" smtClean="0">
                <a:latin typeface="Georgia" pitchFamily="18" charset="0"/>
              </a:rPr>
              <a:t>- это те каналы, с помощью которых идет общение между людьми. Например, организация рельефа так, чтобы можно было возвести мост  через реку, море, холму, овраги. Или другое сооружение необходимое для нормальной жизнедеятельности человека.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5" name="Содержимое 4" descr="Без названия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71934" y="1571612"/>
            <a:ext cx="4605854" cy="3357586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00768"/>
            <a:ext cx="8458200" cy="4286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517685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Georgia" pitchFamily="18" charset="0"/>
              </a:rPr>
              <a:t>Культурный ландшафт </a:t>
            </a:r>
            <a:r>
              <a:rPr lang="ru-RU" sz="1800" dirty="0" smtClean="0">
                <a:latin typeface="Georgia" pitchFamily="18" charset="0"/>
              </a:rPr>
              <a:t>- это совместное творение человека и природы, измененный в результате хозяйственной деятельности человеческого общества и насыщен итогами его труда. Примерами культурного ландшафта могут являться оазисы на орошаемых землях в пустыне, распаханные степные равнины с лесными полосами. </a:t>
            </a:r>
            <a:endParaRPr lang="ru-RU" sz="1800" dirty="0">
              <a:latin typeface="Georgia" pitchFamily="18" charset="0"/>
            </a:endParaRPr>
          </a:p>
        </p:txBody>
      </p:sp>
      <p:pic>
        <p:nvPicPr>
          <p:cNvPr id="7" name="Содержимое 6" descr="4035_e10cbd4d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5050" y="1161545"/>
            <a:ext cx="5340350" cy="3696709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57200"/>
            <a:ext cx="7500990" cy="261461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Georgia" pitchFamily="18" charset="0"/>
              </a:rPr>
              <a:t>Спасибо за внимание !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4" name="Содержимое 3" descr="5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1" y="2786063"/>
            <a:ext cx="4714908" cy="32542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142852"/>
            <a:ext cx="4714908" cy="5715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42852"/>
            <a:ext cx="3571900" cy="6215106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Georgia" pitchFamily="18" charset="0"/>
              </a:rPr>
              <a:t>Представители географического направления в социологии абсолютизировали роль географической среды в развитии общества, в марксистской философии эта роль, скорее преуменьшалась.</a:t>
            </a:r>
          </a:p>
          <a:p>
            <a:r>
              <a:rPr lang="ru-RU" sz="2000" dirty="0" smtClean="0">
                <a:latin typeface="Georgia" pitchFamily="18" charset="0"/>
              </a:rPr>
              <a:t>Пространственные особенности географической среды (климат, рельеф, обеспеченность стран и районов природными ресурсами и др.) существенно влияют на жизнь общества.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5" name="Содержимое 4" descr="620268.jpg"/>
          <p:cNvPicPr>
            <a:picLocks noGrp="1" noChangeAspect="1"/>
          </p:cNvPicPr>
          <p:nvPr>
            <p:ph sz="half" idx="1"/>
          </p:nvPr>
        </p:nvPicPr>
        <p:blipFill>
          <a:blip r:embed="rId2">
            <a:lum bright="-7000" contrast="16000"/>
          </a:blip>
          <a:stretch>
            <a:fillRect/>
          </a:stretch>
        </p:blipFill>
        <p:spPr>
          <a:xfrm>
            <a:off x="4000496" y="1357298"/>
            <a:ext cx="4357718" cy="3503770"/>
          </a:xfrm>
          <a:solidFill>
            <a:schemeClr val="accent1"/>
          </a:solidFill>
          <a:ln>
            <a:noFill/>
          </a:ln>
          <a:effectLst>
            <a:outerShdw blurRad="381000" dist="165100" dir="21540000" algn="ctr" rotWithShape="0">
              <a:srgbClr val="000000"/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ГЕОГРАФИЧЕСКАЯ СРЕДА: ПОНЯТИЕ И ОСОБЕННОСТИ.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 smtClean="0">
                <a:latin typeface="Georgia" pitchFamily="18" charset="0"/>
              </a:rPr>
              <a:t>Одной из особенностей географической среды является ее многообразие и</a:t>
            </a:r>
          </a:p>
          <a:p>
            <a:pPr>
              <a:buNone/>
            </a:pPr>
            <a:r>
              <a:rPr lang="ru-RU" sz="1800" dirty="0" smtClean="0">
                <a:latin typeface="Georgia" pitchFamily="18" charset="0"/>
              </a:rPr>
              <a:t>      изменчивость. Каждая часть мира отличается своими климатическими</a:t>
            </a:r>
          </a:p>
          <a:p>
            <a:r>
              <a:rPr lang="ru-RU" sz="1800" dirty="0" smtClean="0">
                <a:latin typeface="Georgia" pitchFamily="18" charset="0"/>
              </a:rPr>
              <a:t>условиями, природными ресурсами, рельефом, населением и</a:t>
            </a:r>
          </a:p>
          <a:p>
            <a:r>
              <a:rPr lang="ru-RU" sz="1800" dirty="0" smtClean="0">
                <a:latin typeface="Georgia" pitchFamily="18" charset="0"/>
              </a:rPr>
              <a:t>экономическим развитием.</a:t>
            </a:r>
          </a:p>
          <a:p>
            <a:endParaRPr lang="ru-RU" sz="1800" dirty="0" smtClean="0">
              <a:latin typeface="Georgia" pitchFamily="18" charset="0"/>
            </a:endParaRPr>
          </a:p>
          <a:p>
            <a:r>
              <a:rPr lang="ru-RU" sz="1800" dirty="0" smtClean="0">
                <a:latin typeface="Georgia" pitchFamily="18" charset="0"/>
              </a:rPr>
              <a:t>Еще одной особенностью географической среды является ее</a:t>
            </a:r>
          </a:p>
          <a:p>
            <a:r>
              <a:rPr lang="ru-RU" sz="1800" dirty="0" smtClean="0">
                <a:latin typeface="Georgia" pitchFamily="18" charset="0"/>
              </a:rPr>
              <a:t>взаимодействие с человеческой деятельностью. Человек с помощью</a:t>
            </a:r>
          </a:p>
          <a:p>
            <a:r>
              <a:rPr lang="ru-RU" sz="1800" dirty="0" smtClean="0">
                <a:latin typeface="Georgia" pitchFamily="18" charset="0"/>
              </a:rPr>
              <a:t>своего труда и интеллекта изменяет природное окружение, создавая</a:t>
            </a:r>
          </a:p>
          <a:p>
            <a:r>
              <a:rPr lang="ru-RU" sz="1800" dirty="0" smtClean="0">
                <a:latin typeface="Georgia" pitchFamily="18" charset="0"/>
              </a:rPr>
              <a:t>сельскохозяйственные угодья, города, промышленные зоны и др.</a:t>
            </a:r>
          </a:p>
          <a:p>
            <a:endParaRPr lang="ru-RU" sz="1800" dirty="0" smtClean="0">
              <a:latin typeface="Georgia" pitchFamily="18" charset="0"/>
            </a:endParaRPr>
          </a:p>
          <a:p>
            <a:r>
              <a:rPr lang="ru-RU" sz="1800" dirty="0" smtClean="0">
                <a:latin typeface="Georgia" pitchFamily="18" charset="0"/>
              </a:rPr>
              <a:t>Важным аспектом географической среды является ее уязвимость.</a:t>
            </a:r>
          </a:p>
          <a:p>
            <a:r>
              <a:rPr lang="ru-RU" sz="1800" dirty="0" smtClean="0">
                <a:latin typeface="Georgia" pitchFamily="18" charset="0"/>
              </a:rPr>
              <a:t>Изменения в природных условиях, такие как климатические изменения,</a:t>
            </a:r>
          </a:p>
          <a:p>
            <a:r>
              <a:rPr lang="ru-RU" sz="1800" dirty="0" smtClean="0">
                <a:latin typeface="Georgia" pitchFamily="18" charset="0"/>
              </a:rPr>
              <a:t>загрязнение окружающей среды, экологические катастрофы, могут</a:t>
            </a:r>
          </a:p>
          <a:p>
            <a:r>
              <a:rPr lang="ru-RU" sz="1800" dirty="0" smtClean="0">
                <a:latin typeface="Georgia" pitchFamily="18" charset="0"/>
              </a:rPr>
              <a:t>негативно влиять на жизнь людей и природные экосистемы.</a:t>
            </a:r>
            <a:endParaRPr lang="ru-RU" sz="18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ОСНОВНЫЕ СОСТАВЛЯЮЩИЕ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ГЕОГРАФИЧЕСКОЙ СРЕДЫ: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1. Геологическая оболочка. Этот компонент включает в себя горы, холмы, равнины,</a:t>
            </a: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долины, пещеры и другие геологические формации, которые образовались в результате</a:t>
            </a: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деятельности природных процессов.</a:t>
            </a:r>
          </a:p>
          <a:p>
            <a:pPr>
              <a:buNone/>
            </a:pPr>
            <a:endParaRPr lang="ru-RU" sz="16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2. Гидрологические элементы. Реки, озера, моря и океаны, которые играют важную роль</a:t>
            </a: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в климатической и экологической системах мира. Они оказывают влияние на климат,</a:t>
            </a: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обеспечивают воду для питья, промышленности и сельского хозяйства.</a:t>
            </a:r>
          </a:p>
          <a:p>
            <a:pPr>
              <a:buNone/>
            </a:pPr>
            <a:endParaRPr lang="ru-RU" sz="16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3. Атмосферные явления. В этот компонент входят погодные условия, включая</a:t>
            </a: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температуру, давление, осадки, ветры и другие атмосферные явления, которые</a:t>
            </a: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изменяются в зависимости от географического местоположения объекта.</a:t>
            </a:r>
          </a:p>
          <a:p>
            <a:pPr>
              <a:buNone/>
            </a:pPr>
            <a:endParaRPr lang="ru-RU" sz="16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4. Биологические элементы. Живые организмы, такие как растения, животные и</a:t>
            </a: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микроорганизмы, которые обитают в определенных географических регионах. Эти</a:t>
            </a: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организмы взаимодействуют друг с другом и с окружающей средой, создавая сложные</a:t>
            </a: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экосистемы.</a:t>
            </a:r>
          </a:p>
          <a:p>
            <a:pPr>
              <a:buNone/>
            </a:pPr>
            <a:endParaRPr lang="ru-RU" sz="16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5. Антропогенные факторы. Это элемент, который связан с деятельностью человека и</a:t>
            </a: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включает в себя такие составляющие, как население, города, транспорт, промышленность</a:t>
            </a: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и сельское хозяйство.</a:t>
            </a:r>
            <a:endParaRPr lang="ru-RU" sz="16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358246" cy="121444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История развития</a:t>
            </a:r>
            <a:br>
              <a:rPr lang="ru-RU" sz="2800" b="1" dirty="0" smtClean="0">
                <a:latin typeface="Georgia" pitchFamily="18" charset="0"/>
              </a:rPr>
            </a:br>
            <a:endParaRPr lang="ru-RU" sz="28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 fontScale="92500" lnSpcReduction="10000"/>
          </a:bodyPr>
          <a:lstStyle/>
          <a:p>
            <a:r>
              <a:rPr lang="ru-RU" sz="1600" dirty="0" smtClean="0">
                <a:latin typeface="Georgia" pitchFamily="18" charset="0"/>
              </a:rPr>
              <a:t>Географическая среда возникла как следствие эволюции биосферы Земли. Далее происходило ее развитие. Первый этап длился порядка трех миллиардов лет. Это было время существования простейших организмов. В атмосфере на первом этапе развития географической среды содержалось небольшое количество свободного кислорода. Но в то же время в ней было много углекислого газа. </a:t>
            </a:r>
          </a:p>
          <a:p>
            <a:endParaRPr lang="ru-RU" sz="1600" dirty="0" smtClean="0">
              <a:latin typeface="Georgia" pitchFamily="18" charset="0"/>
            </a:endParaRPr>
          </a:p>
          <a:p>
            <a:r>
              <a:rPr lang="ru-RU" sz="1600" dirty="0" smtClean="0">
                <a:latin typeface="Georgia" pitchFamily="18" charset="0"/>
              </a:rPr>
              <a:t>Второй этап длился порядка пятисот семидесяти миллионов лет. Для него была характерна ведущая роль живых организмов в процессе развития и формирования географической оболочки. В указанный период накапливались горные породы органического происхождения, а также менялся состав атмосферы и воды. Все это происходило благодаря фотосинтезу зеленых растений. Конец данного этапа стал периодом появления на Земле человека. </a:t>
            </a:r>
          </a:p>
          <a:p>
            <a:endParaRPr lang="ru-RU" sz="1600" dirty="0" smtClean="0">
              <a:latin typeface="Georgia" pitchFamily="18" charset="0"/>
            </a:endParaRPr>
          </a:p>
          <a:p>
            <a:pPr fontAlgn="base"/>
            <a:r>
              <a:rPr lang="ru-RU" sz="1600" dirty="0" smtClean="0">
                <a:latin typeface="Georgia" pitchFamily="18" charset="0"/>
              </a:rPr>
              <a:t>Сорок тысяч лет назад начался последний, современный период в развитии географической оболочки. В это время взаимоотношения человека и природы существенно изменились Люди стали активно влиять на различные части географической среды, так как без этого они не могли жить и развиваться дальше. Так, человечество вывело новые виды животных и растений. Оно освоило неизведанные территории и вытеснило оттуда дикую флору и фауну.</a:t>
            </a:r>
          </a:p>
          <a:p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500198"/>
          </a:xfrm>
        </p:spPr>
        <p:txBody>
          <a:bodyPr>
            <a:normAutofit/>
          </a:bodyPr>
          <a:lstStyle/>
          <a:p>
            <a:pPr algn="ctr" fontAlgn="base"/>
            <a:r>
              <a:rPr lang="ru-RU" sz="2800" b="1" dirty="0" smtClean="0">
                <a:latin typeface="Georgia" pitchFamily="18" charset="0"/>
              </a:rPr>
              <a:t>Основные компоненты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dirty="0" smtClean="0">
                <a:latin typeface="Georgia" pitchFamily="18" charset="0"/>
              </a:rPr>
              <a:t/>
            </a:r>
            <a:br>
              <a:rPr lang="ru-RU" sz="2800" dirty="0" smtClean="0">
                <a:latin typeface="Georgia" pitchFamily="18" charset="0"/>
              </a:rPr>
            </a:br>
            <a:endParaRPr lang="ru-RU" sz="28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6868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sz="1900" dirty="0" smtClean="0">
                <a:latin typeface="Georgia" pitchFamily="18" charset="0"/>
              </a:rPr>
              <a:t>Какие комплексы образуют географическую среду? Она состоит, прежде всего, из </a:t>
            </a:r>
            <a:r>
              <a:rPr lang="ru-RU" sz="1900" b="1" dirty="0" smtClean="0">
                <a:latin typeface="Georgia" pitchFamily="18" charset="0"/>
              </a:rPr>
              <a:t>территории. </a:t>
            </a:r>
            <a:r>
              <a:rPr lang="ru-RU" sz="1900" dirty="0" smtClean="0">
                <a:latin typeface="Georgia" pitchFamily="18" charset="0"/>
              </a:rPr>
              <a:t>Это место, где имеются социально-политические или этнические образования. Территория состоит из следующих компонентов:</a:t>
            </a:r>
          </a:p>
          <a:p>
            <a:r>
              <a:rPr lang="ru-RU" sz="1600" dirty="0" smtClean="0">
                <a:latin typeface="Georgia" pitchFamily="18" charset="0"/>
              </a:rPr>
              <a:t> </a:t>
            </a:r>
            <a:r>
              <a:rPr lang="ru-RU" sz="1600" b="1" dirty="0" smtClean="0">
                <a:latin typeface="Georgia" pitchFamily="18" charset="0"/>
              </a:rPr>
              <a:t>1. </a:t>
            </a:r>
            <a:r>
              <a:rPr lang="ru-RU" sz="1600" dirty="0" smtClean="0">
                <a:latin typeface="Georgia" pitchFamily="18" charset="0"/>
              </a:rPr>
              <a:t>Географическое положение. Оно отражает удаленность местности от экватора и полюсов, ее нахождение на определенном острове, материке и т.д. От географического положения во многом зависит ряд особенностей того или иного государства (почва, климат, фауна, флора и т.д.).</a:t>
            </a:r>
          </a:p>
          <a:p>
            <a:r>
              <a:rPr lang="ru-RU" sz="1600" b="1" dirty="0" smtClean="0">
                <a:latin typeface="Georgia" pitchFamily="18" charset="0"/>
              </a:rPr>
              <a:t>2. </a:t>
            </a:r>
            <a:r>
              <a:rPr lang="ru-RU" sz="1600" dirty="0" smtClean="0">
                <a:latin typeface="Georgia" pitchFamily="18" charset="0"/>
              </a:rPr>
              <a:t>Рельеф поверхности. Он характеризуется степенью пересеченности территории, наличием горных хребтов и возвышенностей, присутствием низменностей и равнин.</a:t>
            </a:r>
          </a:p>
          <a:p>
            <a:r>
              <a:rPr lang="ru-RU" sz="1600" b="1" dirty="0" smtClean="0">
                <a:latin typeface="Georgia" pitchFamily="18" charset="0"/>
              </a:rPr>
              <a:t>3</a:t>
            </a:r>
            <a:r>
              <a:rPr lang="ru-RU" sz="1600" dirty="0" smtClean="0">
                <a:latin typeface="Georgia" pitchFamily="18" charset="0"/>
              </a:rPr>
              <a:t>. Характер почв. Они могут быть подзолистыми и болотистыми, песчаными и черноземными.</a:t>
            </a:r>
          </a:p>
          <a:p>
            <a:r>
              <a:rPr lang="ru-RU" sz="1600" b="1" dirty="0" smtClean="0">
                <a:latin typeface="Georgia" pitchFamily="18" charset="0"/>
              </a:rPr>
              <a:t>4</a:t>
            </a:r>
            <a:r>
              <a:rPr lang="ru-RU" sz="1600" dirty="0" smtClean="0">
                <a:latin typeface="Georgia" pitchFamily="18" charset="0"/>
              </a:rPr>
              <a:t>. Земные недра. В это понятие включают особенности геологического строения территории, а также наличие в ней ископаемых богатств.</a:t>
            </a:r>
          </a:p>
          <a:p>
            <a:pPr fontAlgn="base"/>
            <a:r>
              <a:rPr lang="ru-RU" sz="1900" dirty="0" smtClean="0">
                <a:latin typeface="Georgia" pitchFamily="18" charset="0"/>
              </a:rPr>
              <a:t>  Вторым компонентом географической среды являются </a:t>
            </a:r>
            <a:r>
              <a:rPr lang="ru-RU" sz="1900" b="1" dirty="0" smtClean="0">
                <a:latin typeface="Georgia" pitchFamily="18" charset="0"/>
              </a:rPr>
              <a:t>климатические условия.</a:t>
            </a:r>
            <a:r>
              <a:rPr lang="ru-RU" sz="1900" dirty="0" smtClean="0">
                <a:latin typeface="Georgia" pitchFamily="18" charset="0"/>
              </a:rPr>
              <a:t> В него входят:</a:t>
            </a:r>
          </a:p>
          <a:p>
            <a:pPr fontAlgn="base"/>
            <a:r>
              <a:rPr lang="ru-RU" sz="1600" b="1" dirty="0" smtClean="0">
                <a:latin typeface="Georgia" pitchFamily="18" charset="0"/>
              </a:rPr>
              <a:t>1.</a:t>
            </a:r>
            <a:r>
              <a:rPr lang="ru-RU" sz="1600" dirty="0" smtClean="0">
                <a:latin typeface="Georgia" pitchFamily="18" charset="0"/>
              </a:rPr>
              <a:t>Качество </a:t>
            </a:r>
            <a:r>
              <a:rPr lang="ru-RU" sz="1600" dirty="0" smtClean="0">
                <a:latin typeface="Georgia" pitchFamily="18" charset="0"/>
              </a:rPr>
              <a:t>и количество энергии Солнца, получаемой в данной местности;</a:t>
            </a:r>
          </a:p>
          <a:p>
            <a:pPr fontAlgn="base"/>
            <a:r>
              <a:rPr lang="ru-RU" sz="1600" b="1" dirty="0" smtClean="0">
                <a:latin typeface="Georgia" pitchFamily="18" charset="0"/>
              </a:rPr>
              <a:t>2</a:t>
            </a:r>
            <a:r>
              <a:rPr lang="ru-RU" sz="1600" dirty="0" smtClean="0">
                <a:latin typeface="Georgia" pitchFamily="18" charset="0"/>
              </a:rPr>
              <a:t>.Сезонные </a:t>
            </a:r>
            <a:r>
              <a:rPr lang="ru-RU" sz="1600" dirty="0" smtClean="0">
                <a:latin typeface="Georgia" pitchFamily="18" charset="0"/>
              </a:rPr>
              <a:t>и суточные изменения температуры воздуха;</a:t>
            </a:r>
          </a:p>
          <a:p>
            <a:pPr fontAlgn="base"/>
            <a:r>
              <a:rPr lang="ru-RU" sz="1600" b="1" dirty="0" smtClean="0">
                <a:latin typeface="Georgia" pitchFamily="18" charset="0"/>
              </a:rPr>
              <a:t>3.</a:t>
            </a:r>
            <a:r>
              <a:rPr lang="ru-RU" sz="1600" dirty="0" smtClean="0">
                <a:latin typeface="Georgia" pitchFamily="18" charset="0"/>
              </a:rPr>
              <a:t>Характер </a:t>
            </a:r>
            <a:r>
              <a:rPr lang="ru-RU" sz="1600" dirty="0" smtClean="0">
                <a:latin typeface="Georgia" pitchFamily="18" charset="0"/>
              </a:rPr>
              <a:t>и количество атмосферных осадков;</a:t>
            </a:r>
          </a:p>
          <a:p>
            <a:pPr fontAlgn="base"/>
            <a:r>
              <a:rPr lang="ru-RU" sz="1600" b="1" dirty="0" smtClean="0">
                <a:latin typeface="Georgia" pitchFamily="18" charset="0"/>
              </a:rPr>
              <a:t>4.</a:t>
            </a:r>
            <a:r>
              <a:rPr lang="ru-RU" sz="1600" dirty="0" smtClean="0">
                <a:latin typeface="Georgia" pitchFamily="18" charset="0"/>
              </a:rPr>
              <a:t>Влажность </a:t>
            </a:r>
            <a:r>
              <a:rPr lang="ru-RU" sz="1600" dirty="0" smtClean="0">
                <a:latin typeface="Georgia" pitchFamily="18" charset="0"/>
              </a:rPr>
              <a:t>воздуха;</a:t>
            </a:r>
          </a:p>
          <a:p>
            <a:pPr fontAlgn="base"/>
            <a:r>
              <a:rPr lang="ru-RU" sz="1600" b="1" dirty="0" smtClean="0">
                <a:latin typeface="Georgia" pitchFamily="18" charset="0"/>
              </a:rPr>
              <a:t>5</a:t>
            </a:r>
            <a:r>
              <a:rPr lang="ru-RU" sz="1600" dirty="0" smtClean="0">
                <a:latin typeface="Georgia" pitchFamily="18" charset="0"/>
              </a:rPr>
              <a:t>.Степень </a:t>
            </a:r>
            <a:r>
              <a:rPr lang="ru-RU" sz="1600" dirty="0" smtClean="0">
                <a:latin typeface="Georgia" pitchFamily="18" charset="0"/>
              </a:rPr>
              <a:t>облачности;</a:t>
            </a:r>
          </a:p>
          <a:p>
            <a:pPr fontAlgn="base"/>
            <a:r>
              <a:rPr lang="ru-RU" sz="1600" b="1" dirty="0" smtClean="0">
                <a:latin typeface="Georgia" pitchFamily="18" charset="0"/>
              </a:rPr>
              <a:t>6.</a:t>
            </a:r>
            <a:r>
              <a:rPr lang="ru-RU" sz="1600" dirty="0" smtClean="0">
                <a:latin typeface="Georgia" pitchFamily="18" charset="0"/>
              </a:rPr>
              <a:t>Наличие </a:t>
            </a:r>
            <a:r>
              <a:rPr lang="ru-RU" sz="1600" dirty="0" smtClean="0">
                <a:latin typeface="Georgia" pitchFamily="18" charset="0"/>
              </a:rPr>
              <a:t>в почве вечной мерзлоты;</a:t>
            </a:r>
          </a:p>
          <a:p>
            <a:pPr fontAlgn="base"/>
            <a:r>
              <a:rPr lang="ru-RU" sz="1600" b="1" dirty="0" smtClean="0">
                <a:latin typeface="Georgia" pitchFamily="18" charset="0"/>
              </a:rPr>
              <a:t>7.</a:t>
            </a:r>
            <a:r>
              <a:rPr lang="ru-RU" sz="1600" dirty="0" smtClean="0">
                <a:latin typeface="Georgia" pitchFamily="18" charset="0"/>
              </a:rPr>
              <a:t>Сила </a:t>
            </a:r>
            <a:r>
              <a:rPr lang="ru-RU" sz="1600" dirty="0" smtClean="0">
                <a:latin typeface="Georgia" pitchFamily="18" charset="0"/>
              </a:rPr>
              <a:t>и направление ветров и т.д.</a:t>
            </a:r>
          </a:p>
          <a:p>
            <a:endParaRPr lang="ru-RU" sz="1600" dirty="0" smtClean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Окружающая среда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Georgia" pitchFamily="18" charset="0"/>
              </a:rPr>
              <a:t>Окружающая среда является более широким понятием, чем географическая среда. Окружающая среда – это комплекс окружающих человека или другой живой организм физических, географических, биологических, социальных, культурных и политических условий, который определяет форму и характер его существования. Окружающая среда влияет на жизнь людей и развитие общества в целом.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57242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Georgia" pitchFamily="18" charset="0"/>
              </a:rPr>
              <a:t>три основных компонента окружающей среды 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357686" y="1785926"/>
            <a:ext cx="4643470" cy="4214842"/>
          </a:xfrm>
        </p:spPr>
        <p:txBody>
          <a:bodyPr/>
          <a:lstStyle/>
          <a:p>
            <a:endParaRPr lang="ru-RU" dirty="0" smtClean="0"/>
          </a:p>
          <a:p>
            <a:r>
              <a:rPr lang="ru-RU" sz="2000" dirty="0" smtClean="0">
                <a:latin typeface="Georgia" pitchFamily="18" charset="0"/>
              </a:rPr>
              <a:t>Литосфера, атмосфера и гидросфера являются тремя основными компонентами окружающей среды. Твердая составляющая Земли известна как </a:t>
            </a:r>
            <a:r>
              <a:rPr lang="ru-RU" sz="2000" b="1" dirty="0" smtClean="0">
                <a:latin typeface="Georgia" pitchFamily="18" charset="0"/>
              </a:rPr>
              <a:t>литосфера</a:t>
            </a:r>
            <a:r>
              <a:rPr lang="ru-RU" sz="2000" dirty="0" smtClean="0">
                <a:latin typeface="Georgia" pitchFamily="18" charset="0"/>
              </a:rPr>
              <a:t>. </a:t>
            </a:r>
            <a:r>
              <a:rPr lang="ru-RU" sz="2000" b="1" dirty="0" smtClean="0">
                <a:latin typeface="Georgia" pitchFamily="18" charset="0"/>
              </a:rPr>
              <a:t>Атмосфера</a:t>
            </a:r>
            <a:r>
              <a:rPr lang="ru-RU" sz="2000" dirty="0" smtClean="0">
                <a:latin typeface="Georgia" pitchFamily="18" charset="0"/>
              </a:rPr>
              <a:t> состоит из газовых слоев, окружающих Землю. Кислород, азот, углекислый газ и другие газы составляют </a:t>
            </a:r>
            <a:r>
              <a:rPr lang="ru-RU" sz="2000" dirty="0" smtClean="0">
                <a:latin typeface="Georgia" pitchFamily="18" charset="0"/>
              </a:rPr>
              <a:t>атмосферу. </a:t>
            </a:r>
            <a:r>
              <a:rPr lang="ru-RU" sz="2000" b="1" dirty="0" smtClean="0">
                <a:latin typeface="Georgia" pitchFamily="18" charset="0"/>
              </a:rPr>
              <a:t>Гидросфера</a:t>
            </a:r>
            <a:r>
              <a:rPr lang="ru-RU" sz="2000" dirty="0" smtClean="0">
                <a:latin typeface="Georgia" pitchFamily="18" charset="0"/>
              </a:rPr>
              <a:t>-водная оболочка Земли.</a:t>
            </a:r>
            <a:endParaRPr lang="ru-RU" sz="2000" dirty="0" smtClean="0">
              <a:latin typeface="Georgia" pitchFamily="18" charset="0"/>
            </a:endParaRPr>
          </a:p>
          <a:p>
            <a:endParaRPr lang="ru-RU" sz="2000" dirty="0">
              <a:latin typeface="Georgia" pitchFamily="18" charset="0"/>
            </a:endParaRPr>
          </a:p>
        </p:txBody>
      </p:sp>
      <p:pic>
        <p:nvPicPr>
          <p:cNvPr id="5" name="Содержимое 4" descr="121580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071678"/>
            <a:ext cx="3905277" cy="300039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290</TotalTime>
  <Words>1242</Words>
  <Application>Microsoft Office PowerPoint</Application>
  <PresentationFormat>Экран (4:3)</PresentationFormat>
  <Paragraphs>137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Географическая среда. Естественный и антропогенный ландшафты. </vt:lpstr>
      <vt:lpstr>ГЕОГРАФИЧЕСКАЯ СРЕДА.</vt:lpstr>
      <vt:lpstr>Презентация PowerPoint</vt:lpstr>
      <vt:lpstr>ГЕОГРАФИЧЕСКАЯ СРЕДА: ПОНЯТИЕ И ОСОБЕННОСТИ.</vt:lpstr>
      <vt:lpstr>ОСНОВНЫЕ СОСТАВЛЯЮЩИЕ ГЕОГРАФИЧЕСКОЙ СРЕДЫ:</vt:lpstr>
      <vt:lpstr>История развития </vt:lpstr>
      <vt:lpstr>Основные компоненты  </vt:lpstr>
      <vt:lpstr>Окружающая среда</vt:lpstr>
      <vt:lpstr>три основных компонента окружающей среды </vt:lpstr>
      <vt:lpstr>Экосистема</vt:lpstr>
      <vt:lpstr>Геосистема</vt:lpstr>
      <vt:lpstr>ЛАНДШАФТ: ЕСТЕСТВЕННЫЙ, АНТРОПОГЕННЫЙ.</vt:lpstr>
      <vt:lpstr>Презентация PowerPoint</vt:lpstr>
      <vt:lpstr>ЕСТЕСТВЕННЫЙ ЛАНДШАФТ И ЕГО СВОЙСТВА.</vt:lpstr>
      <vt:lpstr>АНТРОПОГЕННЫЙ ЛАНДШАФТ И ЕГО ОСОБЕННОСТИ.</vt:lpstr>
      <vt:lpstr>Ландшафтные формы природы</vt:lpstr>
      <vt:lpstr>Ландшафт и его виды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Географическая среда. Естественный и антропогенный ландшафты.</dc:title>
  <dc:creator>Irina Telitsyna</dc:creator>
  <cp:lastModifiedBy>Иванов Дмитрий Николаевич</cp:lastModifiedBy>
  <cp:revision>27</cp:revision>
  <dcterms:created xsi:type="dcterms:W3CDTF">2023-12-02T13:57:10Z</dcterms:created>
  <dcterms:modified xsi:type="dcterms:W3CDTF">2024-01-22T07:24:36Z</dcterms:modified>
</cp:coreProperties>
</file>