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ags/tag8.xml" ContentType="application/vnd.openxmlformats-officedocument.presentationml.tags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ags/tag5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56" r:id="rId3"/>
    <p:sldMasterId id="2147483768" r:id="rId4"/>
    <p:sldMasterId id="2147483780" r:id="rId5"/>
  </p:sldMasterIdLst>
  <p:notesMasterIdLst>
    <p:notesMasterId r:id="rId26"/>
  </p:notesMasterIdLst>
  <p:sldIdLst>
    <p:sldId id="284" r:id="rId6"/>
    <p:sldId id="285" r:id="rId7"/>
    <p:sldId id="318" r:id="rId8"/>
    <p:sldId id="309" r:id="rId9"/>
    <p:sldId id="290" r:id="rId10"/>
    <p:sldId id="298" r:id="rId11"/>
    <p:sldId id="296" r:id="rId12"/>
    <p:sldId id="310" r:id="rId13"/>
    <p:sldId id="291" r:id="rId14"/>
    <p:sldId id="292" r:id="rId15"/>
    <p:sldId id="324" r:id="rId16"/>
    <p:sldId id="293" r:id="rId17"/>
    <p:sldId id="294" r:id="rId18"/>
    <p:sldId id="301" r:id="rId19"/>
    <p:sldId id="311" r:id="rId20"/>
    <p:sldId id="312" r:id="rId21"/>
    <p:sldId id="313" r:id="rId22"/>
    <p:sldId id="314" r:id="rId23"/>
    <p:sldId id="282" r:id="rId24"/>
    <p:sldId id="278" r:id="rId25"/>
  </p:sldIdLst>
  <p:sldSz cx="9144000" cy="6858000" type="screen4x3"/>
  <p:notesSz cx="6858000" cy="994568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00"/>
    <a:srgbClr val="FF0066"/>
    <a:srgbClr val="CCCC00"/>
    <a:srgbClr val="FFFF99"/>
    <a:srgbClr val="FF66CC"/>
    <a:srgbClr val="CCFF99"/>
    <a:srgbClr val="33CC33"/>
    <a:srgbClr val="008000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1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1BE1C-AF81-419E-AFD9-14B9E4358836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F35B1-E81F-41EB-957F-218E0A1FA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62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05DF3-C19C-4495-B0E6-C1150C9D9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C5E9A-20BA-4F1C-A3ED-A624438E3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74BD8-8091-4F22-A1BA-C61815FD0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D4059-92C4-4795-B613-ED858EB20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26157-2BF1-4955-9A36-13F9A246F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02BA3-E8E6-4616-9483-42A8671A3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A90B-808A-4959-8493-2AEF6F089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15DDB-A318-479E-BA56-6E95DB2580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80493-71F1-43DC-BB79-85131A684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1C3A1-05D8-41C7-91FD-08F703ED3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F1D94-14E7-4DB7-B87B-C1AE7DA02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1F9E9-3E2C-4D69-922F-7034E2E9B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066F0-513F-4E59-B555-8C36176A0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AC043-538B-4BEC-A1D7-CF7466892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6684E-F040-4B28-AC44-36D5A3073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4535C-0435-407B-B752-C8AE68153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A40A6-62D6-4628-88DE-AD772538C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02B33-5734-443B-BC0C-9A9A847D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05DDD-BA84-46A7-9CA8-7EF9BCDF7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2EA0E-7E59-418B-B6CB-B1CC8338C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74C95-4162-4ECF-A135-3132AD747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6D6A5-4660-4AD9-A3B7-A1ABDAE69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C6637-BE09-4524-BD35-A639623CD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1D84-5E5A-4C90-B2C9-1BFC9FB17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60BEC-0DE0-4BC6-84D3-4A635770B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AFDC9-2211-4B8A-9CF4-7B2618408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B3309-53E2-4963-996E-B475B3B94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F2954-57BC-4A95-8099-CF62D91E2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EC762-4922-475A-81DD-94A440CF4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98CB6-3757-4E49-9FCD-42E58C2B1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64EAA-CF57-45C0-9D8A-33C7EEA52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A531-B438-4393-B3FC-43B3F2783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7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6A090D3-4D65-4605-BEAD-BEE81C85D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246E6C2-BE3E-4A3C-BE9F-9C5658F49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inthebox.com/ru/3-5-whole-family-country-floral-polyresin-picture-frame_p433945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358299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Повышение у родителей интереса к формированию у детей познавательных интересов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4643446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Горбатенко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И.А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" name="Содержимое 8" descr="0_9d081_894ffe84_X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714620"/>
            <a:ext cx="9144000" cy="414338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357554" y="1714488"/>
            <a:ext cx="21431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Опыты на кухне Семьи Новиковых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F:\Педсовет опыты вода\Новая папка\IMG-20230207-WA0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857628"/>
            <a:ext cx="3143272" cy="2857520"/>
          </a:xfrm>
          <a:prstGeom prst="rect">
            <a:avLst/>
          </a:prstGeom>
          <a:noFill/>
        </p:spPr>
      </p:pic>
      <p:pic>
        <p:nvPicPr>
          <p:cNvPr id="9" name="Picture 3" descr="F:\Педсовет опыты вода\Новая папка\IMG-20230208-WA0002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2786082" cy="35719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14349" y="5715016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«Опыты с яйцом»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500570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«Цветные льдинки»</a:t>
            </a:r>
            <a:endParaRPr lang="ru-RU" dirty="0"/>
          </a:p>
        </p:txBody>
      </p:sp>
      <p:pic>
        <p:nvPicPr>
          <p:cNvPr id="12" name="Picture 2" descr="C:\Users\User\Desktop\IMG-20230213-WA0006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357298"/>
            <a:ext cx="2781300" cy="4000528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572264" y="428604"/>
            <a:ext cx="25717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Опыты на кухне у Савинских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388" y="5572140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 из фруктов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14290"/>
            <a:ext cx="66437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Опыты на кухне  семьи Юсуповых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F:\Педсовет опыты вода\Новая папка\IMG-20230208-WA0000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214710" cy="460535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1142984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вечером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Педсовет опыты вода\Новая папка\IMG-20230208-WA0001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85926"/>
            <a:ext cx="3500462" cy="45005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286512" y="1214422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утром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9" y="357166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ОПЫТ «Где прячется воздух?»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 descr="C:\Users\User\Desktop\20230209_1532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857628"/>
            <a:ext cx="5016500" cy="2743200"/>
          </a:xfrm>
          <a:prstGeom prst="rect">
            <a:avLst/>
          </a:prstGeom>
          <a:noFill/>
        </p:spPr>
      </p:pic>
      <p:pic>
        <p:nvPicPr>
          <p:cNvPr id="18434" name="Picture 2" descr="C:\Users\User\Desktop\20230207_1728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3111500" cy="4927600"/>
          </a:xfrm>
          <a:prstGeom prst="rect">
            <a:avLst/>
          </a:prstGeom>
          <a:noFill/>
        </p:spPr>
      </p:pic>
      <p:pic>
        <p:nvPicPr>
          <p:cNvPr id="18435" name="Picture 3" descr="C:\Users\User\Desktop\20230209_1714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214290"/>
            <a:ext cx="2120900" cy="34671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ОПЫТ «Откуда берутся мыльные пузыри?»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20230209_1615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357694"/>
            <a:ext cx="5016500" cy="2260600"/>
          </a:xfrm>
          <a:prstGeom prst="rect">
            <a:avLst/>
          </a:prstGeom>
          <a:noFill/>
        </p:spPr>
      </p:pic>
      <p:pic>
        <p:nvPicPr>
          <p:cNvPr id="1028" name="Picture 4" descr="C:\Users\User\Desktop\20230209_1609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2571768" cy="4857784"/>
          </a:xfrm>
          <a:prstGeom prst="rect">
            <a:avLst/>
          </a:prstGeom>
          <a:noFill/>
        </p:spPr>
      </p:pic>
      <p:pic>
        <p:nvPicPr>
          <p:cNvPr id="1029" name="Picture 5" descr="C:\Users\User\Desktop\мыльные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071546"/>
            <a:ext cx="4267200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230212_202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3929090" cy="48720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42852"/>
            <a:ext cx="3857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Познавательная литература.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20230213_1738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00438"/>
            <a:ext cx="4876800" cy="3200400"/>
          </a:xfrm>
          <a:prstGeom prst="rect">
            <a:avLst/>
          </a:prstGeom>
          <a:noFill/>
        </p:spPr>
      </p:pic>
      <p:pic>
        <p:nvPicPr>
          <p:cNvPr id="1028" name="Picture 4" descr="C:\Users\User\Desktop\IMG-20230214-WA00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42852"/>
            <a:ext cx="2638425" cy="33242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-20220117-WA0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00240"/>
            <a:ext cx="4929222" cy="3471870"/>
          </a:xfrm>
          <a:prstGeom prst="rect">
            <a:avLst/>
          </a:prstGeom>
          <a:noFill/>
        </p:spPr>
      </p:pic>
      <p:pic>
        <p:nvPicPr>
          <p:cNvPr id="2051" name="Picture 3" descr="C:\Users\User\Desktop\20230208_1123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928670"/>
            <a:ext cx="3357586" cy="5572164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28662" y="214290"/>
            <a:ext cx="76438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«Зимующие птицы»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User\Desktop\20210714_1031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2400300" cy="4267200"/>
          </a:xfrm>
          <a:prstGeom prst="rect">
            <a:avLst/>
          </a:prstGeom>
          <a:noFill/>
        </p:spPr>
      </p:pic>
      <p:pic>
        <p:nvPicPr>
          <p:cNvPr id="5122" name="Picture 2" descr="C:\Users\User\Desktop\20220830_1138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42852"/>
            <a:ext cx="2257424" cy="4267200"/>
          </a:xfrm>
          <a:prstGeom prst="rect">
            <a:avLst/>
          </a:prstGeom>
          <a:noFill/>
        </p:spPr>
      </p:pic>
      <p:pic>
        <p:nvPicPr>
          <p:cNvPr id="5123" name="Picture 3" descr="C:\Users\User\Desktop\20220927_1054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42852"/>
            <a:ext cx="2400300" cy="4267200"/>
          </a:xfrm>
          <a:prstGeom prst="rect">
            <a:avLst/>
          </a:prstGeom>
          <a:noFill/>
        </p:spPr>
      </p:pic>
      <p:pic>
        <p:nvPicPr>
          <p:cNvPr id="5" name="Picture 2" descr="C:\Users\User\Desktop\опыт со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572008"/>
            <a:ext cx="4267200" cy="1990725"/>
          </a:xfrm>
          <a:prstGeom prst="rect">
            <a:avLst/>
          </a:prstGeom>
          <a:noFill/>
        </p:spPr>
      </p:pic>
      <p:pic>
        <p:nvPicPr>
          <p:cNvPr id="6" name="Picture 1" descr="C:\Users\User\Desktop\IMG-20211026-WA002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3643314"/>
            <a:ext cx="2990850" cy="30194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20230209_1716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428868"/>
            <a:ext cx="2643206" cy="4143404"/>
          </a:xfrm>
          <a:prstGeom prst="rect">
            <a:avLst/>
          </a:prstGeom>
          <a:noFill/>
        </p:spPr>
      </p:pic>
      <p:pic>
        <p:nvPicPr>
          <p:cNvPr id="1026" name="Picture 2" descr="C:\Users\User\Desktop\на окне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657600"/>
            <a:ext cx="4267200" cy="3200400"/>
          </a:xfrm>
          <a:prstGeom prst="rect">
            <a:avLst/>
          </a:prstGeom>
          <a:noFill/>
        </p:spPr>
      </p:pic>
      <p:pic>
        <p:nvPicPr>
          <p:cNvPr id="12289" name="Picture 1" descr="C:\Users\User\Desktop\рассад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28604"/>
            <a:ext cx="2928958" cy="3071834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71472" y="1071546"/>
            <a:ext cx="23574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Рассада выращенная  у бабушки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Арианы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Муратовой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72264" y="1785926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Рассада в группе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IMG-20210630-WA0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3200400" cy="4267200"/>
          </a:xfrm>
          <a:prstGeom prst="rect">
            <a:avLst/>
          </a:prstGeom>
          <a:noFill/>
        </p:spPr>
      </p:pic>
      <p:pic>
        <p:nvPicPr>
          <p:cNvPr id="2053" name="Picture 5" descr="C:\Users\User\Desktop\IMG-20210630-WA0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000108"/>
            <a:ext cx="4267200" cy="2400300"/>
          </a:xfrm>
          <a:prstGeom prst="rect">
            <a:avLst/>
          </a:prstGeom>
          <a:noFill/>
        </p:spPr>
      </p:pic>
      <p:pic>
        <p:nvPicPr>
          <p:cNvPr id="2054" name="Picture 6" descr="C:\Users\User\Desktop\IMG-20210630-WA00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071942"/>
            <a:ext cx="4267200" cy="2400300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57158" y="285728"/>
            <a:ext cx="84296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Развлечение «Солнце, воздух и вода для растений».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381000" y="970338"/>
            <a:ext cx="84582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ТО, ЧТО Я УСЛЫШАЛ, Я ЗАБЫЛ.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ТО,ЧТО Я УВИДЕЛ, Я ПОМНЮ.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ТО,ЧТО Я СДЕЛАЛ, Я ЗНАЮ!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33400"/>
            <a:ext cx="3571900" cy="563231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Ребенок– природный исследователь окружающего мира. Мир открывается ребенку через опыт его личных ощущений, действий, переживаний.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больше ребенок видел, слышал и переживал, чем больше он знает, и усвоил, чем большим количеством элементов действительности он располагает в своем опыте, тем значительнее и продуктивнее при других равных условиях будет его творческая, </a:t>
            </a:r>
            <a:r>
              <a:rPr lang="ru-RU" sz="20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деятельность.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Педсовет опыты вода\Новая папка\IMG-20230207-WA0011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702" y="2071678"/>
            <a:ext cx="2357454" cy="446371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142852"/>
            <a:ext cx="2565400" cy="4000528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685948"/>
          </a:xfrm>
          <a:noFill/>
        </p:spPr>
        <p:txBody>
          <a:bodyPr/>
          <a:lstStyle/>
          <a:p>
            <a:r>
              <a:rPr lang="ru-RU" sz="5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9d081_894ffe8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371600"/>
            <a:ext cx="9144000" cy="5486400"/>
          </a:xfrm>
          <a:prstGeom prst="rect">
            <a:avLst/>
          </a:prstGeom>
        </p:spPr>
      </p:pic>
      <p:pic>
        <p:nvPicPr>
          <p:cNvPr id="4" name="Рисунок 3" descr="0_9d081_894ffe8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3286124"/>
            <a:ext cx="878687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Экспериментирование -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поисковой познавательно-исследовательской деятельности, направленной на преобразование вещей или ускорение процессов, происходящих с ними. У детей развиваются наблюдательность, элементарные аналитические умения, стремление сравнивать, сопоставлять, делать выводы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643051"/>
            <a:ext cx="871543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-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особая форма познавательно-исследовательской деятельности направлена на освоение ребенком способов реализации познавательных инициатив. Исследовательская деятельность расширяет представления ребенка об окружающем, связывая их в целостную картину мира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5716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</a:t>
            </a:r>
            <a:r>
              <a:rPr lang="ru-RU" sz="2000" b="1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организации познавательной деятельности, в которой через диалогическое общение расширяются, уточняются и систематизируются представления ребенка о предметах и явлениях окружающего, актуализируется личный опыт.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2844" y="4929198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одно из средств обучения детей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дошкольноговозраста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Она дает возможность осуществлять задачи воспитания и обучения через доступную и привлекательную для детей форму деятельности.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57686" y="3214686"/>
            <a:ext cx="4572032" cy="361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любознательности, потребности узнать новое - одна из задач воспитания дошкольника, подготовки его к обучению в школе. Постановка и постепенное усложнение данной задачи ведет к формированию у детей поисковой деятельности, познавательных интересов, что оказывает влияние на их умственное развитие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Организация систематической поисковой деятельности приводит к познавательному интересу, который проявляется в активном включении всех детей в занятия, в появлении большого количества вопросов, в самостоятельной постановке и решении детьми познавательных задач.</a:t>
            </a:r>
            <a:endParaRPr lang="ru-RU" sz="1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3929090" cy="300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28596" y="1071546"/>
            <a:ext cx="84296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-установление доверительных отношений между семьями воспитанников и сотрудниками детского сада;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-создание атмосферы для развития поисково-исследовательской деятельности;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создать атмосферу общности интересов, направленных на развитие познавательной активности детей.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-сплочение родительского коллектива и приобщению его к участию в жизни детского сада;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активизировать и обогатить воспитательные умения  в познавательной деятельности родителей, т.е. пропаганда положительного семейного опыта.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57166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Взаимодействия педагогического коллектива с семьями воспитанников направлены на решение задач: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G:\Педсовет опыты вода\эксперимент что дает детя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87539_d7d5e5a5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4343400"/>
            <a:ext cx="2552700" cy="2369757"/>
          </a:xfrm>
          <a:prstGeom prst="rect">
            <a:avLst/>
          </a:prstGeom>
        </p:spPr>
      </p:pic>
      <p:pic>
        <p:nvPicPr>
          <p:cNvPr id="7" name="Рисунок 6" descr="C:\Users\Солнышко\Desktop\IMG-20230201-WA000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929066"/>
            <a:ext cx="3210533" cy="278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er\Desktop\IMG-20230201-WA0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57166"/>
            <a:ext cx="2428875" cy="325755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5072066" cy="642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1001420" y="357188"/>
            <a:ext cx="2143080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6" name="Picture 10" descr="C:\Users\User\Desktop\20230209_1605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28604"/>
            <a:ext cx="2786082" cy="6000792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828652" cy="314327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14290"/>
            <a:ext cx="57150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развивающую (домашнюю) среду можно включить</a:t>
            </a:r>
            <a:r>
              <a:rPr lang="ru-RU" b="1" u="sng" dirty="0" smtClean="0"/>
              <a:t>: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-измерительные приборы и инструменты: весы разного вида, термометры, мерные стаканы, трубочки, линейки, сантиметры, пластилин или глина, сито, воронки, резиновые груши, формы для изготовления льда.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-безопасные пенящиеся вещества: детские  шампуни, пены для ванн;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-растворимые продукты(соль, сахар, кофе, пакетики чая и т.д.)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-природный материал;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-бросовый материал;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-увеличительные стекла, пипетки; пластиковые шприцы без игл;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4143380"/>
            <a:ext cx="57150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познавательные детские энциклопедии с картинками (звери должны быть нарисованы реалистично, иметь нормальные пропорции и природную окраску) или хорошими фотографиями;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азбуки картинные, книги для первого чтения;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былины, мифы, легенды;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522e4ab35cc20689189bf55b1a84ee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5798583"/>
            <a:ext cx="1524000" cy="1059417"/>
          </a:xfrm>
          <a:prstGeom prst="rect">
            <a:avLst/>
          </a:prstGeom>
        </p:spPr>
      </p:pic>
      <p:pic>
        <p:nvPicPr>
          <p:cNvPr id="7" name="Рисунок 6" descr="f522e4ab35cc20689189bf55b1a84ee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2057400"/>
            <a:ext cx="1524000" cy="1059417"/>
          </a:xfrm>
          <a:prstGeom prst="rect">
            <a:avLst/>
          </a:prstGeom>
        </p:spPr>
      </p:pic>
      <p:sp>
        <p:nvSpPr>
          <p:cNvPr id="1028" name="AutoShape 4" descr="C:\Users\User\Desktop\%D0%B8%D0%BD%D1%81%D1%82%D1%80%D1%83%D0%BC%D0%B5%D0%BD%D1%82%D1%8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User\Desktop\%D0%B8%D0%BD%D1%81%D1%82%D1%80%D1%83%D0%BC%D0%B5%D0%BD%D1%82%D1%8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User\Desktop\%D0%B8%D0%BD%D1%81%D1%82%D1%80%D1%83%D0%BC%D0%B5%D0%BD%D1%82%D1%8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1143040" y="5214950"/>
            <a:ext cx="126445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ea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214290"/>
            <a:ext cx="835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Рекомендуем провести дома с детьми: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Эксперименты, которые семья ребёнка дошкольного возраста может проводить в домашних условиях.</a:t>
            </a:r>
            <a:endParaRPr lang="ru-RU" sz="2000" b="1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1285860"/>
            <a:ext cx="8429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Слепки с природы (от 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3 до 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лет)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глины или игрушечного теста можно делать не только фигурки, но и слепки. К примеру, кусочек глины, прижатый к коре дерева, передаст все изгибы и трещинки на его поверхности. Предложите ребёнку проделать это с разными породами деревьев в саду или в парке. Если деревьев поблизости не окажется, то можно снимать слепки с кирпича или бетонной поверхности. Такие игры – занятия знакомят детей с многообразием фактур материалов.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3429000"/>
            <a:ext cx="8358246" cy="3210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Волшебные краски (от 3 до 7 лет)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вопрос: «Чем можно рисовать?» - дети отвечают, что рисовать можно красками, карандашами, мелом, забывая, что в раннем возрасте пытались рисовать кашей и компотом. Можно обсудить вопрос: «Откуда берутся краски?», «Из чего люди делали краски?».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отметить, что природа даёт нам разные натуральные краски. Если вы предложите ребёнку листы плотной бумаги, тёртую свеклу, морковку, зелень (петрушку, укроп, базилик и др.), несколько ягодок (клубника, малина, смородина и др.), у него появится возможность оставить след на листе бумаги с помощью овощей, ягод и зелени, проверить, когда рисунки получаются более яркими, какого цвета эти натуральные краски.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285728"/>
            <a:ext cx="77153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+mn-cs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1214422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6"/>
            <a:ext cx="87154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r>
              <a:rPr lang="ru-RU" sz="10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дидактических играх познавательные задачи (определение свойств и качеств предмета, классификация и группировка различных предметов) соединяются с игровыми (отгадать, выполнить роль, соревноваться), что и делает дидактическую игру особой формой обучения - легкого, быстрого и непреднамеренного усвоения детьми знаний. При использовании дидактических игры воспитатель должен следовать определенным педагогическим принципам: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Опираться на уже имеющиеся знания, полученные, как правило, путем непосредственного восприятия.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Следить за тем, чтобы дидактическая задача была достаточно трудна и в то же время доступна детям.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Поддерживать интерес и разнообразие игрового действия.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Постепенно усложнять дидактическую задачу и игровые приемы.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Конкретно и четко объяснять правила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000504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Развлечения, викторины, конкурсы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рассматривать как своеобразные формы познавательной деятельности с использование информационно-развлекательного содержания, в которых предполагается посильное участие детей. Возможность проявить находчивость, сообразительность и смекалку, признание собственных успехов придают ценность тому, чем дети овладели в других формах познавательной деятельности.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перечисленных форм работы с детьми позволяет гибко строить целостный воспитательно-образовательный процесс в ДОУ, реализовывать задачи образовательной области «Познание».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0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0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1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40</Template>
  <TotalTime>2072</TotalTime>
  <Words>815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01</vt:lpstr>
      <vt:lpstr>1_Default Design</vt:lpstr>
      <vt:lpstr>1_01</vt:lpstr>
      <vt:lpstr>2_Default Design</vt:lpstr>
      <vt:lpstr>51</vt:lpstr>
      <vt:lpstr>Повышение у родителей интереса к формированию у детей познавательных интересов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познавательных интересов у дошкольников»</dc:title>
  <dc:creator>Лариса</dc:creator>
  <cp:lastModifiedBy>User</cp:lastModifiedBy>
  <cp:revision>197</cp:revision>
  <dcterms:created xsi:type="dcterms:W3CDTF">2015-03-16T19:23:25Z</dcterms:created>
  <dcterms:modified xsi:type="dcterms:W3CDTF">2023-02-15T08:48:57Z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2481552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