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  <p:sldId id="259" r:id="rId4"/>
    <p:sldId id="277" r:id="rId5"/>
    <p:sldId id="262" r:id="rId6"/>
    <p:sldId id="278" r:id="rId7"/>
    <p:sldId id="272" r:id="rId8"/>
    <p:sldId id="279" r:id="rId9"/>
    <p:sldId id="271" r:id="rId10"/>
    <p:sldId id="280" r:id="rId11"/>
    <p:sldId id="273" r:id="rId12"/>
    <p:sldId id="281" r:id="rId13"/>
    <p:sldId id="274" r:id="rId14"/>
    <p:sldId id="275" r:id="rId15"/>
    <p:sldId id="282" r:id="rId16"/>
    <p:sldId id="270" r:id="rId17"/>
    <p:sldId id="283" r:id="rId18"/>
    <p:sldId id="276" r:id="rId19"/>
    <p:sldId id="284" r:id="rId20"/>
    <p:sldId id="285" r:id="rId21"/>
    <p:sldId id="292" r:id="rId22"/>
    <p:sldId id="288" r:id="rId23"/>
    <p:sldId id="293" r:id="rId24"/>
    <p:sldId id="289" r:id="rId25"/>
    <p:sldId id="294" r:id="rId26"/>
    <p:sldId id="286" r:id="rId27"/>
    <p:sldId id="295" r:id="rId28"/>
    <p:sldId id="287" r:id="rId29"/>
    <p:sldId id="299" r:id="rId30"/>
    <p:sldId id="297" r:id="rId31"/>
    <p:sldId id="304" r:id="rId32"/>
    <p:sldId id="298" r:id="rId33"/>
    <p:sldId id="300" r:id="rId34"/>
    <p:sldId id="305" r:id="rId35"/>
    <p:sldId id="301" r:id="rId36"/>
    <p:sldId id="306" r:id="rId37"/>
    <p:sldId id="302" r:id="rId38"/>
    <p:sldId id="296" r:id="rId39"/>
    <p:sldId id="264" r:id="rId40"/>
    <p:sldId id="307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369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115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989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051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280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78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48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261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238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5509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4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CF779-0D0F-4089-B386-25311BF7804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680F5-5A97-4AC9-9369-52BA04B290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205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7200" algn="ctr"/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ПОВЕСТЬ Н.С. ЛЕСКОВА «ОЧАРОВАННЫЙ СТРАННИК». ВОПЛОЩЕНИЕ В ПОВЕСТИ РУССКОГО НАЦИОНАЛЬНОГО ХАРАКТЕРА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11086"/>
            <a:ext cx="7886700" cy="4891313"/>
          </a:xfrm>
        </p:spPr>
        <p:txBody>
          <a:bodyPr>
            <a:normAutofit fontScale="85000" lnSpcReduction="20000"/>
          </a:bodyPr>
          <a:lstStyle/>
          <a:p>
            <a:pPr marL="2160000" indent="22860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Идущий по Руси очарованный странник, сохранивший после всех житейских бурь непосредственность и доброту, несет их в мир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400000">
              <a:spcBef>
                <a:spcPts val="1200"/>
              </a:spcBef>
              <a:buNone/>
            </a:pPr>
            <a:r>
              <a:rPr lang="ru-RU" i="1" dirty="0" smtClean="0"/>
              <a:t>Б. </a:t>
            </a:r>
            <a:r>
              <a:rPr lang="ru-RU" i="1" dirty="0" err="1" smtClean="0"/>
              <a:t>Дыханова</a:t>
            </a:r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pPr algn="r">
              <a:buNone/>
            </a:pPr>
            <a:r>
              <a:rPr lang="ru-RU" sz="1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Проскурина </a:t>
            </a:r>
            <a:r>
              <a:rPr lang="ru-RU" sz="1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О.С. </a:t>
            </a:r>
            <a:endParaRPr lang="ru-RU" sz="19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sz="1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42» </a:t>
            </a:r>
            <a:r>
              <a:rPr lang="ru-RU" sz="1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Барнаула</a:t>
            </a:r>
          </a:p>
          <a:p>
            <a:pPr algn="r">
              <a:buNone/>
            </a:pPr>
            <a:r>
              <a:rPr lang="ru-RU" sz="1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endParaRPr lang="ru-RU" sz="1900" i="1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61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539" y="365126"/>
            <a:ext cx="8416212" cy="1325563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4-й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4.Какие еще приемы раскрытия своеобразия русского национального характера использует автор?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233" y="1632856"/>
            <a:ext cx="8425543" cy="495455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(Характер раскрывается и через описание внешнего вида героя.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богатырь («вверх по-гусарски закрученные усы»),      но говорит он лениво. Он силен, но мягок и спокоен, одет в рясу (смирение).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Контраст энергии и вялости не случаен.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олицетворяет лишь потенциальные возможности характера, которые в обычное время не дают о себе знать, но в критическую минуту они проявляются, в них секрет мощи России.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Многогранность характера героя проявляется через его восприятие природы, родины. Он очарован миром: горами и морями, полями и степями, ярмарками и татарскими поселениями, цыганскими таборами и родным русским лесом.)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передает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попутчикам свое чувство тоски по родине, которое он испытывал в плену?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(Через неприятие чужой стороны: степи для него однообразны и мертвы во все времена года (блестит «безжизненно солончак»), все не радует, а досаждает: ветер, солнце, простор.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Блыщание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солончаков» — деталь, которая повторяется в его рассказе, передавая его раздражение. Ему там надоело: «Очень... в Россию хотелось». Еще прием: он вспоминает родную деревню, мелочи, обрывки из будней жизни своей; там все мило, все значительно.)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5-й 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передает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попутчикам свое чувство тоски по родине, которое он испытывал в плену?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(Через неприятие чужой стороны: степи для него однообразны и мертвы во все времена года (блестит «безжизненно солончак»), все не радует, а досаждает: ветер, солнце, простор.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Блыщание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солончаков» — деталь, которая повторяется в его рассказе, передавая его раздражение. Ему там надоело: «Очень... в Россию хотелось». Еще прием: он вспоминает родную деревню, мелочи, обрывки из будней жизни своей; там все мило, все значительно.)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в повести автор показывает, что более всего для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было невыносимо отсутствие воли, невозможность быть предоставленным самому себе?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902" y="365126"/>
            <a:ext cx="8179448" cy="1325563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Где герой реализует принципы добра и справедливости? </a:t>
            </a: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(Отдает дитя страдающей матери, теряет место: «пускай любятся», идет в рекруты вместо единственного сына стариков-родителей, защищает молоденькую артистку из балаганного театра в Петербурге.)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902" y="365126"/>
            <a:ext cx="8179448" cy="1325563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7вопрос: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Где герой реализует принципы добра и справедливости? </a:t>
            </a:r>
            <a:endParaRPr lang="ru-RU" sz="4000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(Отдает дитя страдающей матери, теряет место: «пускай любятся», идет в рекруты вместо единственного сына стариков-родителей, защищает молоденькую артистку из балаганного театра в Петербурге.)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8.С каких поступков героя начинается его борение с жизнью? Какое начало в его сознании на этом жизненном этапе показывает автор?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(Стихийно-эмоциональное, физическая сила и мощь натуры: удаль, молодецкое ухарство в крайних, опасных проявлениях (слишком сильно ударил кнутом заснувшего старика-монаха, тут же укротил коня и спас графскую семью, сечется «на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 татарином).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национальная черта, по Лескову: отсюда и сила патриотического порыва, и источник трагических крайностей судьбы народной.)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8-й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8.С каких поступков героя начинается его борение с жизнью? Какое начало в его сознании на этом жизненном этапе показывает автор?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(Стихийно-эмоциональное, физическая сила и мощь натуры: удаль, молодецкое ухарство в крайних, опасных проявлениях (слишком сильно ударил кнутом заснувшего старика-монаха, тут же укротил коня и спас графскую семью, сечется «на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 татарином).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национальная черта, по Лескову: отсюда и сила патриотического порыва, и источник трагических крайностей судьбы народной.)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9.Как противопоставляются характеры англичанина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Рарея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сцене укрощения коня?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901" y="1825625"/>
            <a:ext cx="848152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(Тот проявляет английскую ученость, рассудительность, а Иван —  «нутряную хитрость» (разбивает горшок о голову лошади и выливает тесто на ее глаза и морду).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Лесков утверждает в рассказе чуждость русскому национальному характеру идеи рассудочности. Отсюда следующая особенность русского человека — фаталистическое осмысление собственной судьбы.)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9-й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9.Как противопоставляются характеры англичанина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Рарея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сцене укрощения коня?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901" y="1825625"/>
            <a:ext cx="848152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(Тот проявляет английскую ученость, рассудительность, а Иван —  «нутряную хитрость» (разбивает горшок о голову лошади и выливает тесто на ее глаза и морду).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Лесков утверждает в рассказе чуждость русскому национальному характеру идеи рассудочности. Отсюда следующая особенность русского человека — фаталистическое осмысление собственной судьбы.)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59" y="365126"/>
            <a:ext cx="8808098" cy="1612964"/>
          </a:xfrm>
        </p:spPr>
        <p:txBody>
          <a:bodyPr>
            <a:noAutofit/>
          </a:bodyPr>
          <a:lstStyle/>
          <a:p>
            <a:pPr indent="457200"/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Словарная работа.</a:t>
            </a:r>
            <a:b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Повесть была задумана писателем после поездки летом 1872 года на Ладожское озеро и посещения острова Валаам, на котором находился монастырь. Это событие нашло отражение в тематике и языке повести.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996751"/>
            <a:ext cx="7628942" cy="467463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Послушник — готовящийся к принятию монашества прислужник в монастыре.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Епархия — церковно-административный округ, подчиненный архиерею.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Иеромонах — монашеский чин.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Рясофор — монах или послушник, носящий рясу и клобук без пострижения.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Ремонтёр — офицер, занятый подбором и закупкой лошадей для кавалерии.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Конэсер — знаток лошадей.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...синие синицы, и серые утицы, и красные косачи, — только одних белых лебедей нет. — Имеются в виду ассигнации различного достоинства: синие — пятирублевые, серые — десятирублевые, красные — двадцатипятирублевые, белые — достоинством в 100 и 200 рублей'.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61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10.Как вера в провидение, предначертание, фатализм в рассказе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 своей жизни раскрывает героя? </a:t>
            </a: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596" y="2230015"/>
            <a:ext cx="8630816" cy="39469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(Выявляет его наивность, простодушие, интеллектуальную неразвитость, легкомысленное отношение к будущему, суеверие.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это проявляется в рассказе об искушениях, преследовавших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монастыре. Он верит без тени сомнения в чертей, бесенят.)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10-й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10.Как вера в провидение, предначертание, фатализм в рассказе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 своей жизни раскрывает героя? </a:t>
            </a:r>
            <a:endParaRPr lang="ru-RU" sz="4000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596" y="2230015"/>
            <a:ext cx="8630816" cy="39469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(Выявляет его наивность, простодушие, интеллектуальную неразвитость, легкомысленное отношение к будущему, суеверие.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это проявляется в рассказе об искушениях, преследовавших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монастыре. Он верит без тени сомнения в чертей, бесенят.)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считать, что только фатализмом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объясняет свою судьбу?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10" y="1806963"/>
            <a:ext cx="8425543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монастырь он пришел не по пророчеству монаха, а потому, что деваться было некуда.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Вера в судьбу и трезвое реалистичное объяснение событий в его сознании сосуществуют.)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11-й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считать, что только фатализмом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объясняет свою судьбу?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10" y="1806963"/>
            <a:ext cx="8425543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монастырь он пришел не по пророчеству монаха, а потому, что деваться было некуда.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Вера в судьбу и трезвое реалистичное объяснение событий в его сознании сосуществуют.)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/>
          </a:bodyPr>
          <a:lstStyle/>
          <a:p>
            <a:pPr lvl="0"/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детали, указывающие на поэтическое чувство, возникшее в душе героя к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Грушеньке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(Деньги за пение ему кажутся птицами. Грушу он еще не увидел, но покорил голос («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томный-пре-томный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точно колокол малиновый»), очаровывает пластика движений в танце, Ивана ослепляет красота девушки.)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/>
          </a:bodyPr>
          <a:lstStyle/>
          <a:p>
            <a:pPr lvl="0"/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на12-й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детали, указывающие на поэтическое чувство, возникшее в душе героя к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Грушеньке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(Деньги за пение ему кажутся птицами. Грушу он еще не увидел, но покорил голос («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томный-пре-томный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точно колокол малиновый»), очаровывает пластика движений в танце, Ивана ослепляет красота девушки.)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вы понимаете сравнение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Грушеньки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 змеей и как оно развивается в рассказе? </a:t>
            </a: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(Психологический подтекст таков: она еще враждебно относится к богатому незнакомому мужику.)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13-й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вы понимаете сравнение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Грушеньки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 змеей и как оно развивается в рассказе? </a:t>
            </a:r>
            <a:endParaRPr lang="ru-RU" sz="4000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(Психологический подтекст таков: она еще враждебно относится к богатому незнакомому мужику.)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550506"/>
            <a:ext cx="8677469" cy="1222310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Какое сложное психологическое развитие получает коллизия, возникшая в связи с пылким увлечением князя Грушей? </a:t>
            </a:r>
            <a:b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(Перекличка с повестью М.Ю. Лермонтова «Бэла».) (Именно простой человек оказывается душевно более тонким, только с ним Груше по-человечески хорошо. Князь же мелок и ничтожен, и он сам сознает это: «Ты — артист, ты не такой, как я, свистун». Герой проходит через испытание любовью, и это традиция русской литературы.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благороден, гуманен, ему доступны альтруистические чувства. Проверке любовью подвергается в повести и князь. Увлеченный планами выгодной женитьбы, он забывает о Груше.)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550506"/>
            <a:ext cx="8677469" cy="1222310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14-й вопрос: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Какое сложное психологическое развитие получает коллизия, возникшая в связи с пылким увлечением князя Грушей?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(Перекличка с повестью М.Ю. Лермонтова «Бэла».) (Именно простой человек оказывается душевно более тонким, только с ним Груше по-человечески хорошо. Князь же мелок и ничтожен, и он сам сознает это: «Ты — артист, ты не такой, как я, свистун». 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проходит через испытание любовью, и это традиция русской литературы.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благороден, гуманен, ему доступны альтруистические чувства. 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Проверке любовью подвергается в повести и князь. Увлеченный планами выгодной женитьбы, он забывает о Груше.)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 по вопросам: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Какую жизненную философию утверждает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рассказе о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попике-запивашке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 </a:t>
            </a: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(Человек во всяких обстоятельствах обязан «определиться», т.е. найти себе дело. Он молится за самоубийц, в которых видит бедных людей, не сумевших одолеть «борений жизни». Ведь сам Создатель повелевал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толцытеся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и попик нашел способ быть полезным людям.)</a:t>
            </a:r>
          </a:p>
        </p:txBody>
      </p:sp>
    </p:spTree>
    <p:extLst>
      <p:ext uri="{BB962C8B-B14F-4D97-AF65-F5344CB8AC3E}">
        <p14:creationId xmlns="" xmlns:p14="http://schemas.microsoft.com/office/powerpoint/2010/main" val="29507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935" y="550506"/>
            <a:ext cx="8761445" cy="989045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Найдите реплики князя в разговоре с Евгенией Семеновной, который случайно подслушал </a:t>
            </a:r>
            <a:r>
              <a:rPr lang="ru-RU" sz="29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</a:t>
            </a: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Как в них раскрывается человеческая сущность князя?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184" y="1978089"/>
            <a:ext cx="8098971" cy="4198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(«Оставь, пожалуйста, мою совесть, ей-богу, мне теперь не до нее...» Отсутствие совести как способности различать добро и зло приводит к тому, что показная доброта князя сразу же улетучивается, как только кто-либо становится помехой для его целей. В отстаивании своих интересов князь ни перед чем не остановится, и рассказчик прав в своей уверенности, что князь способен даже на преступление.)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935" y="550506"/>
            <a:ext cx="8761445" cy="989045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15-й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Найдите реплики князя в разговоре с Евгенией Семеновной, который случайно подслушал </a:t>
            </a:r>
            <a:r>
              <a:rPr lang="ru-RU" sz="29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Как в них раскрывается человеческая сущность князя?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184" y="1978089"/>
            <a:ext cx="8098971" cy="4198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(«Оставь, пожалуйста, мою совесть, ей-богу, мне теперь не до нее...» Отсутствие совести как способности различать добро и зло приводит к тому, что показная доброта князя сразу же улетучивается, как только кто-либо становится помехой для его целей. В отстаивании своих интересов князь ни перед чем не остановится, и рассказчик прав в своей уверенности, что князь способен даже на преступление.)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16.Что имеет в виду Иван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Северьяныч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называя себя «восхищенным человеком»?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(То, что в жизни его ведет не рассудок, а любовь к красоте, воля, чувство свободы личности и т.д.)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артистическая одаренность </a:t>
            </a:r>
            <a:r>
              <a:rPr lang="ru-RU" sz="31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Флягина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проявляется в его отношении к коням? </a:t>
            </a:r>
            <a: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артистическая одаренность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проявляется в его отношении к коням? (Он чувствует по отношению к ним восхищение, понимание, привязанность: «окрыляется и точно птица летит и не всколыхнет», «рванулась моя душа к ней, к этой лошади, родною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страстию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«на небо, как птицы, косят... кажется, сердечный, и улетел бы, да крылышек у него нет» (о лошадях из табунов), «гордая'очень тварь был, поведением смирился... но погиб в неволе».)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17-й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артистическая одаренность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Флягина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проявляется в его отношении к коням? </a:t>
            </a:r>
            <a: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артистическая одаренность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проявляется в его отношении к коням? (Он чувствует по отношению к ним восхищение, понимание, привязанность: «окрыляется и точно птица летит и не всколыхнет», «рванулась моя душа к ней, к этой лошади, родною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страстию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«на небо, как птицы, косят... кажется, сердечный, и улетел бы, да крылышек у него нет» (о лошадях из табунов), «гордая очень тварь был, поведением смирился... но погиб в неволе».)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Какие новые душевные грани раскрываются перед читателем в сценах, повествующих о восхищении героя красавицей-цыганкой?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поступки отражают рост его нравственного сознания? (Он совершает благие поступки: заменяет собой рекрута, храбро сражается, получает Георгия, но почитает себя великим грешником, по-новому смотрит на свою прошлую жизнь и оказывается под очарованием новой идеи — героического самопожертвования во имя людей.)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18-й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Какие новые душевные грани раскрываются перед читателем в сценах, повествующих о восхищении героя красавицей-цыганкой?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поступки отражают рост его нравственного сознания? (Он совершает благие поступки: заменяет собой рекрута, храбро сражается, получает Георгия, но почитает себя великим грешником, по-новому смотрит на свою прошлую жизнь и оказывается под очарованием новой идеи — героического самопожертвования во имя людей.)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7277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учителя: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10" y="1825625"/>
            <a:ext cx="855617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 потом будет в жизни странника очарование тишиной монастырской жизни, особая «отрада упования», пока не услышит он голос свыше: «Ополчайся!» — и не придет к нему жажда воевать за свой народ, чтобы по-богатырски защитить его от врага. «Мне за народ очень помереть хочется», — признается герой, завершая свою исповедь, похожую на повествование сказителя. Так приходит 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идея героического самопожертвования, и образ его достигает эпического величия. Так широкой рекой течет сюжет произведения, вбирая в себя ручейки его ответвлений и превращая произведение не только в раздумье о судьбе личности, но и в думу о судьбе Отечества».</a:t>
            </a: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0506"/>
            <a:ext cx="7886700" cy="1492898"/>
          </a:xfrm>
        </p:spPr>
        <p:txBody>
          <a:bodyPr>
            <a:normAutofit fontScale="90000"/>
          </a:bodyPr>
          <a:lstStyle/>
          <a:p>
            <a:pPr marL="262255">
              <a:spcBef>
                <a:spcPts val="720"/>
              </a:spcBef>
              <a:spcAft>
                <a:spcPts val="0"/>
              </a:spcAft>
            </a:pPr>
            <a:r>
              <a:rPr lang="ru-RU" sz="3600" i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i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i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i="1" dirty="0" smtClean="0">
                <a:latin typeface="Times New Roman"/>
                <a:ea typeface="Times New Roman"/>
                <a:cs typeface="Times New Roman"/>
              </a:rPr>
              <a:t>III. Домашнее задание.</a:t>
            </a:r>
            <a:r>
              <a:rPr lang="ru-RU" sz="5400" dirty="0" smtClean="0">
                <a:latin typeface="Times New Roman"/>
                <a:ea typeface="Times New Roman"/>
              </a:rPr>
              <a:t/>
            </a:r>
            <a:br>
              <a:rPr lang="ru-RU" sz="5400" dirty="0" smtClean="0">
                <a:latin typeface="Times New Roman"/>
                <a:ea typeface="Times New Roman"/>
              </a:rPr>
            </a:br>
            <a:r>
              <a:rPr lang="ru-RU" sz="3100" dirty="0" smtClean="0">
                <a:latin typeface="Times New Roman"/>
                <a:ea typeface="Times New Roman"/>
                <a:cs typeface="Times New Roman"/>
              </a:rPr>
              <a:t>Прочитать статью учебника (с. 52—76).</a:t>
            </a:r>
            <a:r>
              <a:rPr lang="ru-RU" sz="5400" dirty="0" smtClean="0">
                <a:latin typeface="Times New Roman"/>
                <a:ea typeface="Times New Roman"/>
              </a:rPr>
              <a:t/>
            </a:r>
            <a:br>
              <a:rPr lang="ru-RU" sz="5400" dirty="0" smtClean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 </a:t>
            </a:r>
            <a:r>
              <a:rPr lang="ru-RU" sz="5400" dirty="0" smtClean="0">
                <a:latin typeface="Times New Roman"/>
                <a:ea typeface="Times New Roman"/>
              </a:rPr>
              <a:t/>
            </a:r>
            <a:br>
              <a:rPr lang="ru-RU" sz="5400" dirty="0" smtClean="0">
                <a:latin typeface="Times New Roman"/>
                <a:ea typeface="Times New Roman"/>
              </a:rPr>
            </a:b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Сочинение: стр. 76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</a:t>
            </a: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i="1" baseline="30000" dirty="0" smtClean="0">
                <a:latin typeface="Times New Roman"/>
                <a:cs typeface="Times New Roman"/>
              </a:rPr>
              <a:t>1</a:t>
            </a:r>
            <a:r>
              <a:rPr lang="ru-RU" sz="3200" i="1" dirty="0" smtClean="0">
                <a:latin typeface="Times New Roman"/>
                <a:cs typeface="Times New Roman"/>
              </a:rPr>
              <a:t> </a:t>
            </a:r>
            <a:r>
              <a:rPr lang="ru-RU" sz="3200" i="1" dirty="0" err="1" smtClean="0">
                <a:latin typeface="Times New Roman"/>
                <a:cs typeface="Times New Roman"/>
              </a:rPr>
              <a:t>Дыханова</a:t>
            </a:r>
            <a:r>
              <a:rPr lang="ru-RU" sz="3200" i="1" dirty="0" smtClean="0">
                <a:latin typeface="Times New Roman"/>
                <a:cs typeface="Times New Roman"/>
              </a:rPr>
              <a:t> Б. </a:t>
            </a:r>
            <a:r>
              <a:rPr lang="ru-RU" dirty="0" smtClean="0">
                <a:latin typeface="Times New Roman"/>
                <a:cs typeface="Times New Roman"/>
              </a:rPr>
              <a:t>«Запечатленный ангел» и «Очарованный странник» Н.С. Лескова. М.: Художественная литература, 1980. С. 100—159.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Ответ на 1-й вопрос: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Какую жизненную философию утверждает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рассказе о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попике-запивашке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 </a:t>
            </a:r>
            <a:endParaRPr lang="ru-RU" sz="4000" i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(Человек во всяких обстоятельствах обязан «определиться», т.е. найти себе дело. Он молится за самоубийц, в которых видит бедных людей, не сумевших одолеть «борений жизни». Ведь сам Создатель повелевал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толцытеся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и попик нашел способ быть полезным людям.)</a:t>
            </a:r>
          </a:p>
        </p:txBody>
      </p:sp>
    </p:spTree>
    <p:extLst>
      <p:ext uri="{BB962C8B-B14F-4D97-AF65-F5344CB8AC3E}">
        <p14:creationId xmlns="" xmlns:p14="http://schemas.microsoft.com/office/powerpoint/2010/main" val="29507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Проскурина О.С. 18.02.2023</a:t>
            </a:r>
            <a:b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10А и 10В МБОУ «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 №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Какой еще принцип своей жизненной философии излагает </a:t>
            </a:r>
            <a:r>
              <a:rPr 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рассказывая историю укрощения коня-людоеда?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(Идею личностной активности он подкрепляет принципом «ополчайся», т.е. будь способен сопротивляться, бороться, проявлять мужество и сметку, ловкость (конь почувствовал, что на него «ополчились»).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2-й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Какой еще принцип своей жизненной философии излагает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Флягин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рассказывая историю укрощения коня-людоеда? </a:t>
            </a:r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(Идею личностной активности он подкрепляет принципом «ополчайся», т.е. будь способен сопротивляться, бороться, проявлять мужество и сметку, ловкость (конь почувствовал, что на него «ополчились»).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82" y="365126"/>
            <a:ext cx="8752114" cy="1668947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 заявляет автор повести о связи особенностей русского национального характера с географическими, т.е. природными, особенностями страны?</a:t>
            </a: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9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(Бесконечная смена ландшафтов — от Каспия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сливается с бесконечным богатством проявлений натуры странника Ивана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Противоречивые свойства его характера напоминают бесконечную смену пейзажей, описание различных видов образа жизни, мыслей народов России, различных событий, переживаемых людьми, и различными поступками и суждениями в разных ситуациях самого героя. Широта русского характера, как и его крайности, обусловлены самой природой.)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82" y="365126"/>
            <a:ext cx="8752114" cy="1668947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3 вопрос:</a:t>
            </a:r>
            <a:br>
              <a:rPr lang="ru-RU" sz="4000" i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 заявляет автор повести о связи особенностей русского национального характера с географическими, т.е. природными, особенностями страны?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9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603" y="1825625"/>
            <a:ext cx="858416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(Бесконечная смена ландшафтов — от Каспия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Соловков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сливается с бесконечным богатством проявлений натуры странника Ивана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Противоречивые свойства его характера напоминают бесконечную смену пейзажей, описание различных видов образа жизни, мыслей народов России, различных событий, переживаемых людьми, и различными поступками и суждениями в разных ситуациях самого героя. Широта русского характера, как и его крайности, обусловлены самой природой.)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539" y="365126"/>
            <a:ext cx="8416212" cy="1325563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по вопросам:</a:t>
            </a:r>
            <a:b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4.Какие еще приемы раскрытия своеобразия русского национального характера использует автор?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233" y="1632856"/>
            <a:ext cx="8425543" cy="495455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(Характер раскрывается и через описание внешнего вида героя.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Флягин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богатырь («вверх по-гусарски закрученные усы»),      но говорит он лениво. Он силен, но мягок и спокоен, одет в рясу (смирение).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Контраст энергии и вялости не случаен.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олицетворяет лишь потенциальные возможности характера, которые в обычное время не дают о себе знать, но в критическую минуту они проявляются, в них секрет мощи России.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Многогранность характера героя проявляется через его восприятие природы, родины. Он очарован миром: горами и морями, полями и степями, ярмарками и татарскими поселениями, цыганскими таборами и родным русским лесом.)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6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464</TotalTime>
  <Words>2282</Words>
  <Application>Microsoft Office PowerPoint</Application>
  <PresentationFormat>Экран (4:3)</PresentationFormat>
  <Paragraphs>146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 ПОВЕСТЬ Н.С. ЛЕСКОВА «ОЧАРОВАННЫЙ СТРАННИК». ВОПЛОЩЕНИЕ В ПОВЕСТИ РУССКОГО НАЦИОНАЛЬНОГО ХАРАКТЕРА </vt:lpstr>
      <vt:lpstr>I. Словарная работа. Повесть была задумана писателем после поездки летом 1872 года на Ладожское озеро и посещения острова Валаам, на котором находился монастырь. Это событие нашло отражение в тематике и языке повести.</vt:lpstr>
      <vt:lpstr> Беседа по вопросам:  1. Какую жизненную философию утверждает Флягин в рассказе о попике-запивашке? </vt:lpstr>
      <vt:lpstr> Ответ на 1-й вопрос:  1. Какую жизненную философию утверждает Флягин в рассказе о попике-запивашке? </vt:lpstr>
      <vt:lpstr>Беседа по вопросам: 2. Какой еще принцип своей жизненной философии излагает Флягин, рассказывая историю укрощения коня-людоеда?  </vt:lpstr>
      <vt:lpstr> Ответ на 2-й вопрос: 2. Какой еще принцип своей жизненной философии излагает Флягин, рассказывая историю укрощения коня-людоеда?  </vt:lpstr>
      <vt:lpstr>Беседа по вопросам: 3. Как заявляет автор повести о связи особенностей русского национального характера с географическими, т.е. природными, особенностями страны?  </vt:lpstr>
      <vt:lpstr>Ответ на 3 вопрос: 3. Как заявляет автор повести о связи особенностей русского национального характера с географическими, т.е. природными, особенностями страны?  </vt:lpstr>
      <vt:lpstr>Беседа по вопросам: 4.Какие еще приемы раскрытия своеобразия русского национального характера использует автор?  </vt:lpstr>
      <vt:lpstr>Ответ на 4-й вопрос: 4.Какие еще приемы раскрытия своеобразия русского национального характера использует автор?  </vt:lpstr>
      <vt:lpstr>Беседа по вопросам: 5. Как передает Флягин попутчикам свое чувство тоски по родине, которое он испытывал в плену?  </vt:lpstr>
      <vt:lpstr>Ответ на 5-й  вопрос: 5. Как передает Флягин попутчикам свое чувство тоски по родине, которое он испытывал в плену?  </vt:lpstr>
      <vt:lpstr>Беседа по вопросам: 6.Как в повести автор показывает, что более всего для Флягина было невыносимо отсутствие воли, невозможность быть предоставленным самому себе? </vt:lpstr>
      <vt:lpstr>Беседа по вопросам: 7.Где герой реализует принципы добра и справедливости? </vt:lpstr>
      <vt:lpstr>Ответ на 7вопрос: 7.Где герой реализует принципы добра и справедливости? </vt:lpstr>
      <vt:lpstr>Беседа по вопросам: 8.С каких поступков героя начинается его борение с жизнью? Какое начало в его сознании на этом жизненном этапе показывает автор?  </vt:lpstr>
      <vt:lpstr> Ответ на 8-й вопрос: 8.С каких поступков героя начинается его борение с жизнью? Какое начало в его сознании на этом жизненном этапе показывает автор?  </vt:lpstr>
      <vt:lpstr>Беседа по вопросам: 9.Как противопоставляются характеры англичанина Рарея и Флягина в сцене укрощения коня?  </vt:lpstr>
      <vt:lpstr> Ответ на 9-й вопрос: 9.Как противопоставляются характеры англичанина Рарея и Флягина в сцене укрощения коня?  </vt:lpstr>
      <vt:lpstr>Беседа по вопросам:  10.Как вера в провидение, предначертание, фатализм в рассказе Флягина о своей жизни раскрывает героя? </vt:lpstr>
      <vt:lpstr>Ответ на 10-й вопрос:  10.Как вера в провидение, предначертание, фатализм в рассказе Флягина о своей жизни раскрывает героя? </vt:lpstr>
      <vt:lpstr>Беседа по вопросам: 11. Можно ли считать, что только фатализмом Флягин объясняет свою судьбу?  </vt:lpstr>
      <vt:lpstr>Ответ на 11-й вопрос: 11. Можно ли считать, что только фатализмом Флягин объясняет свою судьбу?  </vt:lpstr>
      <vt:lpstr>Беседа по вопросам: 12. Найдите детали, указывающие на поэтическое чувство, возникшее в душе героя к Грушеньке. </vt:lpstr>
      <vt:lpstr>Ответ на12-й вопрос: 12. Найдите детали, указывающие на поэтическое чувство, возникшее в душе героя к Грушеньке. </vt:lpstr>
      <vt:lpstr>Беседа по вопросам: 13.Как вы понимаете сравнение Грушеньки со змеей и как оно развивается в рассказе? </vt:lpstr>
      <vt:lpstr>Ответ 13-й вопрос: 13.Как вы понимаете сравнение Грушеньки со змеей и как оно развивается в рассказе? </vt:lpstr>
      <vt:lpstr> Беседа по вопросам: 14.Как Какое сложное психологическое развитие получает коллизия, возникшая в связи с пылким увлечением князя Грушей?   </vt:lpstr>
      <vt:lpstr> Ответ на 14-й вопрос: 14.Какое сложное психологическое развитие получает коллизия, возникшая в связи с пылким увлечением князя Грушей?   </vt:lpstr>
      <vt:lpstr> Беседа по вопросам: 15.Найдите реплики князя в разговоре с Евгенией Семеновной, который случайно подслушал Флягин. Как в них раскрывается человеческая сущность князя?   </vt:lpstr>
      <vt:lpstr> Ответ на 15-й вопрос: 15.Найдите реплики князя в разговоре с Евгенией Семеновной, который случайно подслушал Флягин. Как в них раскрывается человеческая сущность князя?   </vt:lpstr>
      <vt:lpstr> Беседа по вопросам: 16.Что имеет в виду Иван Северьяныч, называя себя «восхищенным человеком»?  </vt:lpstr>
      <vt:lpstr>Беседа по вопросам: 17.Как артистическая одаренность Флягина проявляется в его отношении к коням?  </vt:lpstr>
      <vt:lpstr>Ответ на 17-й вопрос: 17.Как артистическая одаренность Флягина проявляется в его отношении к коням?  </vt:lpstr>
      <vt:lpstr>Беседа по вопросам: 18. Какие новые душевные грани раскрываются перед читателем в сценах, повествующих о восхищении героя красавицей-цыганкой?  </vt:lpstr>
      <vt:lpstr>Ответ на 18-й вопрос: 18. Какие новые душевные грани раскрываются перед читателем в сценах, повествующих о восхищении героя красавицей-цыганкой?  </vt:lpstr>
      <vt:lpstr>Слово учителя:  </vt:lpstr>
      <vt:lpstr>   III. Домашнее задание. Прочитать статью учебника (с. 52—76).    </vt:lpstr>
      <vt:lpstr>Использованная литература</vt:lpstr>
      <vt:lpstr>Проскурина О.С. 18.02.2023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Драма «Гроза» А.Н. Островского в русской критике. Анализ критической статьи И.А. Гончарова</dc:title>
  <dc:creator>Купцова</dc:creator>
  <cp:lastModifiedBy>Кирилл</cp:lastModifiedBy>
  <cp:revision>47</cp:revision>
  <dcterms:created xsi:type="dcterms:W3CDTF">2015-10-25T16:13:01Z</dcterms:created>
  <dcterms:modified xsi:type="dcterms:W3CDTF">2024-01-29T11:06:42Z</dcterms:modified>
</cp:coreProperties>
</file>