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70" r:id="rId3"/>
    <p:sldId id="257" r:id="rId4"/>
    <p:sldId id="272" r:id="rId5"/>
    <p:sldId id="271"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580" autoAdjust="0"/>
  </p:normalViewPr>
  <p:slideViewPr>
    <p:cSldViewPr>
      <p:cViewPr varScale="1">
        <p:scale>
          <a:sx n="57" d="100"/>
          <a:sy n="57" d="100"/>
        </p:scale>
        <p:origin x="1219"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21.01.2024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21.01.2024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21.01.2024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pPr/>
              <a:t>21.01.2024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21.01.2024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pPr/>
              <a:t>21.01.2024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21.01.2024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pPr/>
              <a:t>21.01.2024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21.01.2024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21.01.2024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21.01.2024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pPr/>
              <a:t>21.01.2024</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slide" Target="slide2.xml"/></Relationships>
</file>

<file path=ppt/slides/_rels/slide1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3.jpeg"/><Relationship Id="rId13"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slide" Target="slide11.xml"/><Relationship Id="rId12" Type="http://schemas.openxmlformats.org/officeDocument/2006/relationships/slide" Target="slide19.xml"/><Relationship Id="rId2" Type="http://schemas.openxmlformats.org/officeDocument/2006/relationships/slide" Target="slide3.xml"/><Relationship Id="rId16" Type="http://schemas.openxmlformats.org/officeDocument/2006/relationships/slide" Target="slide25.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7.xml"/><Relationship Id="rId5" Type="http://schemas.openxmlformats.org/officeDocument/2006/relationships/slide" Target="slide7.xml"/><Relationship Id="rId15" Type="http://schemas.openxmlformats.org/officeDocument/2006/relationships/slide" Target="slide23.xml"/><Relationship Id="rId10" Type="http://schemas.openxmlformats.org/officeDocument/2006/relationships/slide" Target="slide15.xml"/><Relationship Id="rId4" Type="http://schemas.openxmlformats.org/officeDocument/2006/relationships/slide" Target="slide5.xml"/><Relationship Id="rId9" Type="http://schemas.openxmlformats.org/officeDocument/2006/relationships/slide" Target="slide13.xml"/><Relationship Id="rId14" Type="http://schemas.openxmlformats.org/officeDocument/2006/relationships/slide" Target="slide2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slide" Target="slide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23528" y="116632"/>
            <a:ext cx="8280920" cy="1143000"/>
          </a:xfrm>
        </p:spPr>
        <p:txBody>
          <a:bodyPr>
            <a:normAutofit fontScale="90000"/>
          </a:bodyPr>
          <a:lstStyle/>
          <a:p>
            <a:pPr marL="0" indent="0" algn="ctr">
              <a:buNone/>
            </a:pPr>
            <a:r>
              <a:rPr lang="ru-RU" dirty="0" smtClean="0">
                <a:solidFill>
                  <a:schemeClr val="tx1"/>
                </a:solidFill>
              </a:rPr>
              <a:t>Интерактивная викторина </a:t>
            </a:r>
            <a:br>
              <a:rPr lang="ru-RU" dirty="0" smtClean="0">
                <a:solidFill>
                  <a:schemeClr val="tx1"/>
                </a:solidFill>
              </a:rPr>
            </a:br>
            <a:r>
              <a:rPr lang="ru-RU" dirty="0" smtClean="0">
                <a:solidFill>
                  <a:schemeClr val="tx1"/>
                </a:solidFill>
              </a:rPr>
              <a:t>«Безопасность зимой»</a:t>
            </a:r>
            <a:endParaRPr lang="ru-RU" dirty="0">
              <a:solidFill>
                <a:schemeClr val="tx1"/>
              </a:solidFill>
            </a:endParaRPr>
          </a:p>
        </p:txBody>
      </p:sp>
      <p:pic>
        <p:nvPicPr>
          <p:cNvPr id="3" name="Объект 2"/>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539552" y="1772816"/>
            <a:ext cx="8280920" cy="4857403"/>
          </a:xfrm>
        </p:spPr>
      </p:pic>
    </p:spTree>
    <p:extLst>
      <p:ext uri="{BB962C8B-B14F-4D97-AF65-F5344CB8AC3E}">
        <p14:creationId xmlns:p14="http://schemas.microsoft.com/office/powerpoint/2010/main" val="29123167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19" y="42709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8705" y="1844824"/>
            <a:ext cx="4572000"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156176" y="1583214"/>
            <a:ext cx="2159566" cy="523220"/>
          </a:xfrm>
          <a:prstGeom prst="rect">
            <a:avLst/>
          </a:prstGeom>
          <a:noFill/>
        </p:spPr>
        <p:txBody>
          <a:bodyPr wrap="none" rtlCol="0">
            <a:spAutoFit/>
          </a:bodyPr>
          <a:lstStyle/>
          <a:p>
            <a:r>
              <a:rPr lang="ru-RU" sz="2800" b="1" dirty="0" smtClean="0"/>
              <a:t>Ни  одного!!!</a:t>
            </a:r>
            <a:endParaRPr lang="ru-RU" sz="2800" b="1" dirty="0"/>
          </a:p>
        </p:txBody>
      </p:sp>
      <p:sp>
        <p:nvSpPr>
          <p:cNvPr id="4" name="TextBox 3"/>
          <p:cNvSpPr txBox="1"/>
          <p:nvPr/>
        </p:nvSpPr>
        <p:spPr>
          <a:xfrm>
            <a:off x="5940152" y="2276872"/>
            <a:ext cx="2808312" cy="1815882"/>
          </a:xfrm>
          <a:prstGeom prst="rect">
            <a:avLst/>
          </a:prstGeom>
          <a:noFill/>
        </p:spPr>
        <p:txBody>
          <a:bodyPr wrap="square" rtlCol="0">
            <a:spAutoFit/>
          </a:bodyPr>
          <a:lstStyle/>
          <a:p>
            <a:r>
              <a:rPr lang="ru-RU" sz="2800" b="1" dirty="0" smtClean="0"/>
              <a:t>ИГРАТЬ НА ПРОЕЗЖЕЙ ЧАСТИ ЗАПРЕЩЕНО!!!</a:t>
            </a:r>
            <a:endParaRPr lang="ru-RU" sz="2800" b="1" dirty="0"/>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559" y="930424"/>
            <a:ext cx="5570577"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18452" y="5731024"/>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660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arn(inVertic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075"/>
                                        </p:tgtEl>
                                        <p:attrNameLst>
                                          <p:attrName>style.visibility</p:attrName>
                                        </p:attrNameLst>
                                      </p:cBhvr>
                                      <p:to>
                                        <p:strVal val="visible"/>
                                      </p:to>
                                    </p:set>
                                    <p:animEffect transition="in" filter="barn(inVertical)">
                                      <p:cBhvr>
                                        <p:cTn id="22"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71800" y="843676"/>
            <a:ext cx="2880320" cy="1077218"/>
          </a:xfrm>
          <a:prstGeom prst="rect">
            <a:avLst/>
          </a:prstGeom>
          <a:noFill/>
        </p:spPr>
        <p:txBody>
          <a:bodyPr wrap="square" rtlCol="0">
            <a:spAutoFit/>
          </a:bodyPr>
          <a:lstStyle/>
          <a:p>
            <a:pPr algn="ctr"/>
            <a:r>
              <a:rPr lang="ru-RU" sz="3200" b="1" dirty="0" smtClean="0"/>
              <a:t>ВОПРОС  </a:t>
            </a:r>
          </a:p>
          <a:p>
            <a:pPr algn="ctr"/>
            <a:r>
              <a:rPr lang="ru-RU" sz="3200" b="1" dirty="0" smtClean="0"/>
              <a:t>(20 баллов)</a:t>
            </a:r>
            <a:endParaRPr lang="ru-RU" sz="3200" b="1" dirty="0"/>
          </a:p>
        </p:txBody>
      </p:sp>
      <p:sp>
        <p:nvSpPr>
          <p:cNvPr id="2" name="Прямоугольник 1"/>
          <p:cNvSpPr/>
          <p:nvPr/>
        </p:nvSpPr>
        <p:spPr>
          <a:xfrm>
            <a:off x="7596336" y="5589240"/>
            <a:ext cx="1316386" cy="523220"/>
          </a:xfrm>
          <a:prstGeom prst="rect">
            <a:avLst/>
          </a:prstGeom>
        </p:spPr>
        <p:txBody>
          <a:bodyPr wrap="none">
            <a:spAutoFit/>
          </a:bodyPr>
          <a:lstStyle/>
          <a:p>
            <a:pPr lvl="0"/>
            <a:r>
              <a:rPr lang="ru-RU" sz="2800" i="1" u="sng" dirty="0">
                <a:solidFill>
                  <a:prstClr val="black"/>
                </a:solidFill>
                <a:hlinkClick r:id="rId2" action="ppaction://hlinksldjump"/>
              </a:rPr>
              <a:t>Ответ</a:t>
            </a:r>
            <a:endParaRPr lang="ru-RU" sz="2800" i="1" u="sng" dirty="0">
              <a:solidFill>
                <a:prstClr val="black"/>
              </a:solidFill>
            </a:endParaRPr>
          </a:p>
        </p:txBody>
      </p:sp>
      <p:sp>
        <p:nvSpPr>
          <p:cNvPr id="4" name="Прямоугольник 3"/>
          <p:cNvSpPr/>
          <p:nvPr/>
        </p:nvSpPr>
        <p:spPr>
          <a:xfrm>
            <a:off x="1547664" y="2721114"/>
            <a:ext cx="6282489" cy="523220"/>
          </a:xfrm>
          <a:prstGeom prst="rect">
            <a:avLst/>
          </a:prstGeom>
        </p:spPr>
        <p:txBody>
          <a:bodyPr wrap="none">
            <a:spAutoFit/>
          </a:bodyPr>
          <a:lstStyle/>
          <a:p>
            <a:r>
              <a:rPr lang="ru-RU" sz="2800" dirty="0">
                <a:latin typeface="+mj-lt"/>
              </a:rPr>
              <a:t>Что делать, если загорелся телевизор?</a:t>
            </a:r>
          </a:p>
        </p:txBody>
      </p:sp>
    </p:spTree>
    <p:extLst>
      <p:ext uri="{BB962C8B-B14F-4D97-AF65-F5344CB8AC3E}">
        <p14:creationId xmlns:p14="http://schemas.microsoft.com/office/powerpoint/2010/main" val="15926206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18" y="20069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48728" y="771746"/>
            <a:ext cx="4599123" cy="34493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Прямоугольник 2"/>
          <p:cNvSpPr/>
          <p:nvPr/>
        </p:nvSpPr>
        <p:spPr>
          <a:xfrm>
            <a:off x="142342" y="2708920"/>
            <a:ext cx="4320480" cy="3785652"/>
          </a:xfrm>
          <a:prstGeom prst="rect">
            <a:avLst/>
          </a:prstGeom>
        </p:spPr>
        <p:txBody>
          <a:bodyPr wrap="square">
            <a:spAutoFit/>
          </a:bodyPr>
          <a:lstStyle/>
          <a:p>
            <a:pPr algn="just"/>
            <a:r>
              <a:rPr lang="ru-RU" sz="2000" dirty="0" smtClean="0"/>
              <a:t>Если загорелся телевизор, его </a:t>
            </a:r>
            <a:r>
              <a:rPr lang="ru-RU" sz="2000" dirty="0"/>
              <a:t>надо сразу отключить от сети, а затем тушить водой через верхние вентиляционные отверстия стенки (стоять сбоку), или наоборот, набросив плотное одеяло, чтобы огонь не перебрался на шторы, только потом бежать за водой. Если кинескоп взорвётся, то опасен ядовитый дым. В этом помещении нельзя дышать.</a:t>
            </a:r>
          </a:p>
        </p:txBody>
      </p:sp>
      <p:pic>
        <p:nvPicPr>
          <p:cNvPr id="7171" name="Picture 3">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82026" y="5661248"/>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7004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0"/>
                                        </p:tgtEl>
                                        <p:attrNameLst>
                                          <p:attrName>style.visibility</p:attrName>
                                        </p:attrNameLst>
                                      </p:cBhvr>
                                      <p:to>
                                        <p:strVal val="visible"/>
                                      </p:to>
                                    </p:set>
                                    <p:animEffect transition="in" filter="fade">
                                      <p:cBhvr>
                                        <p:cTn id="14" dur="1000"/>
                                        <p:tgtEl>
                                          <p:spTgt spid="7170"/>
                                        </p:tgtEl>
                                      </p:cBhvr>
                                    </p:animEffect>
                                    <p:anim calcmode="lin" valueType="num">
                                      <p:cBhvr>
                                        <p:cTn id="15" dur="1000" fill="hold"/>
                                        <p:tgtEl>
                                          <p:spTgt spid="7170"/>
                                        </p:tgtEl>
                                        <p:attrNameLst>
                                          <p:attrName>ppt_x</p:attrName>
                                        </p:attrNameLst>
                                      </p:cBhvr>
                                      <p:tavLst>
                                        <p:tav tm="0">
                                          <p:val>
                                            <p:strVal val="#ppt_x"/>
                                          </p:val>
                                        </p:tav>
                                        <p:tav tm="100000">
                                          <p:val>
                                            <p:strVal val="#ppt_x"/>
                                          </p:val>
                                        </p:tav>
                                      </p:tavLst>
                                    </p:anim>
                                    <p:anim calcmode="lin" valueType="num">
                                      <p:cBhvr>
                                        <p:cTn id="16"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2551837"/>
            <a:ext cx="7920880" cy="1384995"/>
          </a:xfrm>
          <a:prstGeom prst="rect">
            <a:avLst/>
          </a:prstGeom>
        </p:spPr>
        <p:txBody>
          <a:bodyPr wrap="square">
            <a:spAutoFit/>
          </a:bodyPr>
          <a:lstStyle/>
          <a:p>
            <a:pPr algn="just"/>
            <a:r>
              <a:rPr lang="ru-RU" sz="2800" dirty="0">
                <a:latin typeface="Times New Roman, serif"/>
              </a:rPr>
              <a:t>Можно ли при возникновении пожара прятаться под кровать или в труднодоступные </a:t>
            </a:r>
            <a:r>
              <a:rPr lang="ru-RU" sz="2800" dirty="0" smtClean="0">
                <a:latin typeface="Times New Roman, serif"/>
              </a:rPr>
              <a:t>места</a:t>
            </a:r>
            <a:r>
              <a:rPr lang="ru-RU" sz="2800" dirty="0">
                <a:latin typeface="Times New Roman, serif"/>
              </a:rPr>
              <a:t>?</a:t>
            </a:r>
            <a:endParaRPr lang="ru-RU" sz="2800" dirty="0"/>
          </a:p>
        </p:txBody>
      </p:sp>
      <p:sp>
        <p:nvSpPr>
          <p:cNvPr id="3" name="TextBox 2"/>
          <p:cNvSpPr txBox="1"/>
          <p:nvPr/>
        </p:nvSpPr>
        <p:spPr>
          <a:xfrm>
            <a:off x="2771800" y="843676"/>
            <a:ext cx="2880320" cy="1077218"/>
          </a:xfrm>
          <a:prstGeom prst="rect">
            <a:avLst/>
          </a:prstGeom>
          <a:noFill/>
        </p:spPr>
        <p:txBody>
          <a:bodyPr wrap="square" rtlCol="0">
            <a:spAutoFit/>
          </a:bodyPr>
          <a:lstStyle/>
          <a:p>
            <a:pPr algn="ctr"/>
            <a:r>
              <a:rPr lang="ru-RU" sz="3200" b="1" dirty="0" smtClean="0"/>
              <a:t>ВОПРОС  </a:t>
            </a:r>
          </a:p>
          <a:p>
            <a:pPr algn="ctr"/>
            <a:r>
              <a:rPr lang="ru-RU" sz="3200" b="1" dirty="0" smtClean="0"/>
              <a:t>(30 баллов)</a:t>
            </a:r>
            <a:endParaRPr lang="ru-RU" sz="3200" b="1" dirty="0"/>
          </a:p>
        </p:txBody>
      </p:sp>
      <p:sp>
        <p:nvSpPr>
          <p:cNvPr id="4" name="Прямоугольник 3"/>
          <p:cNvSpPr/>
          <p:nvPr/>
        </p:nvSpPr>
        <p:spPr>
          <a:xfrm>
            <a:off x="7596336" y="5589240"/>
            <a:ext cx="1316386" cy="523220"/>
          </a:xfrm>
          <a:prstGeom prst="rect">
            <a:avLst/>
          </a:prstGeom>
        </p:spPr>
        <p:txBody>
          <a:bodyPr wrap="none">
            <a:spAutoFit/>
          </a:bodyPr>
          <a:lstStyle/>
          <a:p>
            <a:pPr lvl="0"/>
            <a:r>
              <a:rPr lang="ru-RU" sz="2800" i="1" u="sng" dirty="0">
                <a:solidFill>
                  <a:prstClr val="black"/>
                </a:solidFill>
                <a:hlinkClick r:id="rId2" action="ppaction://hlinksldjump"/>
              </a:rPr>
              <a:t>Ответ</a:t>
            </a:r>
            <a:endParaRPr lang="ru-RU" sz="2800" i="1" u="sng" dirty="0">
              <a:solidFill>
                <a:prstClr val="black"/>
              </a:solidFill>
            </a:endParaRPr>
          </a:p>
        </p:txBody>
      </p:sp>
    </p:spTree>
    <p:extLst>
      <p:ext uri="{BB962C8B-B14F-4D97-AF65-F5344CB8AC3E}">
        <p14:creationId xmlns:p14="http://schemas.microsoft.com/office/powerpoint/2010/main" val="4506383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281325" y="1844824"/>
            <a:ext cx="3600401" cy="4031873"/>
          </a:xfrm>
          <a:prstGeom prst="rect">
            <a:avLst/>
          </a:prstGeom>
        </p:spPr>
        <p:txBody>
          <a:bodyPr wrap="square">
            <a:spAutoFit/>
          </a:bodyPr>
          <a:lstStyle/>
          <a:p>
            <a:pPr lvl="0"/>
            <a:r>
              <a:rPr lang="ru-RU" sz="3200" dirty="0" smtClean="0">
                <a:solidFill>
                  <a:prstClr val="black"/>
                </a:solidFill>
                <a:latin typeface="+mj-lt"/>
              </a:rPr>
              <a:t>Нельзя</a:t>
            </a:r>
            <a:r>
              <a:rPr lang="ru-RU" sz="3200" dirty="0">
                <a:solidFill>
                  <a:prstClr val="black"/>
                </a:solidFill>
                <a:latin typeface="+mj-lt"/>
              </a:rPr>
              <a:t>!</a:t>
            </a:r>
            <a:endParaRPr lang="ru-RU" sz="3200" dirty="0" smtClean="0">
              <a:solidFill>
                <a:prstClr val="black"/>
              </a:solidFill>
              <a:latin typeface="+mj-lt"/>
            </a:endParaRPr>
          </a:p>
          <a:p>
            <a:pPr lvl="0"/>
            <a:r>
              <a:rPr lang="ru-RU" sz="3200" dirty="0" smtClean="0">
                <a:solidFill>
                  <a:prstClr val="black"/>
                </a:solidFill>
                <a:latin typeface="+mj-lt"/>
              </a:rPr>
              <a:t>Прячась</a:t>
            </a:r>
            <a:r>
              <a:rPr lang="ru-RU" sz="3200" dirty="0">
                <a:solidFill>
                  <a:prstClr val="black"/>
                </a:solidFill>
                <a:latin typeface="+mj-lt"/>
              </a:rPr>
              <a:t>, человек подвергает себя большой опасности, затрудняет работу </a:t>
            </a:r>
            <a:r>
              <a:rPr lang="ru-RU" sz="3200" dirty="0" smtClean="0">
                <a:solidFill>
                  <a:prstClr val="black"/>
                </a:solidFill>
                <a:latin typeface="+mj-lt"/>
              </a:rPr>
              <a:t>спасателей.</a:t>
            </a:r>
            <a:endParaRPr lang="ru-RU" sz="3200" dirty="0">
              <a:solidFill>
                <a:prstClr val="black"/>
              </a:solidFill>
              <a:latin typeface="+mj-lt"/>
            </a:endParaRPr>
          </a:p>
        </p:txBody>
      </p:sp>
      <p:sp>
        <p:nvSpPr>
          <p:cNvPr id="3" name="TextBox 2"/>
          <p:cNvSpPr txBox="1"/>
          <p:nvPr/>
        </p:nvSpPr>
        <p:spPr>
          <a:xfrm>
            <a:off x="3784979" y="46230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7241" y="1124744"/>
            <a:ext cx="4536503" cy="34023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82026" y="5661248"/>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657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additive="base">
                                        <p:cTn id="13" dur="500" fill="hold"/>
                                        <p:tgtEl>
                                          <p:spTgt spid="8194"/>
                                        </p:tgtEl>
                                        <p:attrNameLst>
                                          <p:attrName>ppt_x</p:attrName>
                                        </p:attrNameLst>
                                      </p:cBhvr>
                                      <p:tavLst>
                                        <p:tav tm="0">
                                          <p:val>
                                            <p:strVal val="#ppt_x"/>
                                          </p:val>
                                        </p:tav>
                                        <p:tav tm="100000">
                                          <p:val>
                                            <p:strVal val="#ppt_x"/>
                                          </p:val>
                                        </p:tav>
                                      </p:tavLst>
                                    </p:anim>
                                    <p:anim calcmode="lin" valueType="num">
                                      <p:cBhvr additive="base">
                                        <p:cTn id="14"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1797" y="2613616"/>
            <a:ext cx="7776864" cy="954107"/>
          </a:xfrm>
          <a:prstGeom prst="rect">
            <a:avLst/>
          </a:prstGeom>
          <a:noFill/>
        </p:spPr>
        <p:txBody>
          <a:bodyPr wrap="square" rtlCol="0">
            <a:spAutoFit/>
          </a:bodyPr>
          <a:lstStyle/>
          <a:p>
            <a:pPr algn="just"/>
            <a:r>
              <a:rPr lang="ru-RU" sz="2800" dirty="0" smtClean="0">
                <a:latin typeface="+mj-lt"/>
              </a:rPr>
              <a:t>Можно ли в помещении  использовать бенгальские огни, хлопушки, восковые свечи</a:t>
            </a:r>
            <a:r>
              <a:rPr lang="ru-RU" dirty="0" smtClean="0">
                <a:latin typeface="+mj-lt"/>
              </a:rPr>
              <a:t>?</a:t>
            </a:r>
            <a:endParaRPr lang="ru-RU" dirty="0">
              <a:latin typeface="+mj-lt"/>
            </a:endParaRPr>
          </a:p>
        </p:txBody>
      </p:sp>
      <p:sp>
        <p:nvSpPr>
          <p:cNvPr id="3" name="TextBox 2"/>
          <p:cNvSpPr txBox="1"/>
          <p:nvPr/>
        </p:nvSpPr>
        <p:spPr>
          <a:xfrm>
            <a:off x="2627784" y="647733"/>
            <a:ext cx="2980793" cy="1077218"/>
          </a:xfrm>
          <a:prstGeom prst="rect">
            <a:avLst/>
          </a:prstGeom>
          <a:noFill/>
        </p:spPr>
        <p:txBody>
          <a:bodyPr wrap="square" rtlCol="0">
            <a:spAutoFit/>
          </a:bodyPr>
          <a:lstStyle/>
          <a:p>
            <a:pPr algn="ctr"/>
            <a:r>
              <a:rPr lang="ru-RU" sz="3200" b="1" dirty="0" smtClean="0"/>
              <a:t>ВОПРОС  </a:t>
            </a:r>
          </a:p>
          <a:p>
            <a:pPr algn="ctr"/>
            <a:r>
              <a:rPr lang="ru-RU" sz="3200" b="1" dirty="0" smtClean="0"/>
              <a:t>(40 баллов)</a:t>
            </a:r>
            <a:endParaRPr lang="ru-RU" sz="3200" b="1" dirty="0"/>
          </a:p>
        </p:txBody>
      </p:sp>
      <p:sp>
        <p:nvSpPr>
          <p:cNvPr id="4" name="Прямоугольник 3"/>
          <p:cNvSpPr/>
          <p:nvPr/>
        </p:nvSpPr>
        <p:spPr>
          <a:xfrm>
            <a:off x="7308304" y="5661248"/>
            <a:ext cx="1316386" cy="523220"/>
          </a:xfrm>
          <a:prstGeom prst="rect">
            <a:avLst/>
          </a:prstGeom>
        </p:spPr>
        <p:txBody>
          <a:bodyPr wrap="none">
            <a:spAutoFit/>
          </a:bodyPr>
          <a:lstStyle/>
          <a:p>
            <a:pPr lvl="0"/>
            <a:r>
              <a:rPr lang="ru-RU" sz="2800" i="1" u="sng" dirty="0">
                <a:solidFill>
                  <a:prstClr val="black"/>
                </a:solidFill>
                <a:hlinkClick r:id="rId2" action="ppaction://hlinksldjump"/>
              </a:rPr>
              <a:t>Ответ</a:t>
            </a:r>
            <a:endParaRPr lang="ru-RU" sz="2800" i="1" u="sng" dirty="0">
              <a:solidFill>
                <a:prstClr val="black"/>
              </a:solidFill>
            </a:endParaRPr>
          </a:p>
        </p:txBody>
      </p:sp>
    </p:spTree>
    <p:extLst>
      <p:ext uri="{BB962C8B-B14F-4D97-AF65-F5344CB8AC3E}">
        <p14:creationId xmlns:p14="http://schemas.microsoft.com/office/powerpoint/2010/main" val="3153139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2801408"/>
            <a:ext cx="6460790" cy="3691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Прямоугольник 1"/>
          <p:cNvSpPr/>
          <p:nvPr/>
        </p:nvSpPr>
        <p:spPr>
          <a:xfrm>
            <a:off x="467544" y="985526"/>
            <a:ext cx="8152978" cy="1815882"/>
          </a:xfrm>
          <a:prstGeom prst="rect">
            <a:avLst/>
          </a:prstGeom>
        </p:spPr>
        <p:txBody>
          <a:bodyPr wrap="square">
            <a:spAutoFit/>
          </a:bodyPr>
          <a:lstStyle/>
          <a:p>
            <a:pPr algn="just"/>
            <a:r>
              <a:rPr lang="ru-RU" sz="2800" dirty="0" smtClean="0">
                <a:latin typeface="+mj-lt"/>
              </a:rPr>
              <a:t>В помещении не разрешается зажигать бенгальские огни, применять хлопушки и восковые свечи. Помните, открытый огонь всегда опасен!</a:t>
            </a:r>
            <a:endParaRPr lang="ru-RU" sz="2800" dirty="0">
              <a:latin typeface="+mj-lt"/>
            </a:endParaRPr>
          </a:p>
        </p:txBody>
      </p:sp>
      <p:sp>
        <p:nvSpPr>
          <p:cNvPr id="3" name="TextBox 2"/>
          <p:cNvSpPr txBox="1"/>
          <p:nvPr/>
        </p:nvSpPr>
        <p:spPr>
          <a:xfrm>
            <a:off x="3784979" y="46230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5" name="Picture 3">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82026" y="5661248"/>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2113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fade">
                                      <p:cBhvr>
                                        <p:cTn id="12"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43808" y="647733"/>
            <a:ext cx="2764769" cy="1077218"/>
          </a:xfrm>
          <a:prstGeom prst="rect">
            <a:avLst/>
          </a:prstGeom>
          <a:noFill/>
        </p:spPr>
        <p:txBody>
          <a:bodyPr wrap="square" rtlCol="0">
            <a:spAutoFit/>
          </a:bodyPr>
          <a:lstStyle/>
          <a:p>
            <a:pPr algn="ctr"/>
            <a:r>
              <a:rPr lang="ru-RU" sz="3200" b="1" dirty="0" smtClean="0"/>
              <a:t>ВОПРОС  </a:t>
            </a:r>
          </a:p>
          <a:p>
            <a:pPr algn="ctr"/>
            <a:r>
              <a:rPr lang="ru-RU" sz="3200" b="1" dirty="0" smtClean="0"/>
              <a:t>(50 баллов)</a:t>
            </a:r>
            <a:endParaRPr lang="ru-RU" sz="3200" b="1" dirty="0"/>
          </a:p>
        </p:txBody>
      </p:sp>
      <p:sp>
        <p:nvSpPr>
          <p:cNvPr id="3" name="Прямоугольник 2"/>
          <p:cNvSpPr/>
          <p:nvPr/>
        </p:nvSpPr>
        <p:spPr>
          <a:xfrm>
            <a:off x="7308304" y="5661248"/>
            <a:ext cx="1316386" cy="523220"/>
          </a:xfrm>
          <a:prstGeom prst="rect">
            <a:avLst/>
          </a:prstGeom>
        </p:spPr>
        <p:txBody>
          <a:bodyPr wrap="none">
            <a:spAutoFit/>
          </a:bodyPr>
          <a:lstStyle/>
          <a:p>
            <a:pPr lvl="0"/>
            <a:r>
              <a:rPr lang="ru-RU" sz="2800" i="1" u="sng" dirty="0">
                <a:solidFill>
                  <a:prstClr val="black"/>
                </a:solidFill>
                <a:hlinkClick r:id="rId2" action="ppaction://hlinksldjump"/>
              </a:rPr>
              <a:t>Ответ</a:t>
            </a:r>
            <a:endParaRPr lang="ru-RU" sz="2800" i="1" u="sng" dirty="0">
              <a:solidFill>
                <a:prstClr val="black"/>
              </a:solidFill>
            </a:endParaRPr>
          </a:p>
        </p:txBody>
      </p:sp>
      <p:sp>
        <p:nvSpPr>
          <p:cNvPr id="4" name="Прямоугольник 3"/>
          <p:cNvSpPr/>
          <p:nvPr/>
        </p:nvSpPr>
        <p:spPr>
          <a:xfrm>
            <a:off x="971599" y="2492896"/>
            <a:ext cx="6994897" cy="1384995"/>
          </a:xfrm>
          <a:prstGeom prst="rect">
            <a:avLst/>
          </a:prstGeom>
        </p:spPr>
        <p:txBody>
          <a:bodyPr wrap="square">
            <a:spAutoFit/>
          </a:bodyPr>
          <a:lstStyle/>
          <a:p>
            <a:pPr algn="just"/>
            <a:r>
              <a:rPr lang="ru-RU" sz="2800" dirty="0">
                <a:latin typeface="+mj-lt"/>
              </a:rPr>
              <a:t>Какие средства могут помочь вам в загоревшейся квартире, если нет огнетушителя? </a:t>
            </a:r>
          </a:p>
        </p:txBody>
      </p:sp>
    </p:spTree>
    <p:extLst>
      <p:ext uri="{BB962C8B-B14F-4D97-AF65-F5344CB8AC3E}">
        <p14:creationId xmlns:p14="http://schemas.microsoft.com/office/powerpoint/2010/main" val="19154756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7" y="1012086"/>
            <a:ext cx="8280920" cy="1384995"/>
          </a:xfrm>
          <a:prstGeom prst="rect">
            <a:avLst/>
          </a:prstGeom>
        </p:spPr>
        <p:txBody>
          <a:bodyPr wrap="square">
            <a:spAutoFit/>
          </a:bodyPr>
          <a:lstStyle/>
          <a:p>
            <a:pPr algn="just"/>
            <a:r>
              <a:rPr lang="ru-RU" sz="2800" dirty="0" smtClean="0"/>
              <a:t>При отсутствии огнетушителя в загоревшейся квартире помогут плотная </a:t>
            </a:r>
            <a:r>
              <a:rPr lang="ru-RU" sz="2800" dirty="0"/>
              <a:t>ткань, лучше мокрая, и вода</a:t>
            </a:r>
            <a:r>
              <a:rPr lang="ru-RU" sz="2800" dirty="0" smtClean="0"/>
              <a:t>.</a:t>
            </a:r>
            <a:endParaRPr lang="ru-RU" sz="2800" dirty="0"/>
          </a:p>
        </p:txBody>
      </p:sp>
      <p:sp>
        <p:nvSpPr>
          <p:cNvPr id="3" name="TextBox 2"/>
          <p:cNvSpPr txBox="1"/>
          <p:nvPr/>
        </p:nvSpPr>
        <p:spPr>
          <a:xfrm>
            <a:off x="3784979" y="46230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7" y="2719299"/>
            <a:ext cx="4950169" cy="3734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1988840"/>
            <a:ext cx="4187957" cy="3140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82026" y="5661248"/>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353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fade">
                                      <p:cBhvr>
                                        <p:cTn id="12" dur="500"/>
                                        <p:tgtEl>
                                          <p:spTgt spid="1024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43"/>
                                        </p:tgtEl>
                                        <p:attrNameLst>
                                          <p:attrName>style.visibility</p:attrName>
                                        </p:attrNameLst>
                                      </p:cBhvr>
                                      <p:to>
                                        <p:strVal val="visible"/>
                                      </p:to>
                                    </p:set>
                                    <p:animEffect transition="in" filter="fade">
                                      <p:cBhvr>
                                        <p:cTn id="17"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04321" y="647733"/>
            <a:ext cx="2304256" cy="1077218"/>
          </a:xfrm>
          <a:prstGeom prst="rect">
            <a:avLst/>
          </a:prstGeom>
          <a:noFill/>
        </p:spPr>
        <p:txBody>
          <a:bodyPr wrap="square" rtlCol="0">
            <a:spAutoFit/>
          </a:bodyPr>
          <a:lstStyle/>
          <a:p>
            <a:pPr algn="ctr"/>
            <a:r>
              <a:rPr lang="ru-RU" sz="3200" b="1" dirty="0" smtClean="0"/>
              <a:t>ВОПРОС    (5 баллов)</a:t>
            </a:r>
            <a:endParaRPr lang="ru-RU" sz="3200" b="1" dirty="0"/>
          </a:p>
        </p:txBody>
      </p:sp>
      <p:sp>
        <p:nvSpPr>
          <p:cNvPr id="3" name="Прямоугольник 2"/>
          <p:cNvSpPr/>
          <p:nvPr/>
        </p:nvSpPr>
        <p:spPr>
          <a:xfrm>
            <a:off x="7308304" y="5661248"/>
            <a:ext cx="1316386" cy="523220"/>
          </a:xfrm>
          <a:prstGeom prst="rect">
            <a:avLst/>
          </a:prstGeom>
        </p:spPr>
        <p:txBody>
          <a:bodyPr wrap="none">
            <a:spAutoFit/>
          </a:bodyPr>
          <a:lstStyle/>
          <a:p>
            <a:pPr lvl="0"/>
            <a:r>
              <a:rPr lang="ru-RU" sz="2800" i="1" u="sng" dirty="0">
                <a:solidFill>
                  <a:prstClr val="black"/>
                </a:solidFill>
                <a:hlinkClick r:id="rId2" action="ppaction://hlinksldjump"/>
              </a:rPr>
              <a:t>Ответ</a:t>
            </a:r>
            <a:endParaRPr lang="ru-RU" sz="2800" i="1" u="sng" dirty="0">
              <a:solidFill>
                <a:prstClr val="black"/>
              </a:solidFill>
            </a:endParaRPr>
          </a:p>
        </p:txBody>
      </p:sp>
      <p:sp>
        <p:nvSpPr>
          <p:cNvPr id="4" name="Прямоугольник 3"/>
          <p:cNvSpPr/>
          <p:nvPr/>
        </p:nvSpPr>
        <p:spPr>
          <a:xfrm>
            <a:off x="1475656" y="2644324"/>
            <a:ext cx="6264696" cy="954107"/>
          </a:xfrm>
          <a:prstGeom prst="rect">
            <a:avLst/>
          </a:prstGeom>
        </p:spPr>
        <p:txBody>
          <a:bodyPr wrap="square">
            <a:spAutoFit/>
          </a:bodyPr>
          <a:lstStyle/>
          <a:p>
            <a:r>
              <a:rPr lang="ru-RU" sz="2800" dirty="0"/>
              <a:t>Если человек на водоеме провалился под лед. Его действия?</a:t>
            </a:r>
          </a:p>
        </p:txBody>
      </p:sp>
    </p:spTree>
    <p:extLst>
      <p:ext uri="{BB962C8B-B14F-4D97-AF65-F5344CB8AC3E}">
        <p14:creationId xmlns:p14="http://schemas.microsoft.com/office/powerpoint/2010/main" val="3582385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114"/>
          <p:cNvGraphicFramePr>
            <a:graphicFrameLocks noGrp="1"/>
          </p:cNvGraphicFramePr>
          <p:nvPr>
            <p:extLst>
              <p:ext uri="{D42A27DB-BD31-4B8C-83A1-F6EECF244321}">
                <p14:modId xmlns:p14="http://schemas.microsoft.com/office/powerpoint/2010/main" val="575097537"/>
              </p:ext>
            </p:extLst>
          </p:nvPr>
        </p:nvGraphicFramePr>
        <p:xfrm>
          <a:off x="755576" y="1988840"/>
          <a:ext cx="7602538" cy="3024601"/>
        </p:xfrm>
        <a:graphic>
          <a:graphicData uri="http://schemas.openxmlformats.org/drawingml/2006/table">
            <a:tbl>
              <a:tblPr/>
              <a:tblGrid>
                <a:gridCol w="3429000">
                  <a:extLst>
                    <a:ext uri="{9D8B030D-6E8A-4147-A177-3AD203B41FA5}">
                      <a16:colId xmlns:a16="http://schemas.microsoft.com/office/drawing/2014/main" val="20000"/>
                    </a:ext>
                  </a:extLst>
                </a:gridCol>
                <a:gridCol w="1136650">
                  <a:extLst>
                    <a:ext uri="{9D8B030D-6E8A-4147-A177-3AD203B41FA5}">
                      <a16:colId xmlns:a16="http://schemas.microsoft.com/office/drawing/2014/main" val="20001"/>
                    </a:ext>
                  </a:extLst>
                </a:gridCol>
                <a:gridCol w="1098550">
                  <a:extLst>
                    <a:ext uri="{9D8B030D-6E8A-4147-A177-3AD203B41FA5}">
                      <a16:colId xmlns:a16="http://schemas.microsoft.com/office/drawing/2014/main" val="20002"/>
                    </a:ext>
                  </a:extLst>
                </a:gridCol>
                <a:gridCol w="971550">
                  <a:extLst>
                    <a:ext uri="{9D8B030D-6E8A-4147-A177-3AD203B41FA5}">
                      <a16:colId xmlns:a16="http://schemas.microsoft.com/office/drawing/2014/main" val="20003"/>
                    </a:ext>
                  </a:extLst>
                </a:gridCol>
                <a:gridCol w="966788">
                  <a:extLst>
                    <a:ext uri="{9D8B030D-6E8A-4147-A177-3AD203B41FA5}">
                      <a16:colId xmlns:a16="http://schemas.microsoft.com/office/drawing/2014/main" val="20004"/>
                    </a:ext>
                  </a:extLst>
                </a:gridCol>
              </a:tblGrid>
              <a:tr h="959020">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endParaRPr kumimoji="0" lang="tt-RU" altLang="ru-RU" sz="2000" b="1" i="0" u="none" strike="noStrike" cap="none" normalizeH="0" baseline="0" dirty="0" smtClean="0">
                        <a:ln>
                          <a:noFill/>
                        </a:ln>
                        <a:solidFill>
                          <a:schemeClr val="tx1"/>
                        </a:solidFill>
                        <a:effectLst>
                          <a:outerShdw blurRad="38100" dist="38100" dir="2700000" algn="tl">
                            <a:srgbClr val="FFFFFF"/>
                          </a:outerShdw>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tt-RU" altLang="ru-RU" sz="2000" b="1" i="0" u="none" strike="noStrike" cap="none" normalizeH="0" baseline="0" dirty="0" smtClean="0">
                          <a:ln>
                            <a:noFill/>
                          </a:ln>
                          <a:solidFill>
                            <a:schemeClr val="tx1"/>
                          </a:solidFill>
                          <a:effectLst>
                            <a:outerShdw blurRad="38100" dist="38100" dir="2700000" algn="tl">
                              <a:srgbClr val="FFFFFF"/>
                            </a:outerShdw>
                          </a:effectLst>
                          <a:latin typeface="Arial" charset="0"/>
                        </a:rPr>
                        <a:t>Безопасность на дорогах</a:t>
                      </a: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chemeClr val="tx1"/>
                          </a:solidFill>
                          <a:effectLst>
                            <a:outerShdw blurRad="38100" dist="38100" dir="2700000" algn="tl">
                              <a:srgbClr val="FFFFFF"/>
                            </a:outerShdw>
                          </a:effectLst>
                          <a:latin typeface="Arial" charset="0"/>
                          <a:hlinkClick r:id="rId2" action="ppaction://hlinksldjump"/>
                        </a:rPr>
                        <a:t>10</a:t>
                      </a:r>
                      <a:endParaRPr kumimoji="0" lang="tt-RU" altLang="ru-RU" sz="2800" b="1" i="0" u="sng" strike="noStrike" cap="none" normalizeH="0" baseline="0" dirty="0" smtClean="0">
                        <a:ln>
                          <a:noFill/>
                        </a:ln>
                        <a:solidFill>
                          <a:schemeClr val="tx1"/>
                        </a:solidFill>
                        <a:effectLst>
                          <a:outerShdw blurRad="38100" dist="38100" dir="2700000" algn="tl">
                            <a:srgbClr val="FFFFFF"/>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chemeClr val="tx1"/>
                          </a:solidFill>
                          <a:effectLst>
                            <a:outerShdw blurRad="38100" dist="38100" dir="2700000" algn="tl">
                              <a:srgbClr val="FFFFFF"/>
                            </a:outerShdw>
                          </a:effectLst>
                          <a:latin typeface="Arial" charset="0"/>
                          <a:hlinkClick r:id="rId4" action="ppaction://hlinksldjump"/>
                        </a:rPr>
                        <a:t>20</a:t>
                      </a:r>
                      <a:endParaRPr kumimoji="0" lang="tt-RU" altLang="ru-RU" sz="2800" b="1" i="0" u="sng" strike="noStrike" cap="none" normalizeH="0" baseline="0" dirty="0" smtClean="0">
                        <a:ln>
                          <a:noFill/>
                        </a:ln>
                        <a:solidFill>
                          <a:schemeClr val="tx1"/>
                        </a:solidFill>
                        <a:effectLst>
                          <a:outerShdw blurRad="38100" dist="38100" dir="2700000" algn="tl">
                            <a:srgbClr val="FFFFFF"/>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chemeClr val="tx1"/>
                          </a:solidFill>
                          <a:effectLst>
                            <a:outerShdw blurRad="38100" dist="38100" dir="2700000" algn="tl">
                              <a:srgbClr val="FFFFFF"/>
                            </a:outerShdw>
                          </a:effectLst>
                          <a:latin typeface="Arial" charset="0"/>
                          <a:hlinkClick r:id="rId5" action="ppaction://hlinksldjump"/>
                        </a:rPr>
                        <a:t>30</a:t>
                      </a:r>
                      <a:endParaRPr kumimoji="0" lang="tt-RU" altLang="ru-RU" sz="2800" b="1" i="0" u="sng" strike="noStrike" cap="none" normalizeH="0" baseline="0" dirty="0" smtClean="0">
                        <a:ln>
                          <a:noFill/>
                        </a:ln>
                        <a:solidFill>
                          <a:schemeClr val="tx1"/>
                        </a:solidFill>
                        <a:effectLst>
                          <a:outerShdw blurRad="38100" dist="38100" dir="2700000" algn="tl">
                            <a:srgbClr val="FFFFFF"/>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chemeClr val="tx1"/>
                          </a:solidFill>
                          <a:effectLst>
                            <a:outerShdw blurRad="38100" dist="38100" dir="2700000" algn="tl">
                              <a:srgbClr val="FFFFFF"/>
                            </a:outerShdw>
                          </a:effectLst>
                          <a:latin typeface="Arial" charset="0"/>
                          <a:hlinkClick r:id="rId6" action="ppaction://hlinksldjump"/>
                        </a:rPr>
                        <a:t>40</a:t>
                      </a:r>
                      <a:endParaRPr kumimoji="0" lang="tt-RU" altLang="ru-RU" sz="2800" b="1" i="0" u="sng" strike="noStrike" cap="none" normalizeH="0" baseline="0" dirty="0" smtClean="0">
                        <a:ln>
                          <a:noFill/>
                        </a:ln>
                        <a:solidFill>
                          <a:schemeClr val="tx1"/>
                        </a:solidFill>
                        <a:effectLst>
                          <a:outerShdw blurRad="38100" dist="38100" dir="2700000" algn="tl">
                            <a:srgbClr val="FFFFFF"/>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3"/>
                      <a:srcRect/>
                      <a:tile tx="0" ty="0" sx="100000" sy="100000" flip="none" algn="tl"/>
                    </a:blipFill>
                  </a:tcPr>
                </a:tc>
                <a:extLst>
                  <a:ext uri="{0D108BD9-81ED-4DB2-BD59-A6C34878D82A}">
                    <a16:rowId xmlns:a16="http://schemas.microsoft.com/office/drawing/2014/main" val="10000"/>
                  </a:ext>
                </a:extLst>
              </a:tr>
              <a:tr h="1106484">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000" b="1" i="0" u="none" strike="noStrike" cap="none" normalizeH="0" baseline="0" dirty="0" smtClean="0">
                          <a:ln>
                            <a:noFill/>
                          </a:ln>
                          <a:solidFill>
                            <a:schemeClr val="tx1"/>
                          </a:solidFill>
                          <a:effectLst>
                            <a:outerShdw blurRad="38100" dist="38100" dir="2700000" algn="tl">
                              <a:srgbClr val="FFFFFF"/>
                            </a:outerShdw>
                          </a:effectLst>
                          <a:latin typeface="Arial" charset="0"/>
                        </a:rPr>
                        <a:t>Правила пожарной  безопасности</a:t>
                      </a: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rgbClr val="CC3300"/>
                          </a:solidFill>
                          <a:effectLst>
                            <a:outerShdw blurRad="38100" dist="38100" dir="2700000" algn="tl">
                              <a:srgbClr val="000000"/>
                            </a:outerShdw>
                          </a:effectLst>
                          <a:latin typeface="Arial" charset="0"/>
                          <a:hlinkClick r:id="rId7" action="ppaction://hlinksldjump"/>
                        </a:rPr>
                        <a:t>20</a:t>
                      </a:r>
                      <a:endParaRPr kumimoji="0" lang="tt-RU" altLang="ru-RU" sz="2800" b="1" i="0" u="sng" strike="noStrike" cap="none" normalizeH="0" baseline="0" dirty="0" smtClean="0">
                        <a:ln>
                          <a:noFill/>
                        </a:ln>
                        <a:solidFill>
                          <a:srgbClr val="CC3300"/>
                        </a:solidFill>
                        <a:effectLst>
                          <a:outerShdw blurRad="38100" dist="38100" dir="2700000" algn="tl">
                            <a:srgbClr val="00000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8"/>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rgbClr val="CC3300"/>
                          </a:solidFill>
                          <a:effectLst>
                            <a:outerShdw blurRad="38100" dist="38100" dir="2700000" algn="tl">
                              <a:srgbClr val="000000"/>
                            </a:outerShdw>
                          </a:effectLst>
                          <a:latin typeface="Arial" charset="0"/>
                          <a:hlinkClick r:id="rId9" action="ppaction://hlinksldjump"/>
                        </a:rPr>
                        <a:t>30</a:t>
                      </a:r>
                      <a:endParaRPr kumimoji="0" lang="tt-RU" altLang="ru-RU" sz="2800" b="1" i="0" u="sng" strike="noStrike" cap="none" normalizeH="0" baseline="0" dirty="0" smtClean="0">
                        <a:ln>
                          <a:noFill/>
                        </a:ln>
                        <a:solidFill>
                          <a:srgbClr val="CC3300"/>
                        </a:solidFill>
                        <a:effectLst>
                          <a:outerShdw blurRad="38100" dist="38100" dir="2700000" algn="tl">
                            <a:srgbClr val="00000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8"/>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rgbClr val="CC3300"/>
                          </a:solidFill>
                          <a:effectLst>
                            <a:outerShdw blurRad="38100" dist="38100" dir="2700000" algn="tl">
                              <a:srgbClr val="000000"/>
                            </a:outerShdw>
                          </a:effectLst>
                          <a:latin typeface="Arial" charset="0"/>
                          <a:hlinkClick r:id="rId10" action="ppaction://hlinksldjump"/>
                        </a:rPr>
                        <a:t>40</a:t>
                      </a:r>
                      <a:endParaRPr kumimoji="0" lang="tt-RU" altLang="ru-RU" sz="2800" b="1" i="0" u="sng" strike="noStrike" cap="none" normalizeH="0" baseline="0" dirty="0" smtClean="0">
                        <a:ln>
                          <a:noFill/>
                        </a:ln>
                        <a:solidFill>
                          <a:srgbClr val="CC3300"/>
                        </a:solidFill>
                        <a:effectLst>
                          <a:outerShdw blurRad="38100" dist="38100" dir="2700000" algn="tl">
                            <a:srgbClr val="00000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8"/>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rgbClr val="CC3300"/>
                          </a:solidFill>
                          <a:effectLst>
                            <a:outerShdw blurRad="38100" dist="38100" dir="2700000" algn="tl">
                              <a:srgbClr val="000000"/>
                            </a:outerShdw>
                          </a:effectLst>
                          <a:latin typeface="Arial" charset="0"/>
                          <a:hlinkClick r:id="rId11" action="ppaction://hlinksldjump"/>
                        </a:rPr>
                        <a:t>50</a:t>
                      </a:r>
                      <a:endParaRPr kumimoji="0" lang="tt-RU" altLang="ru-RU" sz="2800" b="1" i="0" u="sng" strike="noStrike" cap="none" normalizeH="0" baseline="0" dirty="0" smtClean="0">
                        <a:ln>
                          <a:noFill/>
                        </a:ln>
                        <a:solidFill>
                          <a:srgbClr val="CC3300"/>
                        </a:solidFill>
                        <a:effectLst>
                          <a:outerShdw blurRad="38100" dist="38100" dir="2700000" algn="tl">
                            <a:srgbClr val="00000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8"/>
                      <a:srcRect/>
                      <a:tile tx="0" ty="0" sx="100000" sy="100000" flip="none" algn="tl"/>
                    </a:blipFill>
                  </a:tcPr>
                </a:tc>
                <a:extLst>
                  <a:ext uri="{0D108BD9-81ED-4DB2-BD59-A6C34878D82A}">
                    <a16:rowId xmlns:a16="http://schemas.microsoft.com/office/drawing/2014/main" val="10001"/>
                  </a:ext>
                </a:extLst>
              </a:tr>
              <a:tr h="959097">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000" b="1" i="0" u="none" strike="noStrike" cap="none" normalizeH="0" baseline="0" dirty="0" smtClean="0">
                          <a:ln>
                            <a:noFill/>
                          </a:ln>
                          <a:solidFill>
                            <a:schemeClr val="tx1"/>
                          </a:solidFill>
                          <a:effectLst>
                            <a:outerShdw blurRad="38100" dist="38100" dir="2700000" algn="tl">
                              <a:srgbClr val="FFFFFF"/>
                            </a:outerShdw>
                          </a:effectLst>
                          <a:latin typeface="Arial" charset="0"/>
                        </a:rPr>
                        <a:t>Правила поведения на льду</a:t>
                      </a: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chemeClr val="tx1"/>
                          </a:solidFill>
                          <a:effectLst>
                            <a:outerShdw blurRad="38100" dist="38100" dir="2700000" algn="tl">
                              <a:srgbClr val="C0C0C0"/>
                            </a:outerShdw>
                          </a:effectLst>
                          <a:latin typeface="Arial" charset="0"/>
                          <a:hlinkClick r:id="rId12" action="ppaction://hlinksldjump"/>
                        </a:rPr>
                        <a:t>5</a:t>
                      </a:r>
                      <a:endParaRPr kumimoji="0" lang="ru-RU" altLang="ru-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13"/>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chemeClr val="tx1"/>
                          </a:solidFill>
                          <a:effectLst>
                            <a:outerShdw blurRad="38100" dist="38100" dir="2700000" algn="tl">
                              <a:srgbClr val="C0C0C0"/>
                            </a:outerShdw>
                          </a:effectLst>
                          <a:latin typeface="Arial" charset="0"/>
                          <a:hlinkClick r:id="rId14" action="ppaction://hlinksldjump"/>
                        </a:rPr>
                        <a:t>10</a:t>
                      </a:r>
                      <a:endParaRPr kumimoji="0" lang="ru-RU" altLang="ru-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13"/>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chemeClr val="tx1"/>
                          </a:solidFill>
                          <a:effectLst>
                            <a:outerShdw blurRad="38100" dist="38100" dir="2700000" algn="tl">
                              <a:srgbClr val="C0C0C0"/>
                            </a:outerShdw>
                          </a:effectLst>
                          <a:latin typeface="Arial" charset="0"/>
                          <a:hlinkClick r:id="rId15" action="ppaction://hlinksldjump"/>
                        </a:rPr>
                        <a:t>15</a:t>
                      </a:r>
                      <a:endParaRPr kumimoji="0" lang="ru-RU" altLang="ru-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13"/>
                      <a:srcRect/>
                      <a:tile tx="0" ty="0" sx="100000" sy="100000" flip="none" algn="tl"/>
                    </a:blipFill>
                  </a:tcPr>
                </a:tc>
                <a:tc>
                  <a:txBody>
                    <a:bodyPr/>
                    <a:lstStyle>
                      <a:lvl1pPr marL="0" algn="l" defTabSz="914400" rtl="0" eaLnBrk="1" latinLnBrk="0" hangingPunct="1">
                        <a:spcBef>
                          <a:spcPct val="20000"/>
                        </a:spcBef>
                        <a:defRPr sz="2800" kern="1200">
                          <a:solidFill>
                            <a:schemeClr val="tx1"/>
                          </a:solidFill>
                          <a:latin typeface="Arial" charset="0"/>
                        </a:defRPr>
                      </a:lvl1pPr>
                      <a:lvl2pPr marL="742950" indent="-285750" algn="l" defTabSz="914400" rtl="0" eaLnBrk="1" latinLnBrk="0" hangingPunct="1">
                        <a:spcBef>
                          <a:spcPct val="20000"/>
                        </a:spcBef>
                        <a:defRPr sz="2400" kern="1200">
                          <a:solidFill>
                            <a:schemeClr val="tx1"/>
                          </a:solidFill>
                          <a:latin typeface="Arial" charset="0"/>
                        </a:defRPr>
                      </a:lvl2pPr>
                      <a:lvl3pPr marL="1143000" indent="-228600" algn="l" defTabSz="914400" rtl="0" eaLnBrk="1" latinLnBrk="0" hangingPunct="1">
                        <a:spcBef>
                          <a:spcPct val="20000"/>
                        </a:spcBef>
                        <a:defRPr sz="2000" kern="1200">
                          <a:solidFill>
                            <a:schemeClr val="tx1"/>
                          </a:solidFill>
                          <a:latin typeface="Arial" charset="0"/>
                        </a:defRPr>
                      </a:lvl3pPr>
                      <a:lvl4pPr marL="1600200" indent="-228600" algn="l" defTabSz="914400" rtl="0" eaLnBrk="1" latinLnBrk="0" hangingPunct="1">
                        <a:spcBef>
                          <a:spcPct val="20000"/>
                        </a:spcBef>
                        <a:defRPr sz="1800" kern="1200">
                          <a:solidFill>
                            <a:schemeClr val="tx1"/>
                          </a:solidFill>
                          <a:latin typeface="Arial" charset="0"/>
                        </a:defRPr>
                      </a:lvl4pPr>
                      <a:lvl5pPr marL="2057400" indent="-228600" algn="l" defTabSz="914400" rtl="0" eaLnBrk="1" latinLnBrk="0" hangingPunct="1">
                        <a:spcBef>
                          <a:spcPct val="20000"/>
                        </a:spcBef>
                        <a:defRPr sz="1800" kern="1200">
                          <a:solidFill>
                            <a:schemeClr val="tx1"/>
                          </a:solidFill>
                          <a:latin typeface="Arial" charset="0"/>
                        </a:defRPr>
                      </a:lvl5pPr>
                      <a:lvl6pPr marL="2514600" indent="-228600" algn="l" defTabSz="914400" rtl="0" eaLnBrk="1" fontAlgn="base" latinLnBrk="0" hangingPunct="1">
                        <a:spcBef>
                          <a:spcPct val="20000"/>
                        </a:spcBef>
                        <a:spcAft>
                          <a:spcPct val="0"/>
                        </a:spcAft>
                        <a:defRPr sz="1800" kern="1200">
                          <a:solidFill>
                            <a:schemeClr val="tx1"/>
                          </a:solidFill>
                          <a:latin typeface="Arial" charset="0"/>
                        </a:defRPr>
                      </a:lvl6pPr>
                      <a:lvl7pPr marL="2971800" indent="-228600" algn="l" defTabSz="914400" rtl="0" eaLnBrk="1" fontAlgn="base" latinLnBrk="0" hangingPunct="1">
                        <a:spcBef>
                          <a:spcPct val="20000"/>
                        </a:spcBef>
                        <a:spcAft>
                          <a:spcPct val="0"/>
                        </a:spcAft>
                        <a:defRPr sz="1800" kern="1200">
                          <a:solidFill>
                            <a:schemeClr val="tx1"/>
                          </a:solidFill>
                          <a:latin typeface="Arial" charset="0"/>
                        </a:defRPr>
                      </a:lvl7pPr>
                      <a:lvl8pPr marL="3429000" indent="-228600" algn="l" defTabSz="914400" rtl="0" eaLnBrk="1" fontAlgn="base" latinLnBrk="0" hangingPunct="1">
                        <a:spcBef>
                          <a:spcPct val="20000"/>
                        </a:spcBef>
                        <a:spcAft>
                          <a:spcPct val="0"/>
                        </a:spcAft>
                        <a:defRPr sz="1800" kern="1200">
                          <a:solidFill>
                            <a:schemeClr val="tx1"/>
                          </a:solidFill>
                          <a:latin typeface="Arial" charset="0"/>
                        </a:defRPr>
                      </a:lvl8pPr>
                      <a:lvl9pPr marL="3886200" indent="-228600" algn="l" defTabSz="914400" rtl="0" eaLnBrk="1" fontAlgn="base" latinLnBrk="0" hangingPunct="1">
                        <a:spcBef>
                          <a:spcPct val="20000"/>
                        </a:spcBef>
                        <a:spcAft>
                          <a:spcPct val="0"/>
                        </a:spcAft>
                        <a:defRPr sz="1800" kern="1200">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ru-RU" altLang="ru-RU" sz="2800" b="1" i="0" u="sng" strike="noStrike" cap="none" normalizeH="0" baseline="0" dirty="0" smtClean="0">
                          <a:ln>
                            <a:noFill/>
                          </a:ln>
                          <a:solidFill>
                            <a:schemeClr val="tx1"/>
                          </a:solidFill>
                          <a:effectLst>
                            <a:outerShdw blurRad="38100" dist="38100" dir="2700000" algn="tl">
                              <a:srgbClr val="C0C0C0"/>
                            </a:outerShdw>
                          </a:effectLst>
                          <a:latin typeface="Arial" charset="0"/>
                          <a:hlinkClick r:id="rId16" action="ppaction://hlinksldjump"/>
                        </a:rPr>
                        <a:t>20</a:t>
                      </a:r>
                      <a:endParaRPr kumimoji="0" lang="ru-RU" altLang="ru-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dpi="0" rotWithShape="1">
                      <a:blip r:embed="rId13"/>
                      <a:srcRect/>
                      <a:tile tx="0" ty="0" sx="100000" sy="100000" flip="none" algn="tl"/>
                    </a:blip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669768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84979" y="46230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3" name="Picture 3">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82026" y="5661248"/>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19383" y="3074505"/>
            <a:ext cx="5257800" cy="350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443827" y="985526"/>
            <a:ext cx="8208912" cy="2246769"/>
          </a:xfrm>
          <a:prstGeom prst="rect">
            <a:avLst/>
          </a:prstGeom>
        </p:spPr>
        <p:txBody>
          <a:bodyPr wrap="square">
            <a:spAutoFit/>
          </a:bodyPr>
          <a:lstStyle/>
          <a:p>
            <a:r>
              <a:rPr lang="ru-RU" sz="2800" dirty="0"/>
              <a:t>Не впадать в панику, не барахтаться, кричать о помощи. Если помощи нет, лечь грудью на кромку льда, выбросить вперед руки и осторожно выбираться на лед в сторону откуда вы пришли. Выбравшись, отползти по льду от опасного места</a:t>
            </a:r>
          </a:p>
        </p:txBody>
      </p:sp>
    </p:spTree>
    <p:extLst>
      <p:ext uri="{BB962C8B-B14F-4D97-AF65-F5344CB8AC3E}">
        <p14:creationId xmlns:p14="http://schemas.microsoft.com/office/powerpoint/2010/main" val="849822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314"/>
                                        </p:tgtEl>
                                        <p:attrNameLst>
                                          <p:attrName>style.visibility</p:attrName>
                                        </p:attrNameLst>
                                      </p:cBhvr>
                                      <p:to>
                                        <p:strVal val="visible"/>
                                      </p:to>
                                    </p:set>
                                    <p:animEffect transition="in" filter="wipe(down)">
                                      <p:cBhvr>
                                        <p:cTn id="12"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43808" y="647733"/>
            <a:ext cx="2764769" cy="1077218"/>
          </a:xfrm>
          <a:prstGeom prst="rect">
            <a:avLst/>
          </a:prstGeom>
          <a:noFill/>
        </p:spPr>
        <p:txBody>
          <a:bodyPr wrap="square" rtlCol="0">
            <a:spAutoFit/>
          </a:bodyPr>
          <a:lstStyle/>
          <a:p>
            <a:pPr algn="ctr"/>
            <a:r>
              <a:rPr lang="ru-RU" sz="3200" b="1" dirty="0" smtClean="0"/>
              <a:t>ВОПРОС  </a:t>
            </a:r>
          </a:p>
          <a:p>
            <a:pPr algn="ctr"/>
            <a:r>
              <a:rPr lang="ru-RU" sz="3200" b="1" dirty="0" smtClean="0"/>
              <a:t>(10 баллов)</a:t>
            </a:r>
            <a:endParaRPr lang="ru-RU" sz="3200" b="1" dirty="0"/>
          </a:p>
        </p:txBody>
      </p:sp>
      <p:sp>
        <p:nvSpPr>
          <p:cNvPr id="3" name="Прямоугольник 2"/>
          <p:cNvSpPr/>
          <p:nvPr/>
        </p:nvSpPr>
        <p:spPr>
          <a:xfrm>
            <a:off x="7308304" y="5661248"/>
            <a:ext cx="1316386" cy="523220"/>
          </a:xfrm>
          <a:prstGeom prst="rect">
            <a:avLst/>
          </a:prstGeom>
        </p:spPr>
        <p:txBody>
          <a:bodyPr wrap="none">
            <a:spAutoFit/>
          </a:bodyPr>
          <a:lstStyle/>
          <a:p>
            <a:pPr lvl="0"/>
            <a:r>
              <a:rPr lang="ru-RU" sz="2800" i="1" u="sng" dirty="0">
                <a:solidFill>
                  <a:prstClr val="black"/>
                </a:solidFill>
                <a:hlinkClick r:id="rId2" action="ppaction://hlinksldjump"/>
              </a:rPr>
              <a:t>Ответ</a:t>
            </a:r>
            <a:endParaRPr lang="ru-RU" sz="2800" i="1" u="sng" dirty="0">
              <a:solidFill>
                <a:prstClr val="black"/>
              </a:solidFill>
            </a:endParaRPr>
          </a:p>
        </p:txBody>
      </p:sp>
      <p:sp>
        <p:nvSpPr>
          <p:cNvPr id="4" name="Прямоугольник 3"/>
          <p:cNvSpPr/>
          <p:nvPr/>
        </p:nvSpPr>
        <p:spPr>
          <a:xfrm>
            <a:off x="683568" y="2516204"/>
            <a:ext cx="7776864" cy="1077218"/>
          </a:xfrm>
          <a:prstGeom prst="rect">
            <a:avLst/>
          </a:prstGeom>
        </p:spPr>
        <p:txBody>
          <a:bodyPr wrap="square">
            <a:spAutoFit/>
          </a:bodyPr>
          <a:lstStyle/>
          <a:p>
            <a:r>
              <a:rPr lang="ru-RU" sz="3200" dirty="0"/>
              <a:t>Можно ли ударами ног проверять прочность льда?</a:t>
            </a:r>
          </a:p>
        </p:txBody>
      </p:sp>
    </p:spTree>
    <p:extLst>
      <p:ext uri="{BB962C8B-B14F-4D97-AF65-F5344CB8AC3E}">
        <p14:creationId xmlns:p14="http://schemas.microsoft.com/office/powerpoint/2010/main" val="18643462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84979" y="46230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3" name="Picture 3">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82026" y="5661248"/>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699" y="985526"/>
            <a:ext cx="7122368" cy="5341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1763688" y="2132856"/>
            <a:ext cx="5753498" cy="523220"/>
          </a:xfrm>
          <a:prstGeom prst="rect">
            <a:avLst/>
          </a:prstGeom>
        </p:spPr>
        <p:txBody>
          <a:bodyPr wrap="none">
            <a:spAutoFit/>
          </a:bodyPr>
          <a:lstStyle/>
          <a:p>
            <a:r>
              <a:rPr lang="ru-RU" sz="2800" dirty="0"/>
              <a:t>можно сразу провалиться под воду</a:t>
            </a:r>
          </a:p>
        </p:txBody>
      </p:sp>
    </p:spTree>
    <p:extLst>
      <p:ext uri="{BB962C8B-B14F-4D97-AF65-F5344CB8AC3E}">
        <p14:creationId xmlns:p14="http://schemas.microsoft.com/office/powerpoint/2010/main" val="142624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87824" y="647733"/>
            <a:ext cx="2620753" cy="1077218"/>
          </a:xfrm>
          <a:prstGeom prst="rect">
            <a:avLst/>
          </a:prstGeom>
          <a:noFill/>
        </p:spPr>
        <p:txBody>
          <a:bodyPr wrap="square" rtlCol="0">
            <a:spAutoFit/>
          </a:bodyPr>
          <a:lstStyle/>
          <a:p>
            <a:pPr algn="ctr"/>
            <a:r>
              <a:rPr lang="ru-RU" sz="3200" b="1" dirty="0" smtClean="0"/>
              <a:t>ВОПРОС  </a:t>
            </a:r>
          </a:p>
          <a:p>
            <a:pPr algn="ctr"/>
            <a:r>
              <a:rPr lang="ru-RU" sz="3200" b="1" dirty="0" smtClean="0"/>
              <a:t>(15 баллов)</a:t>
            </a:r>
            <a:endParaRPr lang="ru-RU" sz="3200" b="1" dirty="0"/>
          </a:p>
        </p:txBody>
      </p:sp>
      <p:sp>
        <p:nvSpPr>
          <p:cNvPr id="3" name="Прямоугольник 2"/>
          <p:cNvSpPr/>
          <p:nvPr/>
        </p:nvSpPr>
        <p:spPr>
          <a:xfrm>
            <a:off x="7308304" y="5661248"/>
            <a:ext cx="1316386" cy="523220"/>
          </a:xfrm>
          <a:prstGeom prst="rect">
            <a:avLst/>
          </a:prstGeom>
        </p:spPr>
        <p:txBody>
          <a:bodyPr wrap="none">
            <a:spAutoFit/>
          </a:bodyPr>
          <a:lstStyle/>
          <a:p>
            <a:pPr lvl="0"/>
            <a:r>
              <a:rPr lang="ru-RU" sz="2800" i="1" u="sng" dirty="0">
                <a:solidFill>
                  <a:prstClr val="black"/>
                </a:solidFill>
                <a:hlinkClick r:id="rId2" action="ppaction://hlinksldjump"/>
              </a:rPr>
              <a:t>Ответ</a:t>
            </a:r>
            <a:endParaRPr lang="ru-RU" sz="2800" i="1" u="sng" dirty="0">
              <a:solidFill>
                <a:prstClr val="black"/>
              </a:solidFill>
            </a:endParaRPr>
          </a:p>
        </p:txBody>
      </p:sp>
      <p:sp>
        <p:nvSpPr>
          <p:cNvPr id="4" name="Прямоугольник 3"/>
          <p:cNvSpPr/>
          <p:nvPr/>
        </p:nvSpPr>
        <p:spPr>
          <a:xfrm>
            <a:off x="974981" y="2780928"/>
            <a:ext cx="7344816" cy="1384995"/>
          </a:xfrm>
          <a:prstGeom prst="rect">
            <a:avLst/>
          </a:prstGeom>
        </p:spPr>
        <p:txBody>
          <a:bodyPr wrap="square">
            <a:spAutoFit/>
          </a:bodyPr>
          <a:lstStyle/>
          <a:p>
            <a:pPr algn="just"/>
            <a:r>
              <a:rPr lang="ru-RU" sz="2800" dirty="0"/>
              <a:t>На водоеме вдали от берега провалился под лед человек, кричит о помощи. Как правильно поступить? </a:t>
            </a:r>
          </a:p>
        </p:txBody>
      </p:sp>
    </p:spTree>
    <p:extLst>
      <p:ext uri="{BB962C8B-B14F-4D97-AF65-F5344CB8AC3E}">
        <p14:creationId xmlns:p14="http://schemas.microsoft.com/office/powerpoint/2010/main" val="33946389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84979" y="46230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3" name="Picture 3">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82026" y="5661248"/>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7624" y="4005064"/>
            <a:ext cx="5472608" cy="2781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395536" y="985527"/>
            <a:ext cx="8280920" cy="3108543"/>
          </a:xfrm>
          <a:prstGeom prst="rect">
            <a:avLst/>
          </a:prstGeom>
        </p:spPr>
        <p:txBody>
          <a:bodyPr wrap="square">
            <a:spAutoFit/>
          </a:bodyPr>
          <a:lstStyle/>
          <a:p>
            <a:pPr algn="just"/>
            <a:r>
              <a:rPr lang="ru-RU" sz="2800" dirty="0" smtClean="0"/>
              <a:t>   Бежать </a:t>
            </a:r>
            <a:r>
              <a:rPr lang="ru-RU" sz="2800" dirty="0"/>
              <a:t>немедленно на помощь. Захватить с собой доску (шест, ремень, шарф, пальто и т. п.). В 6-7 метрах от полыньи лечь на лед и подползти к нему по-пластунски. За 1-2 метра от провала подать имеющийся предмет пострадавшему. Как он </a:t>
            </a:r>
            <a:r>
              <a:rPr lang="ru-RU" sz="2800" dirty="0" smtClean="0"/>
              <a:t>уцепится </a:t>
            </a:r>
            <a:r>
              <a:rPr lang="ru-RU" sz="2800" dirty="0"/>
              <a:t>за него, тянуть его из полыньи на лед или берег.</a:t>
            </a:r>
          </a:p>
        </p:txBody>
      </p:sp>
    </p:spTree>
    <p:extLst>
      <p:ext uri="{BB962C8B-B14F-4D97-AF65-F5344CB8AC3E}">
        <p14:creationId xmlns:p14="http://schemas.microsoft.com/office/powerpoint/2010/main" val="4178166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gtEl>
                                        <p:attrNameLst>
                                          <p:attrName>style.visibility</p:attrName>
                                        </p:attrNameLst>
                                      </p:cBhvr>
                                      <p:to>
                                        <p:strVal val="visible"/>
                                      </p:to>
                                    </p:set>
                                    <p:anim calcmode="lin" valueType="num">
                                      <p:cBhvr additive="base">
                                        <p:cTn id="13" dur="500" fill="hold"/>
                                        <p:tgtEl>
                                          <p:spTgt spid="23555"/>
                                        </p:tgtEl>
                                        <p:attrNameLst>
                                          <p:attrName>ppt_x</p:attrName>
                                        </p:attrNameLst>
                                      </p:cBhvr>
                                      <p:tavLst>
                                        <p:tav tm="0">
                                          <p:val>
                                            <p:strVal val="#ppt_x"/>
                                          </p:val>
                                        </p:tav>
                                        <p:tav tm="100000">
                                          <p:val>
                                            <p:strVal val="#ppt_x"/>
                                          </p:val>
                                        </p:tav>
                                      </p:tavLst>
                                    </p:anim>
                                    <p:anim calcmode="lin" valueType="num">
                                      <p:cBhvr additive="base">
                                        <p:cTn id="14"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71800" y="647733"/>
            <a:ext cx="2836777" cy="1077218"/>
          </a:xfrm>
          <a:prstGeom prst="rect">
            <a:avLst/>
          </a:prstGeom>
          <a:noFill/>
        </p:spPr>
        <p:txBody>
          <a:bodyPr wrap="square" rtlCol="0">
            <a:spAutoFit/>
          </a:bodyPr>
          <a:lstStyle/>
          <a:p>
            <a:pPr algn="ctr"/>
            <a:r>
              <a:rPr lang="ru-RU" sz="3200" b="1" dirty="0" smtClean="0"/>
              <a:t>ВОПРОС  </a:t>
            </a:r>
          </a:p>
          <a:p>
            <a:pPr algn="ctr"/>
            <a:r>
              <a:rPr lang="ru-RU" sz="3200" b="1" dirty="0" smtClean="0"/>
              <a:t>(20 баллов)</a:t>
            </a:r>
            <a:endParaRPr lang="ru-RU" sz="3200" b="1" dirty="0"/>
          </a:p>
        </p:txBody>
      </p:sp>
      <p:sp>
        <p:nvSpPr>
          <p:cNvPr id="3" name="Прямоугольник 2"/>
          <p:cNvSpPr/>
          <p:nvPr/>
        </p:nvSpPr>
        <p:spPr>
          <a:xfrm>
            <a:off x="7308304" y="5661248"/>
            <a:ext cx="1316386" cy="523220"/>
          </a:xfrm>
          <a:prstGeom prst="rect">
            <a:avLst/>
          </a:prstGeom>
        </p:spPr>
        <p:txBody>
          <a:bodyPr wrap="none">
            <a:spAutoFit/>
          </a:bodyPr>
          <a:lstStyle/>
          <a:p>
            <a:pPr lvl="0"/>
            <a:r>
              <a:rPr lang="ru-RU" sz="2800" i="1" u="sng" dirty="0">
                <a:solidFill>
                  <a:prstClr val="black"/>
                </a:solidFill>
                <a:hlinkClick r:id="rId2" action="ppaction://hlinksldjump"/>
              </a:rPr>
              <a:t>Ответ</a:t>
            </a:r>
            <a:endParaRPr lang="ru-RU" sz="2800" i="1" u="sng" dirty="0">
              <a:solidFill>
                <a:prstClr val="black"/>
              </a:solidFill>
            </a:endParaRPr>
          </a:p>
        </p:txBody>
      </p:sp>
      <p:sp>
        <p:nvSpPr>
          <p:cNvPr id="4" name="Прямоугольник 3"/>
          <p:cNvSpPr/>
          <p:nvPr/>
        </p:nvSpPr>
        <p:spPr>
          <a:xfrm>
            <a:off x="604021" y="2636912"/>
            <a:ext cx="7704856" cy="1384995"/>
          </a:xfrm>
          <a:prstGeom prst="rect">
            <a:avLst/>
          </a:prstGeom>
        </p:spPr>
        <p:txBody>
          <a:bodyPr wrap="square">
            <a:spAutoFit/>
          </a:bodyPr>
          <a:lstStyle/>
          <a:p>
            <a:r>
              <a:rPr lang="ru-RU" sz="2800" dirty="0"/>
              <a:t>Лед </a:t>
            </a:r>
            <a:r>
              <a:rPr lang="ru-RU" sz="2800" dirty="0" smtClean="0"/>
              <a:t>становится </a:t>
            </a:r>
            <a:r>
              <a:rPr lang="ru-RU" sz="2800" dirty="0"/>
              <a:t>белым или матовым, иногда приобретает желтоватый цвет. Можно ли выходить на такой лед? Почему?</a:t>
            </a:r>
          </a:p>
        </p:txBody>
      </p:sp>
    </p:spTree>
    <p:extLst>
      <p:ext uri="{BB962C8B-B14F-4D97-AF65-F5344CB8AC3E}">
        <p14:creationId xmlns:p14="http://schemas.microsoft.com/office/powerpoint/2010/main" val="2265874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84979" y="462306"/>
            <a:ext cx="1221809" cy="523220"/>
          </a:xfrm>
          <a:prstGeom prst="rect">
            <a:avLst/>
          </a:prstGeom>
          <a:noFill/>
        </p:spPr>
        <p:txBody>
          <a:bodyPr wrap="none" rtlCol="0">
            <a:spAutoFit/>
          </a:bodyPr>
          <a:lstStyle/>
          <a:p>
            <a:pPr algn="ctr"/>
            <a:r>
              <a:rPr lang="ru-RU" sz="2800" b="1" dirty="0" smtClean="0"/>
              <a:t>Ответ:</a:t>
            </a:r>
            <a:endParaRPr lang="ru-RU" sz="2800" b="1" dirty="0"/>
          </a:p>
        </p:txBody>
      </p:sp>
      <p:pic>
        <p:nvPicPr>
          <p:cNvPr id="3" name="Picture 3">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82026" y="5661248"/>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0254" y="3573016"/>
            <a:ext cx="7620000" cy="3002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539552" y="985526"/>
            <a:ext cx="8344174" cy="2677656"/>
          </a:xfrm>
          <a:prstGeom prst="rect">
            <a:avLst/>
          </a:prstGeom>
        </p:spPr>
        <p:txBody>
          <a:bodyPr wrap="square">
            <a:spAutoFit/>
          </a:bodyPr>
          <a:lstStyle/>
          <a:p>
            <a:pPr algn="just"/>
            <a:r>
              <a:rPr lang="ru-RU" sz="2800" dirty="0">
                <a:latin typeface="+mj-lt"/>
              </a:rPr>
              <a:t>Нельзя! </a:t>
            </a:r>
            <a:endParaRPr lang="ru-RU" sz="2800" dirty="0" smtClean="0">
              <a:latin typeface="+mj-lt"/>
            </a:endParaRPr>
          </a:p>
          <a:p>
            <a:pPr algn="just"/>
            <a:r>
              <a:rPr lang="ru-RU" sz="2800" dirty="0" smtClean="0">
                <a:latin typeface="+mj-lt"/>
              </a:rPr>
              <a:t>При </a:t>
            </a:r>
            <a:r>
              <a:rPr lang="ru-RU" sz="2800" dirty="0">
                <a:latin typeface="+mj-lt"/>
              </a:rPr>
              <a:t>оттепели, изморози и дожде лед обычно покрывается водой, а затем замерзает, в особенности после снегопада. Такой лед непрочный и его толщину не следует принимать во </a:t>
            </a:r>
            <a:r>
              <a:rPr lang="ru-RU" sz="2800" dirty="0" smtClean="0">
                <a:latin typeface="+mj-lt"/>
              </a:rPr>
              <a:t>внимание.</a:t>
            </a:r>
            <a:endParaRPr lang="ru-RU" sz="2800" dirty="0">
              <a:latin typeface="+mj-lt"/>
            </a:endParaRPr>
          </a:p>
        </p:txBody>
      </p:sp>
    </p:spTree>
    <p:extLst>
      <p:ext uri="{BB962C8B-B14F-4D97-AF65-F5344CB8AC3E}">
        <p14:creationId xmlns:p14="http://schemas.microsoft.com/office/powerpoint/2010/main" val="2165488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290"/>
                                        </p:tgtEl>
                                        <p:attrNameLst>
                                          <p:attrName>style.visibility</p:attrName>
                                        </p:attrNameLst>
                                      </p:cBhvr>
                                      <p:to>
                                        <p:strVal val="visible"/>
                                      </p:to>
                                    </p:set>
                                    <p:animEffect transition="in" filter="fade">
                                      <p:cBhvr>
                                        <p:cTn id="14" dur="1000"/>
                                        <p:tgtEl>
                                          <p:spTgt spid="12290"/>
                                        </p:tgtEl>
                                      </p:cBhvr>
                                    </p:animEffect>
                                    <p:anim calcmode="lin" valueType="num">
                                      <p:cBhvr>
                                        <p:cTn id="15" dur="1000" fill="hold"/>
                                        <p:tgtEl>
                                          <p:spTgt spid="12290"/>
                                        </p:tgtEl>
                                        <p:attrNameLst>
                                          <p:attrName>ppt_x</p:attrName>
                                        </p:attrNameLst>
                                      </p:cBhvr>
                                      <p:tavLst>
                                        <p:tav tm="0">
                                          <p:val>
                                            <p:strVal val="#ppt_x"/>
                                          </p:val>
                                        </p:tav>
                                        <p:tav tm="100000">
                                          <p:val>
                                            <p:strVal val="#ppt_x"/>
                                          </p:val>
                                        </p:tav>
                                      </p:tavLst>
                                    </p:anim>
                                    <p:anim calcmode="lin" valueType="num">
                                      <p:cBhvr>
                                        <p:cTn id="16"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115616" y="2628781"/>
            <a:ext cx="6984776" cy="954107"/>
          </a:xfrm>
          <a:prstGeom prst="rect">
            <a:avLst/>
          </a:prstGeom>
        </p:spPr>
        <p:txBody>
          <a:bodyPr wrap="square">
            <a:spAutoFit/>
          </a:bodyPr>
          <a:lstStyle/>
          <a:p>
            <a:r>
              <a:rPr lang="ru-RU" sz="2800" dirty="0"/>
              <a:t>Дорогу переходить нужно как можно быстрее, лучше – бегом. Правильно?</a:t>
            </a:r>
          </a:p>
        </p:txBody>
      </p:sp>
      <p:sp>
        <p:nvSpPr>
          <p:cNvPr id="8" name="TextBox 7"/>
          <p:cNvSpPr txBox="1"/>
          <p:nvPr/>
        </p:nvSpPr>
        <p:spPr>
          <a:xfrm>
            <a:off x="3347864" y="843676"/>
            <a:ext cx="2952328" cy="1077218"/>
          </a:xfrm>
          <a:prstGeom prst="rect">
            <a:avLst/>
          </a:prstGeom>
          <a:noFill/>
        </p:spPr>
        <p:txBody>
          <a:bodyPr wrap="square" rtlCol="0">
            <a:spAutoFit/>
          </a:bodyPr>
          <a:lstStyle/>
          <a:p>
            <a:pPr algn="ctr"/>
            <a:r>
              <a:rPr lang="ru-RU" sz="3200" b="1" dirty="0" smtClean="0"/>
              <a:t>ВОПРОС</a:t>
            </a:r>
          </a:p>
          <a:p>
            <a:pPr algn="ctr"/>
            <a:r>
              <a:rPr lang="ru-RU" sz="3200" b="1" dirty="0" smtClean="0"/>
              <a:t>(10 баллов)</a:t>
            </a:r>
            <a:endParaRPr lang="ru-RU" sz="3200" b="1" dirty="0"/>
          </a:p>
        </p:txBody>
      </p:sp>
      <p:sp>
        <p:nvSpPr>
          <p:cNvPr id="9" name="TextBox 8"/>
          <p:cNvSpPr txBox="1"/>
          <p:nvPr/>
        </p:nvSpPr>
        <p:spPr>
          <a:xfrm>
            <a:off x="6852685" y="5661248"/>
            <a:ext cx="1316386" cy="523220"/>
          </a:xfrm>
          <a:prstGeom prst="rect">
            <a:avLst/>
          </a:prstGeom>
          <a:noFill/>
        </p:spPr>
        <p:txBody>
          <a:bodyPr wrap="none" rtlCol="0">
            <a:spAutoFit/>
          </a:bodyPr>
          <a:lstStyle/>
          <a:p>
            <a:r>
              <a:rPr lang="ru-RU" sz="2800" i="1" u="sng" dirty="0" smtClean="0">
                <a:hlinkClick r:id="rId2" action="ppaction://hlinksldjump"/>
              </a:rPr>
              <a:t>Ответ</a:t>
            </a:r>
            <a:endParaRPr lang="ru-RU" sz="2800" i="1" u="sng" dirty="0"/>
          </a:p>
        </p:txBody>
      </p:sp>
    </p:spTree>
    <p:extLst>
      <p:ext uri="{BB962C8B-B14F-4D97-AF65-F5344CB8AC3E}">
        <p14:creationId xmlns:p14="http://schemas.microsoft.com/office/powerpoint/2010/main" val="4035975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19" y="427096"/>
            <a:ext cx="1221809" cy="523220"/>
          </a:xfrm>
          <a:prstGeom prst="rect">
            <a:avLst/>
          </a:prstGeom>
          <a:noFill/>
        </p:spPr>
        <p:txBody>
          <a:bodyPr wrap="none" rtlCol="0">
            <a:spAutoFit/>
          </a:bodyPr>
          <a:lstStyle/>
          <a:p>
            <a:pPr algn="ctr"/>
            <a:r>
              <a:rPr lang="ru-RU" sz="2800" b="1" dirty="0" smtClean="0"/>
              <a:t>Ответ:</a:t>
            </a:r>
            <a:endParaRPr lang="ru-RU" sz="2800" b="1" dirty="0"/>
          </a:p>
        </p:txBody>
      </p:sp>
      <p:sp>
        <p:nvSpPr>
          <p:cNvPr id="3" name="Прямоугольник 2"/>
          <p:cNvSpPr/>
          <p:nvPr/>
        </p:nvSpPr>
        <p:spPr>
          <a:xfrm>
            <a:off x="5004048" y="2420888"/>
            <a:ext cx="3672408" cy="3108543"/>
          </a:xfrm>
          <a:prstGeom prst="rect">
            <a:avLst/>
          </a:prstGeom>
        </p:spPr>
        <p:txBody>
          <a:bodyPr wrap="square">
            <a:spAutoFit/>
          </a:bodyPr>
          <a:lstStyle/>
          <a:p>
            <a:pPr algn="just"/>
            <a:r>
              <a:rPr lang="ru-RU" sz="2800" dirty="0"/>
              <a:t>Нет! </a:t>
            </a:r>
            <a:endParaRPr lang="ru-RU" sz="2800" dirty="0" smtClean="0"/>
          </a:p>
          <a:p>
            <a:pPr algn="just"/>
            <a:r>
              <a:rPr lang="ru-RU" sz="2800" dirty="0" smtClean="0"/>
              <a:t>Дорогу </a:t>
            </a:r>
            <a:r>
              <a:rPr lang="ru-RU" sz="2800" dirty="0"/>
              <a:t>переходить нужно спокойно и внимательно, не задерживаясь, но ни в коем случае не перебегать её!</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268760"/>
            <a:ext cx="4452595" cy="3933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81590" y="5669912"/>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7629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randombar(horizontal)">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43808" y="843676"/>
            <a:ext cx="2808312" cy="1077218"/>
          </a:xfrm>
          <a:prstGeom prst="rect">
            <a:avLst/>
          </a:prstGeom>
          <a:noFill/>
        </p:spPr>
        <p:txBody>
          <a:bodyPr wrap="square" rtlCol="0">
            <a:spAutoFit/>
          </a:bodyPr>
          <a:lstStyle/>
          <a:p>
            <a:pPr algn="ctr"/>
            <a:r>
              <a:rPr lang="ru-RU" sz="3200" b="1" dirty="0" smtClean="0"/>
              <a:t>ВОПРОС  </a:t>
            </a:r>
          </a:p>
          <a:p>
            <a:pPr algn="ctr"/>
            <a:r>
              <a:rPr lang="ru-RU" sz="3200" b="1" dirty="0" smtClean="0"/>
              <a:t>(20 баллов)</a:t>
            </a:r>
            <a:endParaRPr lang="ru-RU" sz="3200" b="1" dirty="0"/>
          </a:p>
        </p:txBody>
      </p:sp>
      <p:sp>
        <p:nvSpPr>
          <p:cNvPr id="3" name="TextBox 2"/>
          <p:cNvSpPr txBox="1"/>
          <p:nvPr/>
        </p:nvSpPr>
        <p:spPr>
          <a:xfrm>
            <a:off x="6852685" y="5531649"/>
            <a:ext cx="1316386" cy="523220"/>
          </a:xfrm>
          <a:prstGeom prst="rect">
            <a:avLst/>
          </a:prstGeom>
          <a:noFill/>
        </p:spPr>
        <p:txBody>
          <a:bodyPr wrap="none" rtlCol="0">
            <a:spAutoFit/>
          </a:bodyPr>
          <a:lstStyle/>
          <a:p>
            <a:r>
              <a:rPr lang="ru-RU" sz="2800" i="1" u="sng" dirty="0" smtClean="0">
                <a:hlinkClick r:id="rId2" action="ppaction://hlinksldjump"/>
              </a:rPr>
              <a:t>Ответ</a:t>
            </a:r>
            <a:endParaRPr lang="ru-RU" sz="2800" i="1" u="sng" dirty="0"/>
          </a:p>
        </p:txBody>
      </p:sp>
      <p:sp>
        <p:nvSpPr>
          <p:cNvPr id="4" name="Прямоугольник 3"/>
          <p:cNvSpPr/>
          <p:nvPr/>
        </p:nvSpPr>
        <p:spPr>
          <a:xfrm>
            <a:off x="1187624" y="2708920"/>
            <a:ext cx="6981447" cy="1815882"/>
          </a:xfrm>
          <a:prstGeom prst="rect">
            <a:avLst/>
          </a:prstGeom>
        </p:spPr>
        <p:txBody>
          <a:bodyPr wrap="square">
            <a:spAutoFit/>
          </a:bodyPr>
          <a:lstStyle/>
          <a:p>
            <a:r>
              <a:rPr lang="ru-RU" sz="2800" dirty="0"/>
              <a:t>Как можно (и нужно) сделать себя более заметным для водителей в тёмное и сумеречное время суток, и тем самым обеспечить большую безопасность?</a:t>
            </a:r>
          </a:p>
        </p:txBody>
      </p:sp>
    </p:spTree>
    <p:extLst>
      <p:ext uri="{BB962C8B-B14F-4D97-AF65-F5344CB8AC3E}">
        <p14:creationId xmlns:p14="http://schemas.microsoft.com/office/powerpoint/2010/main" val="4226774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19" y="427096"/>
            <a:ext cx="1221809" cy="523220"/>
          </a:xfrm>
          <a:prstGeom prst="rect">
            <a:avLst/>
          </a:prstGeom>
          <a:noFill/>
        </p:spPr>
        <p:txBody>
          <a:bodyPr wrap="none" rtlCol="0">
            <a:spAutoFit/>
          </a:bodyPr>
          <a:lstStyle/>
          <a:p>
            <a:pPr algn="ctr"/>
            <a:r>
              <a:rPr lang="ru-RU" sz="2800" b="1" dirty="0" smtClean="0"/>
              <a:t>Ответ:</a:t>
            </a:r>
            <a:endParaRPr lang="ru-RU" sz="2800" b="1" dirty="0"/>
          </a:p>
        </p:txBody>
      </p:sp>
      <p:sp>
        <p:nvSpPr>
          <p:cNvPr id="3" name="Прямоугольник 2"/>
          <p:cNvSpPr/>
          <p:nvPr/>
        </p:nvSpPr>
        <p:spPr>
          <a:xfrm>
            <a:off x="934431" y="1028343"/>
            <a:ext cx="7056784" cy="1384995"/>
          </a:xfrm>
          <a:prstGeom prst="rect">
            <a:avLst/>
          </a:prstGeom>
        </p:spPr>
        <p:txBody>
          <a:bodyPr wrap="square">
            <a:spAutoFit/>
          </a:bodyPr>
          <a:lstStyle/>
          <a:p>
            <a:r>
              <a:rPr lang="ru-RU" sz="2800" dirty="0">
                <a:latin typeface="Georgia"/>
              </a:rPr>
              <a:t>Воспользоваться светоотражающими наклейками и нашивками, прикрепив их на одежду и </a:t>
            </a:r>
            <a:r>
              <a:rPr lang="ru-RU" sz="2800" dirty="0" smtClean="0">
                <a:latin typeface="Georgia"/>
              </a:rPr>
              <a:t>портфель.</a:t>
            </a:r>
            <a:endParaRPr lang="ru-RU" sz="2800" dirty="0"/>
          </a:p>
        </p:txBody>
      </p:sp>
      <p:pic>
        <p:nvPicPr>
          <p:cNvPr id="5123" name="Picture 3">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69124" y="5646399"/>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Объект 5"/>
          <p:cNvPicPr>
            <a:picLocks noGrp="1" noChangeAspect="1"/>
          </p:cNvPicPr>
          <p:nvPr>
            <p:ph sz="quarter" idx="13"/>
          </p:nvPr>
        </p:nvPicPr>
        <p:blipFill>
          <a:blip r:embed="rId4" cstate="print">
            <a:extLst>
              <a:ext uri="{28A0092B-C50C-407E-A947-70E740481C1C}">
                <a14:useLocalDpi xmlns:a14="http://schemas.microsoft.com/office/drawing/2010/main" val="0"/>
              </a:ext>
            </a:extLst>
          </a:blip>
          <a:stretch>
            <a:fillRect/>
          </a:stretch>
        </p:blipFill>
        <p:spPr>
          <a:xfrm>
            <a:off x="934431" y="2413338"/>
            <a:ext cx="6552728" cy="4219469"/>
          </a:xfrm>
        </p:spPr>
      </p:pic>
    </p:spTree>
    <p:extLst>
      <p:ext uri="{BB962C8B-B14F-4D97-AF65-F5344CB8AC3E}">
        <p14:creationId xmlns:p14="http://schemas.microsoft.com/office/powerpoint/2010/main" val="3390217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91680" y="2660791"/>
            <a:ext cx="5400600" cy="954107"/>
          </a:xfrm>
          <a:prstGeom prst="rect">
            <a:avLst/>
          </a:prstGeom>
        </p:spPr>
        <p:txBody>
          <a:bodyPr wrap="square">
            <a:spAutoFit/>
          </a:bodyPr>
          <a:lstStyle/>
          <a:p>
            <a:r>
              <a:rPr lang="ru-RU" sz="2800" dirty="0" smtClean="0"/>
              <a:t>Что зимой </a:t>
            </a:r>
            <a:r>
              <a:rPr lang="ru-RU" sz="2800" dirty="0"/>
              <a:t>мешает увидеть приближающийся транспорт?</a:t>
            </a:r>
          </a:p>
        </p:txBody>
      </p:sp>
      <p:sp>
        <p:nvSpPr>
          <p:cNvPr id="3" name="TextBox 2"/>
          <p:cNvSpPr txBox="1"/>
          <p:nvPr/>
        </p:nvSpPr>
        <p:spPr>
          <a:xfrm>
            <a:off x="2699792" y="843676"/>
            <a:ext cx="2952328" cy="1077218"/>
          </a:xfrm>
          <a:prstGeom prst="rect">
            <a:avLst/>
          </a:prstGeom>
          <a:noFill/>
        </p:spPr>
        <p:txBody>
          <a:bodyPr wrap="square" rtlCol="0">
            <a:spAutoFit/>
          </a:bodyPr>
          <a:lstStyle/>
          <a:p>
            <a:pPr algn="ctr"/>
            <a:r>
              <a:rPr lang="ru-RU" sz="3200" b="1" dirty="0" smtClean="0"/>
              <a:t>ВОПРОС  </a:t>
            </a:r>
          </a:p>
          <a:p>
            <a:pPr algn="ctr"/>
            <a:r>
              <a:rPr lang="ru-RU" sz="3200" b="1" dirty="0" smtClean="0"/>
              <a:t>(30 баллов)</a:t>
            </a:r>
            <a:endParaRPr lang="ru-RU" sz="3200" b="1" dirty="0"/>
          </a:p>
        </p:txBody>
      </p:sp>
      <p:sp>
        <p:nvSpPr>
          <p:cNvPr id="4" name="TextBox 3"/>
          <p:cNvSpPr txBox="1"/>
          <p:nvPr/>
        </p:nvSpPr>
        <p:spPr>
          <a:xfrm>
            <a:off x="6852685" y="5531649"/>
            <a:ext cx="1316386" cy="523220"/>
          </a:xfrm>
          <a:prstGeom prst="rect">
            <a:avLst/>
          </a:prstGeom>
          <a:noFill/>
        </p:spPr>
        <p:txBody>
          <a:bodyPr wrap="none" rtlCol="0">
            <a:spAutoFit/>
          </a:bodyPr>
          <a:lstStyle/>
          <a:p>
            <a:r>
              <a:rPr lang="ru-RU" sz="2800" i="1" u="sng" dirty="0" smtClean="0">
                <a:hlinkClick r:id="rId2" action="ppaction://hlinksldjump"/>
              </a:rPr>
              <a:t>Ответ</a:t>
            </a:r>
            <a:endParaRPr lang="ru-RU" sz="2800" i="1" u="sng" dirty="0"/>
          </a:p>
        </p:txBody>
      </p:sp>
    </p:spTree>
    <p:extLst>
      <p:ext uri="{BB962C8B-B14F-4D97-AF65-F5344CB8AC3E}">
        <p14:creationId xmlns:p14="http://schemas.microsoft.com/office/powerpoint/2010/main" val="40256332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51919" y="427096"/>
            <a:ext cx="1221809" cy="523220"/>
          </a:xfrm>
          <a:prstGeom prst="rect">
            <a:avLst/>
          </a:prstGeom>
          <a:noFill/>
        </p:spPr>
        <p:txBody>
          <a:bodyPr wrap="none" rtlCol="0">
            <a:spAutoFit/>
          </a:bodyPr>
          <a:lstStyle/>
          <a:p>
            <a:pPr algn="ctr"/>
            <a:r>
              <a:rPr lang="ru-RU" sz="2800" b="1" dirty="0" smtClean="0"/>
              <a:t>Ответ:</a:t>
            </a:r>
            <a:endParaRPr lang="ru-RU" sz="2800" b="1" dirty="0"/>
          </a:p>
        </p:txBody>
      </p:sp>
      <p:sp>
        <p:nvSpPr>
          <p:cNvPr id="4" name="TextBox 3"/>
          <p:cNvSpPr txBox="1"/>
          <p:nvPr/>
        </p:nvSpPr>
        <p:spPr>
          <a:xfrm>
            <a:off x="4947720" y="1177588"/>
            <a:ext cx="3536546" cy="523220"/>
          </a:xfrm>
          <a:prstGeom prst="rect">
            <a:avLst/>
          </a:prstGeom>
          <a:noFill/>
        </p:spPr>
        <p:txBody>
          <a:bodyPr wrap="none" rtlCol="0">
            <a:spAutoFit/>
          </a:bodyPr>
          <a:lstStyle/>
          <a:p>
            <a:r>
              <a:rPr lang="ru-RU" sz="2800" dirty="0" smtClean="0"/>
              <a:t>Сугробы на обочинах</a:t>
            </a:r>
            <a:endParaRPr lang="ru-RU" sz="28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0340" y="909763"/>
            <a:ext cx="3972483" cy="26483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0340" y="2253126"/>
            <a:ext cx="3972483" cy="30735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947720" y="1988840"/>
            <a:ext cx="3680816" cy="954107"/>
          </a:xfrm>
          <a:prstGeom prst="rect">
            <a:avLst/>
          </a:prstGeom>
          <a:noFill/>
        </p:spPr>
        <p:txBody>
          <a:bodyPr wrap="none" rtlCol="0">
            <a:spAutoFit/>
          </a:bodyPr>
          <a:lstStyle/>
          <a:p>
            <a:r>
              <a:rPr lang="ru-RU" sz="2800" dirty="0" smtClean="0"/>
              <a:t>Сужение дороги из-за </a:t>
            </a:r>
          </a:p>
          <a:p>
            <a:r>
              <a:rPr lang="ru-RU" sz="2800" dirty="0" smtClean="0"/>
              <a:t>неубранного снега</a:t>
            </a:r>
            <a:endParaRPr lang="ru-RU" sz="2800" dirty="0"/>
          </a:p>
        </p:txBody>
      </p:sp>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0340" y="4048132"/>
            <a:ext cx="3972483" cy="24828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4947720" y="3097390"/>
            <a:ext cx="3816109" cy="1384995"/>
          </a:xfrm>
          <a:prstGeom prst="rect">
            <a:avLst/>
          </a:prstGeom>
          <a:noFill/>
        </p:spPr>
        <p:txBody>
          <a:bodyPr wrap="square" rtlCol="0">
            <a:spAutoFit/>
          </a:bodyPr>
          <a:lstStyle/>
          <a:p>
            <a:r>
              <a:rPr lang="ru-RU" sz="2800" dirty="0" smtClean="0"/>
              <a:t>Капюшоны</a:t>
            </a:r>
            <a:r>
              <a:rPr lang="ru-RU" sz="2800" dirty="0"/>
              <a:t>, мохнатые воротники и зимние шапки </a:t>
            </a:r>
            <a:r>
              <a:rPr lang="ru-RU" sz="2800" dirty="0" smtClean="0"/>
              <a:t>мешают </a:t>
            </a:r>
            <a:r>
              <a:rPr lang="ru-RU" sz="2800" dirty="0"/>
              <a:t>обзору. </a:t>
            </a:r>
          </a:p>
        </p:txBody>
      </p:sp>
      <p:pic>
        <p:nvPicPr>
          <p:cNvPr id="2053" name="Picture 5">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11671" y="5943600"/>
            <a:ext cx="9017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4275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additive="base">
                                        <p:cTn id="13" dur="500" fill="hold"/>
                                        <p:tgtEl>
                                          <p:spTgt spid="2050"/>
                                        </p:tgtEl>
                                        <p:attrNameLst>
                                          <p:attrName>ppt_x</p:attrName>
                                        </p:attrNameLst>
                                      </p:cBhvr>
                                      <p:tavLst>
                                        <p:tav tm="0">
                                          <p:val>
                                            <p:strVal val="#ppt_x"/>
                                          </p:val>
                                        </p:tav>
                                        <p:tav tm="100000">
                                          <p:val>
                                            <p:strVal val="#ppt_x"/>
                                          </p:val>
                                        </p:tav>
                                      </p:tavLst>
                                    </p:anim>
                                    <p:anim calcmode="lin" valueType="num">
                                      <p:cBhvr additive="base">
                                        <p:cTn id="14"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1"/>
                                        </p:tgtEl>
                                        <p:attrNameLst>
                                          <p:attrName>style.visibility</p:attrName>
                                        </p:attrNameLst>
                                      </p:cBhvr>
                                      <p:to>
                                        <p:strVal val="visible"/>
                                      </p:to>
                                    </p:set>
                                    <p:anim calcmode="lin" valueType="num">
                                      <p:cBhvr additive="base">
                                        <p:cTn id="25" dur="500" fill="hold"/>
                                        <p:tgtEl>
                                          <p:spTgt spid="2051"/>
                                        </p:tgtEl>
                                        <p:attrNameLst>
                                          <p:attrName>ppt_x</p:attrName>
                                        </p:attrNameLst>
                                      </p:cBhvr>
                                      <p:tavLst>
                                        <p:tav tm="0">
                                          <p:val>
                                            <p:strVal val="#ppt_x"/>
                                          </p:val>
                                        </p:tav>
                                        <p:tav tm="100000">
                                          <p:val>
                                            <p:strVal val="#ppt_x"/>
                                          </p:val>
                                        </p:tav>
                                      </p:tavLst>
                                    </p:anim>
                                    <p:anim calcmode="lin" valueType="num">
                                      <p:cBhvr additive="base">
                                        <p:cTn id="26"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2"/>
                                        </p:tgtEl>
                                        <p:attrNameLst>
                                          <p:attrName>style.visibility</p:attrName>
                                        </p:attrNameLst>
                                      </p:cBhvr>
                                      <p:to>
                                        <p:strVal val="visible"/>
                                      </p:to>
                                    </p:set>
                                    <p:anim calcmode="lin" valueType="num">
                                      <p:cBhvr additive="base">
                                        <p:cTn id="37" dur="500" fill="hold"/>
                                        <p:tgtEl>
                                          <p:spTgt spid="2052"/>
                                        </p:tgtEl>
                                        <p:attrNameLst>
                                          <p:attrName>ppt_x</p:attrName>
                                        </p:attrNameLst>
                                      </p:cBhvr>
                                      <p:tavLst>
                                        <p:tav tm="0">
                                          <p:val>
                                            <p:strVal val="#ppt_x"/>
                                          </p:val>
                                        </p:tav>
                                        <p:tav tm="100000">
                                          <p:val>
                                            <p:strVal val="#ppt_x"/>
                                          </p:val>
                                        </p:tav>
                                      </p:tavLst>
                                    </p:anim>
                                    <p:anim calcmode="lin" valueType="num">
                                      <p:cBhvr additive="base">
                                        <p:cTn id="38"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96338" y="332656"/>
            <a:ext cx="2291012" cy="1077218"/>
          </a:xfrm>
          <a:prstGeom prst="rect">
            <a:avLst/>
          </a:prstGeom>
        </p:spPr>
        <p:txBody>
          <a:bodyPr wrap="none">
            <a:spAutoFit/>
          </a:bodyPr>
          <a:lstStyle/>
          <a:p>
            <a:pPr lvl="0" algn="ctr"/>
            <a:r>
              <a:rPr lang="ru-RU" sz="3200" b="1" dirty="0">
                <a:solidFill>
                  <a:prstClr val="black"/>
                </a:solidFill>
              </a:rPr>
              <a:t>ВОПРОС  </a:t>
            </a:r>
            <a:endParaRPr lang="ru-RU" sz="3200" b="1" dirty="0" smtClean="0">
              <a:solidFill>
                <a:prstClr val="black"/>
              </a:solidFill>
            </a:endParaRPr>
          </a:p>
          <a:p>
            <a:pPr lvl="0" algn="ctr"/>
            <a:r>
              <a:rPr lang="ru-RU" sz="3200" b="1" dirty="0" smtClean="0">
                <a:solidFill>
                  <a:prstClr val="black"/>
                </a:solidFill>
              </a:rPr>
              <a:t>(40 </a:t>
            </a:r>
            <a:r>
              <a:rPr lang="ru-RU" sz="3200" b="1" dirty="0">
                <a:solidFill>
                  <a:prstClr val="black"/>
                </a:solidFill>
              </a:rPr>
              <a:t>баллов)</a:t>
            </a:r>
          </a:p>
        </p:txBody>
      </p:sp>
      <p:sp>
        <p:nvSpPr>
          <p:cNvPr id="3" name="TextBox 2"/>
          <p:cNvSpPr txBox="1"/>
          <p:nvPr/>
        </p:nvSpPr>
        <p:spPr>
          <a:xfrm>
            <a:off x="392106" y="1916832"/>
            <a:ext cx="8264269" cy="2554545"/>
          </a:xfrm>
          <a:prstGeom prst="rect">
            <a:avLst/>
          </a:prstGeom>
          <a:noFill/>
        </p:spPr>
        <p:txBody>
          <a:bodyPr wrap="square" rtlCol="0">
            <a:spAutoFit/>
          </a:bodyPr>
          <a:lstStyle/>
          <a:p>
            <a:pPr algn="just"/>
            <a:r>
              <a:rPr lang="ru-RU" sz="3200" dirty="0" smtClean="0"/>
              <a:t>Задача: Пятеро ребят играли в хоккей на проезжей части дороги. Двое ушли домой. Остальные ребята остались играть на дороге. Сколько ребят поступили правильно?</a:t>
            </a:r>
            <a:endParaRPr lang="ru-RU" sz="3200" dirty="0"/>
          </a:p>
        </p:txBody>
      </p:sp>
      <p:sp>
        <p:nvSpPr>
          <p:cNvPr id="4" name="TextBox 3"/>
          <p:cNvSpPr txBox="1"/>
          <p:nvPr/>
        </p:nvSpPr>
        <p:spPr>
          <a:xfrm>
            <a:off x="6852685" y="5661248"/>
            <a:ext cx="1316386" cy="523220"/>
          </a:xfrm>
          <a:prstGeom prst="rect">
            <a:avLst/>
          </a:prstGeom>
          <a:noFill/>
        </p:spPr>
        <p:txBody>
          <a:bodyPr wrap="none" rtlCol="0">
            <a:spAutoFit/>
          </a:bodyPr>
          <a:lstStyle/>
          <a:p>
            <a:r>
              <a:rPr lang="ru-RU" sz="2800" i="1" u="sng" dirty="0" smtClean="0">
                <a:hlinkClick r:id="rId2" action="ppaction://hlinksldjump"/>
              </a:rPr>
              <a:t>Ответ</a:t>
            </a:r>
            <a:endParaRPr lang="ru-RU" sz="2800" i="1" u="sng" dirty="0"/>
          </a:p>
        </p:txBody>
      </p:sp>
    </p:spTree>
    <p:extLst>
      <p:ext uri="{BB962C8B-B14F-4D97-AF65-F5344CB8AC3E}">
        <p14:creationId xmlns:p14="http://schemas.microsoft.com/office/powerpoint/2010/main" val="2436342793"/>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313</TotalTime>
  <Words>613</Words>
  <Application>Microsoft Office PowerPoint</Application>
  <PresentationFormat>Экран (4:3)</PresentationFormat>
  <Paragraphs>95</Paragraphs>
  <Slides>26</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26</vt:i4>
      </vt:variant>
    </vt:vector>
  </HeadingPairs>
  <TitlesOfParts>
    <vt:vector size="32" baseType="lpstr">
      <vt:lpstr>Arial</vt:lpstr>
      <vt:lpstr>Georgia</vt:lpstr>
      <vt:lpstr>Times New Roman, serif</vt:lpstr>
      <vt:lpstr>Trebuchet MS</vt:lpstr>
      <vt:lpstr>Wingdings</vt:lpstr>
      <vt:lpstr>Воздушный поток</vt:lpstr>
      <vt:lpstr>Интерактивная викторина  «Безопасность зимой»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Интерактивная викторина  «Безопасные каникулы  (зима)»</dc:title>
  <dc:creator>Пользователь</dc:creator>
  <cp:lastModifiedBy>Админ</cp:lastModifiedBy>
  <cp:revision>22</cp:revision>
  <dcterms:created xsi:type="dcterms:W3CDTF">2018-01-03T07:42:55Z</dcterms:created>
  <dcterms:modified xsi:type="dcterms:W3CDTF">2024-01-21T17:43:34Z</dcterms:modified>
</cp:coreProperties>
</file>