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7" r:id="rId2"/>
    <p:sldMasterId id="2147483709" r:id="rId3"/>
    <p:sldMasterId id="2147483721" r:id="rId4"/>
    <p:sldMasterId id="2147483733" r:id="rId5"/>
    <p:sldMasterId id="2147483742" r:id="rId6"/>
  </p:sldMasterIdLst>
  <p:sldIdLst>
    <p:sldId id="273" r:id="rId7"/>
    <p:sldId id="275" r:id="rId8"/>
    <p:sldId id="271" r:id="rId9"/>
    <p:sldId id="272" r:id="rId10"/>
    <p:sldId id="274" r:id="rId11"/>
    <p:sldId id="261" r:id="rId12"/>
    <p:sldId id="258" r:id="rId13"/>
    <p:sldId id="260" r:id="rId14"/>
    <p:sldId id="259" r:id="rId15"/>
    <p:sldId id="263" r:id="rId16"/>
    <p:sldId id="264" r:id="rId17"/>
    <p:sldId id="276" r:id="rId18"/>
    <p:sldId id="267" r:id="rId19"/>
    <p:sldId id="266" r:id="rId20"/>
    <p:sldId id="269" r:id="rId21"/>
    <p:sldId id="279" r:id="rId22"/>
    <p:sldId id="278" r:id="rId23"/>
    <p:sldId id="265" r:id="rId24"/>
    <p:sldId id="270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8660-92F2-424C-8D47-3A178501A0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AC4952-26EF-412B-BF26-255DCD7F0D30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150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3E997F-0582-4735-9E80-A250E89312F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753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B00DFC-FAF6-44ED-836B-69D0E4D9136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934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33A2E8-55A2-4901-9C78-3743FACA960D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450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65B53A8-1412-412B-91DF-D25951158E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88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5C7983-D74D-472F-8FC3-C7DA3A1C443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73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4D651F-C6B5-4231-9C3D-42D2B813A9CC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BDF4E4-8BBA-4A4D-993F-A7669C0161B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4715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B383BF-DD4F-4152-AB9D-88FF206E4EC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068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4E923DB-97BA-48DD-8EEE-BDD6D3FEC49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228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3A0DE5-31B0-4A2B-811C-F096D496DDB0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9278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18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357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9865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45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827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0346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1656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504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972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2583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065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AC4952-26EF-412B-BF26-255DCD7F0D30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4742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3E997F-0582-4735-9E80-A250E89312F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341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B00DFC-FAF6-44ED-836B-69D0E4D9136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5384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33A2E8-55A2-4901-9C78-3743FACA960D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5764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65B53A8-1412-412B-91DF-D25951158E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23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5C7983-D74D-472F-8FC3-C7DA3A1C443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9012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4D651F-C6B5-4231-9C3D-42D2B813A9CC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218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BDF4E4-8BBA-4A4D-993F-A7669C0161B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2324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B383BF-DD4F-4152-AB9D-88FF206E4EC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9938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4E923DB-97BA-48DD-8EEE-BDD6D3FEC49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7560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3A0DE5-31B0-4A2B-811C-F096D496DDB0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0555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026970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9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794521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0">
              <a:spcBef>
                <a:spcPts val="500"/>
              </a:spcBef>
              <a:buSzTx/>
              <a:buNone/>
              <a:defRPr sz="2400" b="1"/>
            </a:lvl2pPr>
            <a:lvl3pPr marL="0" indent="0">
              <a:spcBef>
                <a:spcPts val="500"/>
              </a:spcBef>
              <a:buSzTx/>
              <a:buNone/>
              <a:defRPr sz="2400" b="1"/>
            </a:lvl3pPr>
            <a:lvl4pPr marL="0" indent="0">
              <a:spcBef>
                <a:spcPts val="500"/>
              </a:spcBef>
              <a:buSzTx/>
              <a:buNone/>
              <a:defRPr sz="2400" b="1"/>
            </a:lvl4pPr>
            <a:lvl5pPr marL="0" indent="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21"/>
          </p:nvPr>
        </p:nvSpPr>
        <p:spPr>
          <a:xfrm>
            <a:off x="4645026" y="1535111"/>
            <a:ext cx="4041777" cy="639765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858862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725807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643846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1" y="273050"/>
            <a:ext cx="300831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Текст заголовка</a:t>
            </a:r>
          </a:p>
        </p:txBody>
      </p:sp>
      <p:sp>
        <p:nvSpPr>
          <p:cNvPr id="7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Текст 3"/>
          <p:cNvSpPr>
            <a:spLocks noGrp="1"/>
          </p:cNvSpPr>
          <p:nvPr>
            <p:ph type="body" sz="half" idx="21"/>
          </p:nvPr>
        </p:nvSpPr>
        <p:spPr>
          <a:xfrm>
            <a:off x="457199" y="1435102"/>
            <a:ext cx="3008317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977238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Текст заголовка</a:t>
            </a:r>
          </a:p>
        </p:txBody>
      </p:sp>
      <p:sp>
        <p:nvSpPr>
          <p:cNvPr id="83" name="Рисунок 2"/>
          <p:cNvSpPr>
            <a:spLocks noGrp="1"/>
          </p:cNvSpPr>
          <p:nvPr>
            <p:ph type="pic" sz="half" idx="21"/>
          </p:nvPr>
        </p:nvSpPr>
        <p:spPr>
          <a:xfrm>
            <a:off x="1792288" y="612775"/>
            <a:ext cx="5486402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0">
              <a:spcBef>
                <a:spcPts val="300"/>
              </a:spcBef>
              <a:buSzTx/>
              <a:buNone/>
              <a:defRPr sz="1400"/>
            </a:lvl2pPr>
            <a:lvl3pPr marL="0" indent="0">
              <a:spcBef>
                <a:spcPts val="300"/>
              </a:spcBef>
              <a:buSzTx/>
              <a:buNone/>
              <a:defRPr sz="1400"/>
            </a:lvl3pPr>
            <a:lvl4pPr marL="0" indent="0">
              <a:spcBef>
                <a:spcPts val="300"/>
              </a:spcBef>
              <a:buSzTx/>
              <a:buNone/>
              <a:defRPr sz="1400"/>
            </a:lvl4pPr>
            <a:lvl5pPr marL="0" indent="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377643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93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Мультимедиа 3"/>
          <p:cNvSpPr>
            <a:spLocks noGrp="1"/>
          </p:cNvSpPr>
          <p:nvPr>
            <p:ph type="media" sz="half" idx="2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954202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AC4952-26EF-412B-BF26-255DCD7F0D30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4417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3E997F-0582-4735-9E80-A250E89312F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6844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B00DFC-FAF6-44ED-836B-69D0E4D9136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8140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33A2E8-55A2-4901-9C78-3743FACA960D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7121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65B53A8-1412-412B-91DF-D25951158E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6453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5C7983-D74D-472F-8FC3-C7DA3A1C443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02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4D651F-C6B5-4231-9C3D-42D2B813A9CC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407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BDF4E4-8BBA-4A4D-993F-A7669C0161B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2575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B383BF-DD4F-4152-AB9D-88FF206E4EC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2372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4E923DB-97BA-48DD-8EEE-BDD6D3FEC49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192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3A0DE5-31B0-4A2B-811C-F096D496DDB0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56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9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5338D7-D69F-4636-A969-66B5CED1060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466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93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5338D7-D69F-4636-A969-66B5CED1060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96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384895" y="6245225"/>
            <a:ext cx="301907" cy="288822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r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610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5338D7-D69F-4636-A969-66B5CED1060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0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1797" y="44624"/>
            <a:ext cx="4064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Задание на дом</a:t>
            </a: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52736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Всем: параграф 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Ответить на вопросы 3,4,5,6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2. По желанию: ответить на вопросы к документу   из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«Курса русской истории»  В. О. Ключевского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14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02"/>
            <a:ext cx="9144000" cy="1080120"/>
          </a:xfrm>
        </p:spPr>
        <p:txBody>
          <a:bodyPr>
            <a:noAutofit/>
          </a:bodyPr>
          <a:lstStyle/>
          <a:p>
            <a:pPr algn="ctr"/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Задание № 1 </a:t>
            </a:r>
            <a:b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Заполнить таблицу «Достижения при Фёдоре Ивановиче. (стр. 89-__)</a:t>
            </a:r>
            <a:endParaRPr lang="ru-RU" sz="2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27989"/>
              </p:ext>
            </p:extLst>
          </p:nvPr>
        </p:nvGraphicFramePr>
        <p:xfrm>
          <a:off x="107505" y="1196751"/>
          <a:ext cx="8928990" cy="559721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80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5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43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99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Дата,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критерии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События, определения, личности.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62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…… г.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Заповедные лета дополнены урочными летами( в течении 5 лет розыск и возвращение беглых крестьян помещикам)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7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1589г.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7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Иов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7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Возврат земель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37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Покорение Сибири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pPr algn="ctr"/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«Достижения при Фёдоре Ивановиче. (_______)</a:t>
            </a:r>
            <a:endParaRPr lang="ru-RU" sz="2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1338"/>
              </p:ext>
            </p:extLst>
          </p:nvPr>
        </p:nvGraphicFramePr>
        <p:xfrm>
          <a:off x="107505" y="692695"/>
          <a:ext cx="8856984" cy="604867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2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4573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Дата,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критерии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События, определения, личности.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05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1597г.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Заповедные лета дополнены урочными летами( в течении 5 лет розыск и возвращение беглых крестьян помещикам)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05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1589г.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Учреждение патриаршества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05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Иов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Первый патриарх Московский и всея Руси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05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Возврат земель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Ивангород, Смоленск, Ям, Копорье, </a:t>
                      </a:r>
                      <a:r>
                        <a:rPr lang="ru-RU" sz="2000" b="1" dirty="0" err="1" smtClean="0">
                          <a:latin typeface="Arial" pitchFamily="34" charset="0"/>
                          <a:cs typeface="Arial" pitchFamily="34" charset="0"/>
                        </a:rPr>
                        <a:t>Корелы</a:t>
                      </a: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05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Покорение Сибири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Сибирское ханство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вошло в состав России.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571625"/>
            <a:ext cx="8015287" cy="40005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Как вы оцениваете этот указ?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указ закреплял крепостное право.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Какие категории жителей России обладали правом владеть крестьянами?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Правом владеть крестьянами обладали бояре, дворяне, приказные люди, боярские дети.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Если крестьянин сбежал от хозяина в 1591 г., подлежал ли он сыску?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крестьянин сбежал от хозяина в 1591 г., то сыску он не подлежал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7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381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 – работа с документом  стр. 94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smtClean="0">
                <a:solidFill>
                  <a:srgbClr val="FFFFFF"/>
                </a:solidFill>
              </a:rPr>
              <a:t>4. </a:t>
            </a:r>
            <a:r>
              <a:rPr lang="ru-RU" altLang="ru-RU" sz="3200" b="1" i="1" smtClean="0">
                <a:solidFill>
                  <a:srgbClr val="FFFFFF"/>
                </a:solidFill>
              </a:rPr>
              <a:t>Пресечение династии Рюриковичей.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258888" y="981075"/>
            <a:ext cx="7885112" cy="5472113"/>
          </a:xfrm>
        </p:spPr>
        <p:txBody>
          <a:bodyPr rtlCol="0">
            <a:normAutofit/>
          </a:bodyPr>
          <a:lstStyle/>
          <a:p>
            <a:pPr marL="533400" indent="-53340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1591 – смерть младшего сына Ивана Грозного царевича</a:t>
            </a:r>
            <a:r>
              <a:rPr lang="ru-RU" altLang="ru-RU" sz="4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Дмитрия </a:t>
            </a:r>
          </a:p>
          <a:p>
            <a:pPr marL="533400" indent="-53340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4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(неофициальная версия – его приказал убить Годунов).</a:t>
            </a:r>
          </a:p>
          <a:p>
            <a:pPr marL="533400" indent="-53340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altLang="ru-RU" sz="4000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4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1598 – смерть царя Федора.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0"/>
            <a:ext cx="8856984" cy="79208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27 февраля 1598года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4578" name="Picture 2" descr="http://slavyanskaya-kultura.ru/images/Zemskiy_sob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64704"/>
            <a:ext cx="8928992" cy="59766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671" y="-99392"/>
            <a:ext cx="9144000" cy="93610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«Положительное и отрицательное</a:t>
            </a:r>
            <a:r>
              <a:rPr kumimoji="0" lang="ru-RU" sz="2400" b="1" i="0" u="none" strike="noStrike" kern="1200" cap="none" spc="0" normalizeH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в правлении Бориса Годунова</a:t>
            </a:r>
            <a:r>
              <a:rPr kumimoji="0" lang="ru-RU" sz="24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. (стр. _____). Работаем в парах.</a:t>
            </a:r>
            <a:endParaRPr kumimoji="0" lang="ru-RU" sz="24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447822"/>
              </p:ext>
            </p:extLst>
          </p:nvPr>
        </p:nvGraphicFramePr>
        <p:xfrm>
          <a:off x="0" y="836712"/>
          <a:ext cx="9144000" cy="604243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88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5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22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latin typeface="Arial" pitchFamily="34" charset="0"/>
                          <a:cs typeface="Arial" pitchFamily="34" charset="0"/>
                        </a:rPr>
                        <a:t>с 1601г. неурожаи и голод;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Arial" pitchFamily="34" charset="0"/>
                          <a:cs typeface="Arial" pitchFamily="34" charset="0"/>
                        </a:rPr>
                        <a:t>Образование царя;</a:t>
                      </a:r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22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latin typeface="Arial" pitchFamily="34" charset="0"/>
                          <a:cs typeface="Arial" pitchFamily="34" charset="0"/>
                        </a:rPr>
                        <a:t>Болезни Бориса Годунова;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Arial" pitchFamily="34" charset="0"/>
                          <a:cs typeface="Arial" pitchFamily="34" charset="0"/>
                        </a:rPr>
                        <a:t>Напряжённость в стране;</a:t>
                      </a:r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2261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Обучение детей за границей;</a:t>
                      </a:r>
                      <a:endParaRPr lang="ru-RU" sz="3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Arial" pitchFamily="34" charset="0"/>
                          <a:cs typeface="Arial" pitchFamily="34" charset="0"/>
                        </a:rPr>
                        <a:t>Связь с Европой;</a:t>
                      </a:r>
                    </a:p>
                    <a:p>
                      <a:pPr algn="ctr"/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56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latin typeface="Arial" pitchFamily="34" charset="0"/>
                          <a:cs typeface="Arial" pitchFamily="34" charset="0"/>
                        </a:rPr>
                        <a:t>Недовольство части аристократии его правлением;</a:t>
                      </a:r>
                      <a:endParaRPr lang="ru-RU" sz="3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Расширение торговли;</a:t>
                      </a:r>
                    </a:p>
                    <a:p>
                      <a:pPr algn="ctr"/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4000" cy="93610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«Положительное и отрицательное</a:t>
            </a:r>
            <a:r>
              <a:rPr kumimoji="0" lang="ru-RU" sz="2400" b="1" i="0" u="none" strike="noStrike" kern="1200" cap="none" spc="0" normalizeH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в правлении Бориса Годунова</a:t>
            </a:r>
            <a:r>
              <a:rPr kumimoji="0" lang="ru-RU" sz="24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. (стр. _____)</a:t>
            </a:r>
            <a:endParaRPr kumimoji="0" lang="ru-RU" sz="24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52737"/>
          <a:ext cx="9144000" cy="580526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67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6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691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ru-RU" sz="3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777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1. связь с Европой;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latin typeface="Arial" pitchFamily="34" charset="0"/>
                          <a:cs typeface="Arial" pitchFamily="34" charset="0"/>
                        </a:rPr>
                        <a:t>1. недовольство части аристократии его правлением</a:t>
                      </a:r>
                      <a:endParaRPr lang="ru-RU" sz="2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019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2. расширение торговли;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2. напряжённость в стране;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19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3. обучение детей за границей;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3. с 1601г. неурожаи и голод;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019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4. образование царя.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4. болезни Б.Годунова.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9584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0" y="332656"/>
            <a:ext cx="8964488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Проблемный вопрос ! (стр. 89)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4400" b="1" dirty="0">
                <a:solidFill>
                  <a:prstClr val="black"/>
                </a:solidFill>
              </a:rPr>
              <a:t>Какие изменения произошли в России в конце XVI века?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3297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731696" cy="5760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Закрепление</a:t>
            </a:r>
            <a:endParaRPr lang="ru-RU" sz="2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4006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Arial Black" pitchFamily="34" charset="0"/>
              </a:rPr>
              <a:t>1589 год - …….</a:t>
            </a:r>
          </a:p>
          <a:p>
            <a:pPr algn="ctr"/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1591 год - …….</a:t>
            </a:r>
          </a:p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Arial Black" pitchFamily="34" charset="0"/>
              </a:rPr>
              <a:t>1597 год - …….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1598 год - …….</a:t>
            </a:r>
          </a:p>
          <a:p>
            <a:pPr algn="ctr"/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31696" cy="72008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4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856984" cy="295232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Параграф 11, вопросы устно</a:t>
            </a:r>
          </a:p>
          <a:p>
            <a:pPr algn="ctr">
              <a:buFontTx/>
              <a:buChar char="-"/>
            </a:pP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Патриаршество – новые слова.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1"/>
          <p:cNvSpPr txBox="1">
            <a:spLocks/>
          </p:cNvSpPr>
          <p:nvPr/>
        </p:nvSpPr>
        <p:spPr bwMode="auto">
          <a:xfrm>
            <a:off x="1599081" y="169386"/>
            <a:ext cx="2884996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793445-CB17-42F7-A312-8BFD701FEA39}" type="datetime1"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/>
                <a:sym typeface="Helvetica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29.01.2024</a:t>
            </a:fld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/>
                <a:sym typeface="Helvetica"/>
              </a:rPr>
              <a:t>года</a:t>
            </a:r>
            <a:endParaRPr kumimoji="0" lang="ru-RU" altLang="ru-RU" sz="2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  <a:sym typeface="Helvetica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051720" y="6312229"/>
            <a:ext cx="69847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5AE53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8058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panose="020B0604020202020204" pitchFamily="34" charset="0"/>
              <a:buChar char="•"/>
              <a:tabLst>
                <a:tab pos="2970213" algn="ctr"/>
                <a:tab pos="5940425" algn="r"/>
              </a:tabLst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МАОУ г. Калининграда СОШ № 57, </a:t>
            </a:r>
            <a:r>
              <a:rPr kumimoji="0" lang="ru-RU" alt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параграф 11, </a:t>
            </a: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стр</a:t>
            </a:r>
            <a:r>
              <a:rPr kumimoji="0" lang="ru-RU" alt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. 89, </a:t>
            </a: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7аб классы</a:t>
            </a:r>
            <a:r>
              <a:rPr kumimoji="0" lang="ru-RU" alt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учитель </a:t>
            </a: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"/>
              </a:rPr>
              <a:t>истории и обществознания Занин М.А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2786435"/>
            <a:ext cx="743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§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348881"/>
            <a:ext cx="2448272" cy="39633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2348881"/>
            <a:ext cx="2376264" cy="3963347"/>
          </a:xfrm>
          <a:prstGeom prst="rect">
            <a:avLst/>
          </a:prstGeom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4355976" y="1258835"/>
            <a:ext cx="4788024" cy="91440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Россия в конце </a:t>
            </a:r>
            <a:r>
              <a:rPr lang="ru-RU" sz="5400" b="1" dirty="0" err="1" smtClean="0">
                <a:solidFill>
                  <a:srgbClr val="002060"/>
                </a:solidFill>
                <a:latin typeface="Arial Black" pitchFamily="34" charset="0"/>
              </a:rPr>
              <a:t>XVIв</a:t>
            </a: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5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33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circl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50006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endParaRPr lang="ru-RU" alt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 eaLnBrk="1" hangingPunct="1">
              <a:buFontTx/>
              <a:buAutoNum type="arabicPeriod"/>
              <a:defRPr/>
            </a:pPr>
            <a:r>
              <a:rPr lang="ru-RU" altLang="ru-RU" sz="3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Внутренняя политика Федора Ивановича. </a:t>
            </a:r>
            <a:endParaRPr lang="ru-RU" altLang="ru-RU" sz="3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 algn="ctr" eaLnBrk="1" hangingPunct="1">
              <a:buFontTx/>
              <a:buAutoNum type="arabicPeriod"/>
              <a:defRPr/>
            </a:pPr>
            <a:r>
              <a:rPr lang="ru-RU" altLang="ru-RU" sz="3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Учреждение патриаршества. </a:t>
            </a:r>
          </a:p>
          <a:p>
            <a:pPr marL="742950" indent="-742950" algn="ctr" eaLnBrk="1" hangingPunct="1">
              <a:buFontTx/>
              <a:buAutoNum type="arabicPeriod"/>
              <a:defRPr/>
            </a:pPr>
            <a:r>
              <a:rPr lang="ru-RU" altLang="ru-RU" sz="3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Внешняя политика Федора Ивановича. </a:t>
            </a:r>
          </a:p>
          <a:p>
            <a:pPr marL="742950" indent="-742950" algn="ctr" eaLnBrk="1" hangingPunct="1">
              <a:buFontTx/>
              <a:buAutoNum type="arabicPeriod"/>
              <a:defRPr/>
            </a:pPr>
            <a:r>
              <a:rPr lang="ru-RU" altLang="ru-RU" sz="3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Пресечение династии Рюриковичей. </a:t>
            </a:r>
            <a:endParaRPr lang="ru-RU" altLang="ru-RU" sz="3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 algn="ctr" eaLnBrk="1" hangingPunct="1">
              <a:buFontTx/>
              <a:buAutoNum type="arabicPeriod"/>
              <a:defRPr/>
            </a:pPr>
            <a:r>
              <a:rPr lang="ru-RU" altLang="ru-RU" sz="3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Царь Борис Годунов.</a:t>
            </a:r>
          </a:p>
          <a:p>
            <a:pPr marL="742950" indent="-742950" algn="ctr" eaLnBrk="1" hangingPunct="1">
              <a:buFontTx/>
              <a:buAutoNum type="arabicPeriod"/>
              <a:defRPr/>
            </a:pPr>
            <a:r>
              <a:rPr lang="ru-RU" altLang="ru-RU" sz="3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Торговые и культурные связи России со странами Западной </a:t>
            </a:r>
            <a:r>
              <a:rPr lang="ru-RU" altLang="ru-RU" sz="3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altLang="ru-RU" sz="3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вропы.</a:t>
            </a:r>
          </a:p>
          <a:p>
            <a:pPr algn="ctr" eaLnBrk="1" hangingPunct="1">
              <a:buFontTx/>
              <a:buNone/>
              <a:defRPr/>
            </a:pPr>
            <a:endParaRPr lang="ru-RU" altLang="ru-RU" sz="3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6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79512" y="214313"/>
            <a:ext cx="8750176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Проблемный вопрос ! (стр. 89)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Какие изменения произошли в России в конце XVI века?  </a:t>
            </a:r>
          </a:p>
        </p:txBody>
      </p:sp>
    </p:spTree>
    <p:extLst>
      <p:ext uri="{BB962C8B-B14F-4D97-AF65-F5344CB8AC3E}">
        <p14:creationId xmlns:p14="http://schemas.microsoft.com/office/powerpoint/2010/main" val="81844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4" r="12508"/>
          <a:stretch>
            <a:fillRect/>
          </a:stretch>
        </p:blipFill>
        <p:spPr bwMode="auto">
          <a:xfrm>
            <a:off x="250825" y="2420938"/>
            <a:ext cx="87137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4"/>
          <p:cNvSpPr txBox="1">
            <a:spLocks noChangeArrowheads="1"/>
          </p:cNvSpPr>
          <p:nvPr/>
        </p:nvSpPr>
        <p:spPr bwMode="auto">
          <a:xfrm>
            <a:off x="3635375" y="2565400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1580-е</a:t>
            </a:r>
          </a:p>
        </p:txBody>
      </p:sp>
      <p:sp>
        <p:nvSpPr>
          <p:cNvPr id="10244" name="Text Box 35"/>
          <p:cNvSpPr txBox="1">
            <a:spLocks noChangeArrowheads="1"/>
          </p:cNvSpPr>
          <p:nvPr/>
        </p:nvSpPr>
        <p:spPr bwMode="auto">
          <a:xfrm>
            <a:off x="6732588" y="2565400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1590-е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3244850" y="2420938"/>
            <a:ext cx="5905500" cy="720725"/>
          </a:xfrm>
          <a:prstGeom prst="rect">
            <a:avLst/>
          </a:prstGeom>
          <a:solidFill>
            <a:srgbClr val="FF9900">
              <a:alpha val="43137"/>
            </a:srgbClr>
          </a:solidFill>
          <a:ln w="12700">
            <a:solidFill>
              <a:srgbClr val="FF99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80949" name="Group 53"/>
          <p:cNvGrpSpPr>
            <a:grpSpLocks/>
          </p:cNvGrpSpPr>
          <p:nvPr/>
        </p:nvGrpSpPr>
        <p:grpSpPr bwMode="auto">
          <a:xfrm>
            <a:off x="3563938" y="476673"/>
            <a:ext cx="863600" cy="2122065"/>
            <a:chOff x="2245" y="527"/>
            <a:chExt cx="544" cy="1110"/>
          </a:xfrm>
        </p:grpSpPr>
        <p:grpSp>
          <p:nvGrpSpPr>
            <p:cNvPr id="10280" name="Group 6"/>
            <p:cNvGrpSpPr>
              <a:grpSpLocks/>
            </p:cNvGrpSpPr>
            <p:nvPr/>
          </p:nvGrpSpPr>
          <p:grpSpPr bwMode="auto">
            <a:xfrm>
              <a:off x="2290" y="1207"/>
              <a:ext cx="439" cy="430"/>
              <a:chOff x="791" y="846"/>
              <a:chExt cx="439" cy="430"/>
            </a:xfrm>
          </p:grpSpPr>
          <p:pic>
            <p:nvPicPr>
              <p:cNvPr id="10282" name="Picture 7" descr="Рисунок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920" y="1065"/>
                <a:ext cx="207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83" name="Text Box 8"/>
              <p:cNvSpPr txBox="1">
                <a:spLocks noChangeArrowheads="1"/>
              </p:cNvSpPr>
              <p:nvPr/>
            </p:nvSpPr>
            <p:spPr bwMode="auto">
              <a:xfrm>
                <a:off x="791" y="846"/>
                <a:ext cx="43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1584</a:t>
                </a:r>
              </a:p>
            </p:txBody>
          </p:sp>
        </p:grpSp>
        <p:sp>
          <p:nvSpPr>
            <p:cNvPr id="10281" name="AutoShape 9" descr="Рисунок4"/>
            <p:cNvSpPr>
              <a:spLocks noChangeArrowheads="1"/>
            </p:cNvSpPr>
            <p:nvPr/>
          </p:nvSpPr>
          <p:spPr bwMode="auto">
            <a:xfrm>
              <a:off x="2245" y="527"/>
              <a:ext cx="544" cy="725"/>
            </a:xfrm>
            <a:prstGeom prst="roundRect">
              <a:avLst>
                <a:gd name="adj" fmla="val 12056"/>
              </a:avLst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10247" name="Picture 14" descr="Рисунок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538" y="108744"/>
            <a:ext cx="1560958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8" name="Group 15"/>
          <p:cNvGrpSpPr>
            <a:grpSpLocks/>
          </p:cNvGrpSpPr>
          <p:nvPr/>
        </p:nvGrpSpPr>
        <p:grpSpPr bwMode="auto">
          <a:xfrm>
            <a:off x="7380288" y="1412875"/>
            <a:ext cx="696912" cy="688975"/>
            <a:chOff x="521" y="2069"/>
            <a:chExt cx="439" cy="434"/>
          </a:xfrm>
        </p:grpSpPr>
        <p:pic>
          <p:nvPicPr>
            <p:cNvPr id="10278" name="Picture 16" descr="Рисунок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2069"/>
              <a:ext cx="20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9" name="Text Box 17"/>
            <p:cNvSpPr txBox="1">
              <a:spLocks noChangeArrowheads="1"/>
            </p:cNvSpPr>
            <p:nvPr/>
          </p:nvSpPr>
          <p:spPr bwMode="auto">
            <a:xfrm>
              <a:off x="521" y="2251"/>
              <a:ext cx="43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1530</a:t>
              </a:r>
            </a:p>
          </p:txBody>
        </p:sp>
      </p:grpSp>
      <p:grpSp>
        <p:nvGrpSpPr>
          <p:cNvPr id="10249" name="Group 18"/>
          <p:cNvGrpSpPr>
            <a:grpSpLocks/>
          </p:cNvGrpSpPr>
          <p:nvPr/>
        </p:nvGrpSpPr>
        <p:grpSpPr bwMode="auto">
          <a:xfrm>
            <a:off x="8394700" y="1412875"/>
            <a:ext cx="696913" cy="688975"/>
            <a:chOff x="4332" y="2069"/>
            <a:chExt cx="439" cy="434"/>
          </a:xfrm>
        </p:grpSpPr>
        <p:pic>
          <p:nvPicPr>
            <p:cNvPr id="10276" name="Picture 19" descr="Рисунок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2069"/>
              <a:ext cx="20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7" name="Text Box 20"/>
            <p:cNvSpPr txBox="1">
              <a:spLocks noChangeArrowheads="1"/>
            </p:cNvSpPr>
            <p:nvPr/>
          </p:nvSpPr>
          <p:spPr bwMode="auto">
            <a:xfrm>
              <a:off x="4332" y="2251"/>
              <a:ext cx="43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000" b="1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1584</a:t>
              </a:r>
            </a:p>
          </p:txBody>
        </p:sp>
      </p:grpSp>
      <p:grpSp>
        <p:nvGrpSpPr>
          <p:cNvPr id="80948" name="Group 52"/>
          <p:cNvGrpSpPr>
            <a:grpSpLocks/>
          </p:cNvGrpSpPr>
          <p:nvPr/>
        </p:nvGrpSpPr>
        <p:grpSpPr bwMode="auto">
          <a:xfrm>
            <a:off x="5076825" y="476673"/>
            <a:ext cx="863600" cy="2122065"/>
            <a:chOff x="3470" y="527"/>
            <a:chExt cx="544" cy="1110"/>
          </a:xfrm>
        </p:grpSpPr>
        <p:grpSp>
          <p:nvGrpSpPr>
            <p:cNvPr id="10272" name="Group 21"/>
            <p:cNvGrpSpPr>
              <a:grpSpLocks/>
            </p:cNvGrpSpPr>
            <p:nvPr/>
          </p:nvGrpSpPr>
          <p:grpSpPr bwMode="auto">
            <a:xfrm>
              <a:off x="3515" y="1207"/>
              <a:ext cx="439" cy="430"/>
              <a:chOff x="791" y="846"/>
              <a:chExt cx="439" cy="430"/>
            </a:xfrm>
          </p:grpSpPr>
          <p:pic>
            <p:nvPicPr>
              <p:cNvPr id="10274" name="Picture 22" descr="Рисунок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920" y="1065"/>
                <a:ext cx="207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75" name="Text Box 23"/>
              <p:cNvSpPr txBox="1">
                <a:spLocks noChangeArrowheads="1"/>
              </p:cNvSpPr>
              <p:nvPr/>
            </p:nvSpPr>
            <p:spPr bwMode="auto">
              <a:xfrm>
                <a:off x="791" y="846"/>
                <a:ext cx="43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1589</a:t>
                </a:r>
              </a:p>
            </p:txBody>
          </p:sp>
        </p:grpSp>
        <p:sp>
          <p:nvSpPr>
            <p:cNvPr id="10273" name="AutoShape 24" descr="Рисунок3"/>
            <p:cNvSpPr>
              <a:spLocks noChangeArrowheads="1"/>
            </p:cNvSpPr>
            <p:nvPr/>
          </p:nvSpPr>
          <p:spPr bwMode="auto">
            <a:xfrm>
              <a:off x="3470" y="527"/>
              <a:ext cx="544" cy="725"/>
            </a:xfrm>
            <a:prstGeom prst="roundRect">
              <a:avLst>
                <a:gd name="adj" fmla="val 12056"/>
              </a:avLst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0946" name="Group 50"/>
          <p:cNvGrpSpPr>
            <a:grpSpLocks/>
          </p:cNvGrpSpPr>
          <p:nvPr/>
        </p:nvGrpSpPr>
        <p:grpSpPr bwMode="auto">
          <a:xfrm>
            <a:off x="3635375" y="2997200"/>
            <a:ext cx="863600" cy="2015976"/>
            <a:chOff x="2290" y="1888"/>
            <a:chExt cx="544" cy="1134"/>
          </a:xfrm>
        </p:grpSpPr>
        <p:sp>
          <p:nvSpPr>
            <p:cNvPr id="10268" name="AutoShape 25" descr="Рисунок2"/>
            <p:cNvSpPr>
              <a:spLocks noChangeArrowheads="1"/>
            </p:cNvSpPr>
            <p:nvPr/>
          </p:nvSpPr>
          <p:spPr bwMode="auto">
            <a:xfrm>
              <a:off x="2290" y="2296"/>
              <a:ext cx="544" cy="726"/>
            </a:xfrm>
            <a:prstGeom prst="roundRect">
              <a:avLst>
                <a:gd name="adj" fmla="val 12056"/>
              </a:avLst>
            </a:prstGeom>
            <a:blipFill dpi="0" rotWithShape="1">
              <a:blip r:embed="rId7"/>
              <a:srcRect/>
              <a:stretch>
                <a:fillRect/>
              </a:stretch>
            </a:blipFill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269" name="Group 26"/>
            <p:cNvGrpSpPr>
              <a:grpSpLocks/>
            </p:cNvGrpSpPr>
            <p:nvPr/>
          </p:nvGrpSpPr>
          <p:grpSpPr bwMode="auto">
            <a:xfrm>
              <a:off x="2290" y="1888"/>
              <a:ext cx="439" cy="434"/>
              <a:chOff x="521" y="2069"/>
              <a:chExt cx="439" cy="434"/>
            </a:xfrm>
          </p:grpSpPr>
          <p:pic>
            <p:nvPicPr>
              <p:cNvPr id="10270" name="Picture 27" descr="Рисунок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7" y="2069"/>
                <a:ext cx="207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71" name="Text Box 28"/>
              <p:cNvSpPr txBox="1">
                <a:spLocks noChangeArrowheads="1"/>
              </p:cNvSpPr>
              <p:nvPr/>
            </p:nvSpPr>
            <p:spPr bwMode="auto">
              <a:xfrm>
                <a:off x="521" y="2251"/>
                <a:ext cx="43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1584</a:t>
                </a:r>
              </a:p>
            </p:txBody>
          </p:sp>
        </p:grpSp>
      </p:grpSp>
      <p:sp>
        <p:nvSpPr>
          <p:cNvPr id="10252" name="Text Box 33"/>
          <p:cNvSpPr txBox="1">
            <a:spLocks noChangeArrowheads="1"/>
          </p:cNvSpPr>
          <p:nvPr/>
        </p:nvSpPr>
        <p:spPr bwMode="auto">
          <a:xfrm>
            <a:off x="827088" y="2565400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1570-е</a:t>
            </a:r>
          </a:p>
        </p:txBody>
      </p:sp>
      <p:grpSp>
        <p:nvGrpSpPr>
          <p:cNvPr id="80947" name="Group 51"/>
          <p:cNvGrpSpPr>
            <a:grpSpLocks/>
          </p:cNvGrpSpPr>
          <p:nvPr/>
        </p:nvGrpSpPr>
        <p:grpSpPr bwMode="auto">
          <a:xfrm>
            <a:off x="7885113" y="2997200"/>
            <a:ext cx="935037" cy="2376016"/>
            <a:chOff x="4967" y="1888"/>
            <a:chExt cx="589" cy="1134"/>
          </a:xfrm>
        </p:grpSpPr>
        <p:sp>
          <p:nvSpPr>
            <p:cNvPr id="10264" name="AutoShape 36" descr="Рисунок1"/>
            <p:cNvSpPr>
              <a:spLocks noChangeArrowheads="1"/>
            </p:cNvSpPr>
            <p:nvPr/>
          </p:nvSpPr>
          <p:spPr bwMode="auto">
            <a:xfrm>
              <a:off x="4967" y="2296"/>
              <a:ext cx="589" cy="726"/>
            </a:xfrm>
            <a:prstGeom prst="roundRect">
              <a:avLst>
                <a:gd name="adj" fmla="val 12056"/>
              </a:avLst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265" name="Group 37"/>
            <p:cNvGrpSpPr>
              <a:grpSpLocks/>
            </p:cNvGrpSpPr>
            <p:nvPr/>
          </p:nvGrpSpPr>
          <p:grpSpPr bwMode="auto">
            <a:xfrm>
              <a:off x="4967" y="1888"/>
              <a:ext cx="439" cy="434"/>
              <a:chOff x="521" y="2069"/>
              <a:chExt cx="439" cy="434"/>
            </a:xfrm>
          </p:grpSpPr>
          <p:pic>
            <p:nvPicPr>
              <p:cNvPr id="10266" name="Picture 38" descr="Рисунок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7" y="2069"/>
                <a:ext cx="207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67" name="Text Box 39"/>
              <p:cNvSpPr txBox="1">
                <a:spLocks noChangeArrowheads="1"/>
              </p:cNvSpPr>
              <p:nvPr/>
            </p:nvSpPr>
            <p:spPr bwMode="auto">
              <a:xfrm>
                <a:off x="521" y="2251"/>
                <a:ext cx="43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1598</a:t>
                </a:r>
              </a:p>
            </p:txBody>
          </p:sp>
        </p:grpSp>
      </p:grpSp>
      <p:grpSp>
        <p:nvGrpSpPr>
          <p:cNvPr id="80950" name="Group 54"/>
          <p:cNvGrpSpPr>
            <a:grpSpLocks/>
          </p:cNvGrpSpPr>
          <p:nvPr/>
        </p:nvGrpSpPr>
        <p:grpSpPr bwMode="auto">
          <a:xfrm>
            <a:off x="2555875" y="476673"/>
            <a:ext cx="863600" cy="2122066"/>
            <a:chOff x="1610" y="527"/>
            <a:chExt cx="544" cy="1110"/>
          </a:xfrm>
        </p:grpSpPr>
        <p:grpSp>
          <p:nvGrpSpPr>
            <p:cNvPr id="10260" name="Group 40"/>
            <p:cNvGrpSpPr>
              <a:grpSpLocks/>
            </p:cNvGrpSpPr>
            <p:nvPr/>
          </p:nvGrpSpPr>
          <p:grpSpPr bwMode="auto">
            <a:xfrm>
              <a:off x="1655" y="1207"/>
              <a:ext cx="439" cy="430"/>
              <a:chOff x="791" y="846"/>
              <a:chExt cx="439" cy="430"/>
            </a:xfrm>
          </p:grpSpPr>
          <p:pic>
            <p:nvPicPr>
              <p:cNvPr id="10262" name="Picture 41" descr="Рисунок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920" y="1065"/>
                <a:ext cx="207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63" name="Text Box 42"/>
              <p:cNvSpPr txBox="1">
                <a:spLocks noChangeArrowheads="1"/>
              </p:cNvSpPr>
              <p:nvPr/>
            </p:nvSpPr>
            <p:spPr bwMode="auto">
              <a:xfrm>
                <a:off x="791" y="846"/>
                <a:ext cx="439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1581</a:t>
                </a:r>
              </a:p>
            </p:txBody>
          </p:sp>
        </p:grpSp>
        <p:sp>
          <p:nvSpPr>
            <p:cNvPr id="10261" name="AutoShape 43" descr="Рисунок6"/>
            <p:cNvSpPr>
              <a:spLocks noChangeArrowheads="1"/>
            </p:cNvSpPr>
            <p:nvPr/>
          </p:nvSpPr>
          <p:spPr bwMode="auto">
            <a:xfrm>
              <a:off x="1610" y="527"/>
              <a:ext cx="544" cy="725"/>
            </a:xfrm>
            <a:prstGeom prst="roundRect">
              <a:avLst>
                <a:gd name="adj" fmla="val 12056"/>
              </a:avLst>
            </a:prstGeom>
            <a:blipFill dpi="0" rotWithShape="1">
              <a:blip r:embed="rId9"/>
              <a:srcRect/>
              <a:stretch>
                <a:fillRect/>
              </a:stretch>
            </a:blipFill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0945" name="Group 49"/>
          <p:cNvGrpSpPr>
            <a:grpSpLocks/>
          </p:cNvGrpSpPr>
          <p:nvPr/>
        </p:nvGrpSpPr>
        <p:grpSpPr bwMode="auto">
          <a:xfrm>
            <a:off x="2484438" y="2997200"/>
            <a:ext cx="1039812" cy="2159992"/>
            <a:chOff x="1565" y="1888"/>
            <a:chExt cx="655" cy="1134"/>
          </a:xfrm>
        </p:grpSpPr>
        <p:sp>
          <p:nvSpPr>
            <p:cNvPr id="10256" name="AutoShape 44" descr="Рисунок7"/>
            <p:cNvSpPr>
              <a:spLocks noChangeArrowheads="1"/>
            </p:cNvSpPr>
            <p:nvPr/>
          </p:nvSpPr>
          <p:spPr bwMode="auto">
            <a:xfrm>
              <a:off x="1655" y="2296"/>
              <a:ext cx="544" cy="726"/>
            </a:xfrm>
            <a:prstGeom prst="roundRect">
              <a:avLst>
                <a:gd name="adj" fmla="val 12056"/>
              </a:avLst>
            </a:prstGeom>
            <a:blipFill dpi="0" rotWithShape="1">
              <a:blip r:embed="rId10"/>
              <a:srcRect/>
              <a:stretch>
                <a:fillRect/>
              </a:stretch>
            </a:blipFill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10257" name="Group 48"/>
            <p:cNvGrpSpPr>
              <a:grpSpLocks/>
            </p:cNvGrpSpPr>
            <p:nvPr/>
          </p:nvGrpSpPr>
          <p:grpSpPr bwMode="auto">
            <a:xfrm>
              <a:off x="1565" y="1888"/>
              <a:ext cx="655" cy="433"/>
              <a:chOff x="1565" y="1888"/>
              <a:chExt cx="655" cy="433"/>
            </a:xfrm>
          </p:grpSpPr>
          <p:pic>
            <p:nvPicPr>
              <p:cNvPr id="10258" name="Picture 46" descr="Рисунок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7" y="1888"/>
                <a:ext cx="207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59" name="Text Box 47"/>
              <p:cNvSpPr txBox="1">
                <a:spLocks noChangeArrowheads="1"/>
              </p:cNvSpPr>
              <p:nvPr/>
            </p:nvSpPr>
            <p:spPr bwMode="auto">
              <a:xfrm>
                <a:off x="1565" y="2069"/>
                <a:ext cx="65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2000" b="1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CC66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1582-83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586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0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0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0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0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0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1196752"/>
            <a:ext cx="4860032" cy="260191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После смерти Ивана Грозного (1584) царем стал его сын Фёдор.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827584" y="116632"/>
            <a:ext cx="3081293" cy="369332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Царь Федор Иванович</a:t>
            </a:r>
          </a:p>
        </p:txBody>
      </p:sp>
      <p:pic>
        <p:nvPicPr>
          <p:cNvPr id="4101" name="Picture 8" descr="царь ф 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0688"/>
            <a:ext cx="4604444" cy="6120680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908720"/>
            <a:ext cx="8928992" cy="583264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неудачи в Ливонской войне и опричнина Ивана Грозного;</a:t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ru-RU" sz="2800" b="1" cap="none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запустенение</a:t>
            </a: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деревнях и сельском хозяйстве;</a:t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высокие налоги;</a:t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упадок торговли и ремесла в городах;</a:t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побеги крестьян от землевладельцев;</a:t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запрет Юрьева дня.</a:t>
            </a:r>
            <a: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endParaRPr lang="ru-RU" sz="32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856984" cy="7200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Трудности в стране конец 16 века</a:t>
            </a:r>
            <a:endParaRPr lang="ru-RU" sz="32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05264"/>
            <a:ext cx="8856984" cy="9144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1584-1598гг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074" name="AutoShape 2" descr="Tsarskiy titulyarnik feodor i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Tsarskiy titulyarnik feodor i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сын ивана iv грозно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5094"/>
            <a:ext cx="5256584" cy="59041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949280"/>
            <a:ext cx="8731696" cy="64807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1598-1605гг.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14" y="-99392"/>
            <a:ext cx="8856984" cy="79208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Боярин Борис Годунов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098" name="Picture 2" descr="Фото Бориса Годун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92696"/>
            <a:ext cx="4320480" cy="52565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Оформление по умолчанию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Оформление по умолчани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176</TotalTime>
  <Words>571</Words>
  <Application>Microsoft Office PowerPoint</Application>
  <PresentationFormat>Экран (4:3)</PresentationFormat>
  <Paragraphs>124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19</vt:i4>
      </vt:variant>
    </vt:vector>
  </HeadingPairs>
  <TitlesOfParts>
    <vt:vector size="36" baseType="lpstr">
      <vt:lpstr>Arial</vt:lpstr>
      <vt:lpstr>Arial Black</vt:lpstr>
      <vt:lpstr>Calibri</vt:lpstr>
      <vt:lpstr>Franklin Gothic Book</vt:lpstr>
      <vt:lpstr>Franklin Gothic Medium</vt:lpstr>
      <vt:lpstr>Garamond</vt:lpstr>
      <vt:lpstr>Georgia</vt:lpstr>
      <vt:lpstr>Helvetica</vt:lpstr>
      <vt:lpstr>Times New Roman</vt:lpstr>
      <vt:lpstr>Trebuchet MS</vt:lpstr>
      <vt:lpstr>Wingdings 2</vt:lpstr>
      <vt:lpstr>Трек</vt:lpstr>
      <vt:lpstr>Тема Office</vt:lpstr>
      <vt:lpstr>Воздушный поток</vt:lpstr>
      <vt:lpstr>1_Тема Office</vt:lpstr>
      <vt:lpstr>Оформление по умолчанию</vt:lpstr>
      <vt:lpstr>2_Тема Office</vt:lpstr>
      <vt:lpstr>Презентация PowerPoint</vt:lpstr>
      <vt:lpstr>Презентация PowerPoint</vt:lpstr>
      <vt:lpstr>План:</vt:lpstr>
      <vt:lpstr>Презентация PowerPoint</vt:lpstr>
      <vt:lpstr>Презентация PowerPoint</vt:lpstr>
      <vt:lpstr>Презентация PowerPoint</vt:lpstr>
      <vt:lpstr>1. неудачи в Ливонской войне и опричнина Ивана Грозного;  2. запустенение в деревнях и сельском хозяйстве;  3. высокие налоги;  4. упадок торговли и ремесла в городах;  5. побеги крестьян от землевладельцев;  6. запрет Юрьева дня. </vt:lpstr>
      <vt:lpstr>Презентация PowerPoint</vt:lpstr>
      <vt:lpstr>1598-1605гг.</vt:lpstr>
      <vt:lpstr>Задание № 1  Заполнить таблицу «Достижения при Фёдоре Ивановиче. (стр. 89-__)</vt:lpstr>
      <vt:lpstr>«Достижения при Фёдоре Ивановиче. (_______)</vt:lpstr>
      <vt:lpstr>Задание  – работа с документом  стр. 94</vt:lpstr>
      <vt:lpstr>4. Пресечение династии Рюриковичей.</vt:lpstr>
      <vt:lpstr>Презентация PowerPoint</vt:lpstr>
      <vt:lpstr>Презентация PowerPoint</vt:lpstr>
      <vt:lpstr>Презентация PowerPoint</vt:lpstr>
      <vt:lpstr>Презентация PowerPoint</vt:lpstr>
      <vt:lpstr>Закрепление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СОШ № 2 г. Калининграда, 7«абвг», параграф 11, стр. 76, учитель истории и обществознания Занин М.А</dc:title>
  <cp:lastModifiedBy>Максим Александрович Занин</cp:lastModifiedBy>
  <cp:revision>17</cp:revision>
  <cp:lastPrinted>2024-01-29T08:28:29Z</cp:lastPrinted>
  <dcterms:modified xsi:type="dcterms:W3CDTF">2024-01-29T11:29:53Z</dcterms:modified>
</cp:coreProperties>
</file>