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1" r:id="rId8"/>
    <p:sldId id="282" r:id="rId9"/>
    <p:sldId id="283" r:id="rId10"/>
    <p:sldId id="284" r:id="rId11"/>
    <p:sldId id="262" r:id="rId12"/>
    <p:sldId id="285" r:id="rId13"/>
    <p:sldId id="286" r:id="rId14"/>
    <p:sldId id="287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1219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9.wdp"/><Relationship Id="rId5" Type="http://schemas.openxmlformats.org/officeDocument/2006/relationships/image" Target="../media/image19.jpeg"/><Relationship Id="rId4" Type="http://schemas.microsoft.com/office/2007/relationships/hdphoto" Target="../media/hdphoto8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5" Type="http://schemas.openxmlformats.org/officeDocument/2006/relationships/image" Target="../media/image21.jpeg"/><Relationship Id="rId4" Type="http://schemas.microsoft.com/office/2007/relationships/hdphoto" Target="../media/hdphoto10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3.wdp"/><Relationship Id="rId5" Type="http://schemas.openxmlformats.org/officeDocument/2006/relationships/image" Target="../media/image23.jpeg"/><Relationship Id="rId4" Type="http://schemas.microsoft.com/office/2007/relationships/hdphoto" Target="../media/hdphoto1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41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2564904"/>
            <a:ext cx="5472608" cy="32624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Bookman Old Style" pitchFamily="18" charset="0"/>
              </a:rPr>
              <a:t> </a:t>
            </a:r>
            <a:r>
              <a:rPr lang="ru-RU" sz="4800" b="1" dirty="0" smtClean="0">
                <a:solidFill>
                  <a:srgbClr val="FF0000"/>
                </a:solidFill>
                <a:latin typeface="Bookman Old Style" pitchFamily="18" charset="0"/>
              </a:rPr>
              <a:t>«Осторожно, Новый год!»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Bookman Old Style" pitchFamily="18" charset="0"/>
              </a:rPr>
              <a:t>2024</a:t>
            </a:r>
          </a:p>
          <a:p>
            <a:pPr algn="ctr"/>
            <a:endParaRPr lang="ru-RU" sz="4800" b="1" dirty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r>
              <a:rPr lang="ru-RU" sz="1400" dirty="0" smtClean="0">
                <a:latin typeface="Bookman Old Style" pitchFamily="18" charset="0"/>
              </a:rPr>
              <a:t>В</a:t>
            </a:r>
            <a:r>
              <a:rPr lang="ru-RU" sz="1200" dirty="0" smtClean="0">
                <a:latin typeface="Bookman Old Style" pitchFamily="18" charset="0"/>
              </a:rPr>
              <a:t>оспитатель: </a:t>
            </a:r>
            <a:r>
              <a:rPr lang="ru-RU" sz="1200" dirty="0" err="1" smtClean="0">
                <a:latin typeface="Bookman Old Style" pitchFamily="18" charset="0"/>
              </a:rPr>
              <a:t>Решетняк</a:t>
            </a:r>
            <a:r>
              <a:rPr lang="ru-RU" sz="1200" dirty="0" smtClean="0">
                <a:latin typeface="Bookman Old Style" pitchFamily="18" charset="0"/>
              </a:rPr>
              <a:t> Т.С.</a:t>
            </a:r>
            <a:endParaRPr lang="ru-RU" sz="4800" dirty="0">
              <a:latin typeface="Bookman Old Style" pitchFamily="18" charset="0"/>
            </a:endParaRPr>
          </a:p>
        </p:txBody>
      </p:sp>
      <p:pic>
        <p:nvPicPr>
          <p:cNvPr id="10" name="Picture 2" descr="http://i0.wp.com/www.crazywebsite.com/Pg-Free-Clipart-Graphics/Images_US_Independence_Day_Fourth_of_July/Printable_Sky_Rocket_Fireworks-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568" y="2624248"/>
            <a:ext cx="2202716" cy="16095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812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404664"/>
            <a:ext cx="76328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Что же такое пиротехника?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96529" y="5471646"/>
            <a:ext cx="69509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Последствия баловства с петардами </a:t>
            </a:r>
          </a:p>
        </p:txBody>
      </p:sp>
      <p:pic>
        <p:nvPicPr>
          <p:cNvPr id="5" name="Picture 3" descr="C:\Documents and Settings\Admin\Рабочий стол\Пиротехника\Сел на бомбочку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163" y="1911061"/>
            <a:ext cx="3284984" cy="3161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Documents and Settings\Admin\Рабочий стол\Пиротехника\Мальчик с повязкой на глазах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557" y="1916833"/>
            <a:ext cx="3143250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926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404664"/>
            <a:ext cx="76328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Что же такое пиротехника?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268760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u="sng" dirty="0">
                <a:solidFill>
                  <a:srgbClr val="C00000"/>
                </a:solidFill>
                <a:latin typeface="Comic Sans MS" pitchFamily="66" charset="0"/>
              </a:rPr>
              <a:t>Ракеты.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 Это фейерверки, которые взлетают на большую высоту, оставляя при этом след в виде огненной ленты. Когда они долетают до наивысшей точки, то с треском разрываются или выбрасывают наружу мощное пламя и сноп искр.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5517232"/>
            <a:ext cx="7610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Ракеты имеют  ограничение по возрасту – их продают  только лицам старше 16 лет.</a:t>
            </a:r>
          </a:p>
        </p:txBody>
      </p:sp>
      <p:pic>
        <p:nvPicPr>
          <p:cNvPr id="7" name="Picture 2" descr="C:\Documents and Settings\Admin\Рабочий стол\Пиротехника\ракет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780928"/>
            <a:ext cx="3312368" cy="2484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438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404664"/>
            <a:ext cx="76328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Что же такое пиротехника?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124744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dirty="0" smtClean="0">
                <a:solidFill>
                  <a:srgbClr val="C00000"/>
                </a:solidFill>
                <a:latin typeface="Comic Sans MS" pitchFamily="66" charset="0"/>
              </a:rPr>
              <a:t>	Римские </a:t>
            </a:r>
            <a:r>
              <a:rPr lang="ru-RU" sz="2000" b="1" i="1" u="sng" dirty="0">
                <a:solidFill>
                  <a:srgbClr val="C00000"/>
                </a:solidFill>
                <a:latin typeface="Comic Sans MS" pitchFamily="66" charset="0"/>
              </a:rPr>
              <a:t>свечи. </a:t>
            </a:r>
            <a:r>
              <a:rPr lang="ru-RU" sz="2000" b="1" dirty="0">
                <a:solidFill>
                  <a:srgbClr val="C00000"/>
                </a:solidFill>
                <a:latin typeface="Comic Sans MS" pitchFamily="66" charset="0"/>
              </a:rPr>
              <a:t>Они являются одним из самых популярных видов пиротехники. </a:t>
            </a:r>
            <a:br>
              <a:rPr lang="ru-RU" sz="2000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	Выброс </a:t>
            </a:r>
            <a:r>
              <a:rPr lang="ru-RU" sz="2000" b="1" dirty="0">
                <a:solidFill>
                  <a:srgbClr val="C00000"/>
                </a:solidFill>
                <a:latin typeface="Comic Sans MS" pitchFamily="66" charset="0"/>
              </a:rPr>
              <a:t>зарядов сопровождается шипением, свистом и грохотом. Сами заряды разрываются красочными огнями.</a:t>
            </a:r>
            <a:br>
              <a:rPr lang="ru-RU" sz="2000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	Римские </a:t>
            </a:r>
            <a:r>
              <a:rPr lang="ru-RU" sz="2000" b="1" dirty="0">
                <a:solidFill>
                  <a:srgbClr val="C00000"/>
                </a:solidFill>
                <a:latin typeface="Comic Sans MS" pitchFamily="66" charset="0"/>
              </a:rPr>
              <a:t>свечи выстреливают огненными шарами и звездами на высоту до 15 м. Некоторые свечи, помимо звезд и шаров, могут производить различные эффекты.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7675" y="5949280"/>
            <a:ext cx="65506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Ограничение по возрасту – 18 лет.</a:t>
            </a:r>
          </a:p>
        </p:txBody>
      </p:sp>
      <p:pic>
        <p:nvPicPr>
          <p:cNvPr id="6" name="Picture 2" descr="C:\Documents and Settings\Admin\Рабочий стол\Пиротехника\римская свеча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588" y="3429000"/>
            <a:ext cx="4652824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10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404664"/>
            <a:ext cx="76328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Что же такое пиротехника?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259176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Фонтаны». Как ни странно, эти фейерверки считаются наиболее безопасными.</a:t>
            </a:r>
            <a:b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«Фонтаны» бывают 2 видов: конические и цилиндрические.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9692" y="5771105"/>
            <a:ext cx="55446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Comic Sans MS" pitchFamily="66" charset="0"/>
              </a:rPr>
              <a:t>Можно использовать </a:t>
            </a: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 с </a:t>
            </a:r>
            <a:r>
              <a:rPr lang="ru-RU" sz="2800" dirty="0">
                <a:solidFill>
                  <a:srgbClr val="C00000"/>
                </a:solidFill>
                <a:latin typeface="Comic Sans MS" pitchFamily="66" charset="0"/>
              </a:rPr>
              <a:t>14 лет.</a:t>
            </a:r>
          </a:p>
        </p:txBody>
      </p:sp>
      <p:pic>
        <p:nvPicPr>
          <p:cNvPr id="6" name="Picture 7" descr="C:\Documents and Settings\Admin\Рабочий стол\Пиротехника\фантан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304" y="3238565"/>
            <a:ext cx="932388" cy="22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C:\Documents and Settings\Admin\Рабочий стол\Пиротехника\фантаны 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71914"/>
            <a:ext cx="687023" cy="22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C:\Documents and Settings\Admin\Рабочий стол\Пиротехника\Салют от фантанов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708920"/>
            <a:ext cx="3600400" cy="2974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632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404664"/>
            <a:ext cx="76328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Что же такое пиротехника?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7336" y="1340768"/>
            <a:ext cx="77330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Одиночные  салюты. Их  еще называют фестивальными шарами.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65865" y="5805264"/>
            <a:ext cx="46560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Для лиц старше 18 лет.</a:t>
            </a:r>
          </a:p>
        </p:txBody>
      </p:sp>
      <p:pic>
        <p:nvPicPr>
          <p:cNvPr id="6" name="Picture 2" descr="C:\Documents and Settings\Admin\Рабочий стол\Пиротехника\Одиночный салют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579908"/>
            <a:ext cx="2223389" cy="2928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Documents and Settings\Admin\Рабочий стол\Пиротехника\Одиночный салют салют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121" y="2492896"/>
            <a:ext cx="1898016" cy="288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160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404664"/>
            <a:ext cx="76328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Что же такое пиротехника?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268760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rgbClr val="C00000"/>
                </a:solidFill>
                <a:latin typeface="Comic Sans MS" pitchFamily="66" charset="0"/>
              </a:rPr>
              <a:t>Салютные батареи. 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Он также относится к самым популярным видам пиротехники. Салютные батареи производят от 6 до 10 залпов.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587727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Для лиц старше 18 лет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Picture 2" descr="C:\Documents and Settings\Admin\Рабочий стол\Пиротехника\салютные батареи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815" t="14389" r="16076" b="13221"/>
          <a:stretch/>
        </p:blipFill>
        <p:spPr bwMode="auto">
          <a:xfrm>
            <a:off x="985451" y="3005994"/>
            <a:ext cx="2272810" cy="2415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Documents and Settings\Admin\Рабочий стол\Пиротехника\6357_tn_Fireworks Collage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848" y="2838420"/>
            <a:ext cx="4122748" cy="2750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772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404664"/>
            <a:ext cx="76328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Что же такое пиротехника?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268760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rgbClr val="C00000"/>
                </a:solidFill>
                <a:latin typeface="Comic Sans MS" pitchFamily="66" charset="0"/>
              </a:rPr>
              <a:t>Профессиональные батареи салютов.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 К этому виду фейерверков относятся </a:t>
            </a:r>
            <a:r>
              <a:rPr lang="ru-RU" sz="2400" b="1" dirty="0" err="1">
                <a:solidFill>
                  <a:srgbClr val="C00000"/>
                </a:solidFill>
                <a:latin typeface="Comic Sans MS" pitchFamily="66" charset="0"/>
              </a:rPr>
              <a:t>многозалповые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 салюты.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5805264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Для лиц старше 18 лет.</a:t>
            </a:r>
          </a:p>
        </p:txBody>
      </p:sp>
      <p:pic>
        <p:nvPicPr>
          <p:cNvPr id="6" name="Picture 2" descr="C:\Documents and Settings\Admin\Рабочий стол\Пиротехника\проф сал бат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181" y="2852936"/>
            <a:ext cx="2561125" cy="228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Documents and Settings\Admin\Рабочий стол\Пиротехника\Салюттт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743" y="2348880"/>
            <a:ext cx="4320479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116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404664"/>
            <a:ext cx="76328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Что же такое пиротехника?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23732" y="1340768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Соблюдайте технику безопасности при использовании пиротехнических средств</a:t>
            </a:r>
          </a:p>
        </p:txBody>
      </p:sp>
      <p:pic>
        <p:nvPicPr>
          <p:cNvPr id="6" name="Picture 2" descr="C:\Documents and Settings\Admin\Рабочий стол\Пиротехника\Кисть рук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08012"/>
            <a:ext cx="3419105" cy="252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Documents and Settings\Admin\Рабочий стол\Пиротехника\Рук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08012"/>
            <a:ext cx="3198877" cy="244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930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404664"/>
            <a:ext cx="7776864" cy="26776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	При </a:t>
            </a:r>
            <a:r>
              <a:rPr lang="ru-RU" sz="2400" b="1" dirty="0">
                <a:solidFill>
                  <a:srgbClr val="990099"/>
                </a:solidFill>
                <a:latin typeface="Comic Sans MS" pitchFamily="66" charset="0"/>
              </a:rPr>
              <a:t>покупке пиротехнических изделий следует помнить, что в их состав входят </a:t>
            </a: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порох</a:t>
            </a:r>
            <a:r>
              <a:rPr lang="ru-RU" sz="2400" b="1" dirty="0">
                <a:solidFill>
                  <a:srgbClr val="990099"/>
                </a:solidFill>
                <a:latin typeface="Comic Sans MS" pitchFamily="66" charset="0"/>
              </a:rPr>
              <a:t> и </a:t>
            </a: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другие горючие вещества</a:t>
            </a:r>
            <a:r>
              <a:rPr lang="ru-RU" sz="2400" b="1" dirty="0">
                <a:solidFill>
                  <a:srgbClr val="990099"/>
                </a:solidFill>
                <a:latin typeface="Comic Sans MS" pitchFamily="66" charset="0"/>
              </a:rPr>
              <a:t>, которые делают изделие </a:t>
            </a:r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огнеопасным</a:t>
            </a:r>
            <a:r>
              <a:rPr lang="ru-RU" sz="2400" b="1" dirty="0">
                <a:solidFill>
                  <a:srgbClr val="990099"/>
                </a:solidFill>
                <a:latin typeface="Comic Sans MS" pitchFamily="66" charset="0"/>
              </a:rPr>
              <a:t>. </a:t>
            </a:r>
            <a:endParaRPr lang="ru-RU" sz="2400" b="1" dirty="0" smtClean="0">
              <a:solidFill>
                <a:srgbClr val="990099"/>
              </a:solidFill>
              <a:latin typeface="Comic Sans MS" pitchFamily="66" charset="0"/>
            </a:endParaRPr>
          </a:p>
          <a:p>
            <a:pPr algn="just"/>
            <a:r>
              <a:rPr lang="ru-RU" sz="2400" b="1" dirty="0">
                <a:solidFill>
                  <a:srgbClr val="990099"/>
                </a:solidFill>
                <a:latin typeface="Comic Sans MS" pitchFamily="66" charset="0"/>
              </a:rPr>
              <a:t>	</a:t>
            </a:r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Неосторожное </a:t>
            </a:r>
            <a:r>
              <a:rPr lang="ru-RU" sz="2400" b="1" dirty="0">
                <a:solidFill>
                  <a:srgbClr val="990099"/>
                </a:solidFill>
                <a:latin typeface="Comic Sans MS" pitchFamily="66" charset="0"/>
              </a:rPr>
              <a:t>обращение с пиротехникой или неправильное ее хранение может легко привести к воспламенению и пожару.</a:t>
            </a:r>
          </a:p>
        </p:txBody>
      </p:sp>
      <p:pic>
        <p:nvPicPr>
          <p:cNvPr id="4" name="Picture 2" descr="C:\Documents and Settings\Admin\Рабочий стол\Пиротехника\Пожар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1839" y="3212976"/>
            <a:ext cx="4598215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178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404664"/>
            <a:ext cx="7776864" cy="58477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200" b="1" dirty="0">
                <a:solidFill>
                  <a:srgbClr val="990099"/>
                </a:solidFill>
                <a:latin typeface="Comic Sans MS" pitchFamily="66" charset="0"/>
              </a:rPr>
              <a:t>	</a:t>
            </a:r>
            <a:r>
              <a:rPr lang="ru-RU" sz="2200" b="1" dirty="0">
                <a:solidFill>
                  <a:srgbClr val="FF0000"/>
                </a:solidFill>
                <a:latin typeface="Comic Sans MS" pitchFamily="66" charset="0"/>
              </a:rPr>
              <a:t>К трагедии может привести: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200" b="1" dirty="0">
                <a:solidFill>
                  <a:srgbClr val="990099"/>
                </a:solidFill>
                <a:latin typeface="Comic Sans MS" pitchFamily="66" charset="0"/>
              </a:rPr>
              <a:t>Н</a:t>
            </a:r>
            <a:r>
              <a:rPr lang="ru-RU" sz="2200" b="1" dirty="0" smtClean="0">
                <a:solidFill>
                  <a:srgbClr val="990099"/>
                </a:solidFill>
                <a:latin typeface="Comic Sans MS" pitchFamily="66" charset="0"/>
              </a:rPr>
              <a:t>ошение </a:t>
            </a:r>
            <a:r>
              <a:rPr lang="ru-RU" sz="2200" b="1" dirty="0">
                <a:solidFill>
                  <a:srgbClr val="990099"/>
                </a:solidFill>
                <a:latin typeface="Comic Sans MS" pitchFamily="66" charset="0"/>
              </a:rPr>
              <a:t>пиротехники в карманах (некоторые составы фейерверка могут взрываться от удара, трения или нагрева);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990099"/>
                </a:solidFill>
                <a:latin typeface="Comic Sans MS" pitchFamily="66" charset="0"/>
              </a:rPr>
              <a:t>В помещении</a:t>
            </a:r>
            <a:r>
              <a:rPr lang="ru-RU" sz="2200" b="1" dirty="0">
                <a:solidFill>
                  <a:srgbClr val="990099"/>
                </a:solidFill>
                <a:latin typeface="Comic Sans MS" pitchFamily="66" charset="0"/>
              </a:rPr>
              <a:t>, где хранятся пиротехнические изделия, не должно быть источников открытого огня. Здесь также недопустима </a:t>
            </a:r>
            <a:r>
              <a:rPr lang="ru-RU" sz="2200" b="1" dirty="0" smtClean="0">
                <a:solidFill>
                  <a:srgbClr val="990099"/>
                </a:solidFill>
                <a:latin typeface="Comic Sans MS" pitchFamily="66" charset="0"/>
              </a:rPr>
              <a:t>сырость.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990099"/>
                </a:solidFill>
                <a:latin typeface="Comic Sans MS" pitchFamily="66" charset="0"/>
              </a:rPr>
              <a:t>Сжигание </a:t>
            </a:r>
            <a:r>
              <a:rPr lang="ru-RU" sz="2200" b="1" dirty="0">
                <a:solidFill>
                  <a:srgbClr val="990099"/>
                </a:solidFill>
                <a:latin typeface="Comic Sans MS" pitchFamily="66" charset="0"/>
              </a:rPr>
              <a:t>пиротехнического изделия в </a:t>
            </a:r>
            <a:r>
              <a:rPr lang="ru-RU" sz="2200" b="1" dirty="0" smtClean="0">
                <a:solidFill>
                  <a:srgbClr val="990099"/>
                </a:solidFill>
                <a:latin typeface="Comic Sans MS" pitchFamily="66" charset="0"/>
              </a:rPr>
              <a:t>костре;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990099"/>
                </a:solidFill>
                <a:latin typeface="Comic Sans MS" pitchFamily="66" charset="0"/>
              </a:rPr>
              <a:t>Разборка </a:t>
            </a:r>
            <a:r>
              <a:rPr lang="ru-RU" sz="2200" b="1" dirty="0">
                <a:solidFill>
                  <a:srgbClr val="990099"/>
                </a:solidFill>
                <a:latin typeface="Comic Sans MS" pitchFamily="66" charset="0"/>
              </a:rPr>
              <a:t>изделия и механическое воздействие на него;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990099"/>
                </a:solidFill>
                <a:latin typeface="Comic Sans MS" pitchFamily="66" charset="0"/>
              </a:rPr>
              <a:t>Использование </a:t>
            </a:r>
            <a:r>
              <a:rPr lang="ru-RU" sz="2200" b="1" dirty="0">
                <a:solidFill>
                  <a:srgbClr val="990099"/>
                </a:solidFill>
                <a:latin typeface="Comic Sans MS" pitchFamily="66" charset="0"/>
              </a:rPr>
              <a:t>пиротехники в нетрезвом состоянии;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990099"/>
                </a:solidFill>
                <a:latin typeface="Comic Sans MS" pitchFamily="66" charset="0"/>
              </a:rPr>
              <a:t>Курение </a:t>
            </a:r>
            <a:r>
              <a:rPr lang="ru-RU" sz="2200" b="1" dirty="0">
                <a:solidFill>
                  <a:srgbClr val="990099"/>
                </a:solidFill>
                <a:latin typeface="Comic Sans MS" pitchFamily="66" charset="0"/>
              </a:rPr>
              <a:t>при работе с пиротехникой;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990099"/>
                </a:solidFill>
                <a:latin typeface="Comic Sans MS" pitchFamily="66" charset="0"/>
              </a:rPr>
              <a:t>Хранение </a:t>
            </a:r>
            <a:r>
              <a:rPr lang="ru-RU" sz="2200" b="1" dirty="0">
                <a:solidFill>
                  <a:srgbClr val="990099"/>
                </a:solidFill>
                <a:latin typeface="Comic Sans MS" pitchFamily="66" charset="0"/>
              </a:rPr>
              <a:t>пиротехнических изделий в доступных для детей местах;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990099"/>
                </a:solidFill>
                <a:latin typeface="Comic Sans MS" pitchFamily="66" charset="0"/>
              </a:rPr>
              <a:t>Использование </a:t>
            </a:r>
            <a:r>
              <a:rPr lang="ru-RU" sz="2200" b="1" dirty="0">
                <a:solidFill>
                  <a:srgbClr val="990099"/>
                </a:solidFill>
                <a:latin typeface="Comic Sans MS" pitchFamily="66" charset="0"/>
              </a:rPr>
              <a:t>пиротехнических игрушек для озорства.</a:t>
            </a:r>
          </a:p>
        </p:txBody>
      </p:sp>
    </p:spTree>
    <p:extLst>
      <p:ext uri="{BB962C8B-B14F-4D97-AF65-F5344CB8AC3E}">
        <p14:creationId xmlns:p14="http://schemas.microsoft.com/office/powerpoint/2010/main" val="222181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548680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Bookman Old Style" pitchFamily="18" charset="0"/>
              </a:rPr>
              <a:t>Слово «пиротехника» происходит от греческих слов </a:t>
            </a:r>
            <a:endParaRPr lang="ru-RU" sz="32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«</a:t>
            </a:r>
            <a:r>
              <a:rPr lang="ru-RU" sz="3200" b="1" dirty="0">
                <a:solidFill>
                  <a:srgbClr val="FF0000"/>
                </a:solidFill>
                <a:latin typeface="Bookman Old Style" pitchFamily="18" charset="0"/>
              </a:rPr>
              <a:t>пир» - огонь и </a:t>
            </a:r>
            <a:endParaRPr lang="ru-RU" sz="32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«</a:t>
            </a:r>
            <a:r>
              <a:rPr lang="ru-RU" sz="3200" b="1" dirty="0" err="1">
                <a:solidFill>
                  <a:srgbClr val="FF0000"/>
                </a:solidFill>
                <a:latin typeface="Bookman Old Style" pitchFamily="18" charset="0"/>
              </a:rPr>
              <a:t>техне</a:t>
            </a:r>
            <a:r>
              <a:rPr lang="ru-RU" sz="3200" b="1" dirty="0">
                <a:solidFill>
                  <a:srgbClr val="FF0000"/>
                </a:solidFill>
                <a:latin typeface="Bookman Old Style" pitchFamily="18" charset="0"/>
              </a:rPr>
              <a:t>» - </a:t>
            </a:r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искусство</a:t>
            </a:r>
            <a:r>
              <a:rPr lang="ru-RU" sz="3200" b="1" dirty="0">
                <a:solidFill>
                  <a:srgbClr val="FF0000"/>
                </a:solidFill>
                <a:latin typeface="Bookman Old Style" pitchFamily="18" charset="0"/>
              </a:rPr>
              <a:t>.</a:t>
            </a:r>
          </a:p>
        </p:txBody>
      </p:sp>
      <p:pic>
        <p:nvPicPr>
          <p:cNvPr id="2050" name="Picture 2" descr="J:\АЗЮНЯ\2022-2023\меропр 2022-23\2 четверть 22-23\знаком с пиротехникой\пирот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282" y="2635500"/>
            <a:ext cx="5411443" cy="36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95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31636" y="3631171"/>
            <a:ext cx="75728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400" b="1" dirty="0">
                <a:solidFill>
                  <a:srgbClr val="C00000"/>
                </a:solidFill>
                <a:latin typeface="Bookman Old Style" pitchFamily="18" charset="0"/>
              </a:rPr>
              <a:t>Викторина </a:t>
            </a:r>
            <a:endParaRPr lang="ru-RU" sz="4400" b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 algn="r"/>
            <a:r>
              <a:rPr lang="ru-RU" sz="4400" b="1" dirty="0" smtClean="0">
                <a:solidFill>
                  <a:srgbClr val="C00000"/>
                </a:solidFill>
                <a:latin typeface="Bookman Old Style" pitchFamily="18" charset="0"/>
              </a:rPr>
              <a:t>«</a:t>
            </a:r>
            <a:r>
              <a:rPr lang="ru-RU" sz="4400" b="1" dirty="0">
                <a:solidFill>
                  <a:srgbClr val="C00000"/>
                </a:solidFill>
                <a:latin typeface="Bookman Old Style" pitchFamily="18" charset="0"/>
              </a:rPr>
              <a:t>Безопасный     огонь»</a:t>
            </a:r>
          </a:p>
        </p:txBody>
      </p:sp>
      <p:pic>
        <p:nvPicPr>
          <p:cNvPr id="4" name="Picture 2" descr="http://thumbs.dreamstime.com/z/access-fire-alarm-security-system-zones-security-36255015.jpg"/>
          <p:cNvPicPr>
            <a:picLocks noChangeAspect="1" noChangeArrowheads="1"/>
          </p:cNvPicPr>
          <p:nvPr/>
        </p:nvPicPr>
        <p:blipFill rotWithShape="1">
          <a:blip r:embed="rId3"/>
          <a:srcRect b="8195"/>
          <a:stretch/>
        </p:blipFill>
        <p:spPr bwMode="auto">
          <a:xfrm>
            <a:off x="1031636" y="980728"/>
            <a:ext cx="3786214" cy="3203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327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836712"/>
            <a:ext cx="67687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>
                <a:solidFill>
                  <a:srgbClr val="C00000"/>
                </a:solidFill>
                <a:latin typeface="Comic Sans MS" pitchFamily="66" charset="0"/>
              </a:rPr>
              <a:t>Самые новогодние виды огня это -</a:t>
            </a:r>
          </a:p>
        </p:txBody>
      </p:sp>
    </p:spTree>
    <p:extLst>
      <p:ext uri="{BB962C8B-B14F-4D97-AF65-F5344CB8AC3E}">
        <p14:creationId xmlns:p14="http://schemas.microsoft.com/office/powerpoint/2010/main" val="137886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95636" y="1166842"/>
            <a:ext cx="65527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>
                <a:solidFill>
                  <a:srgbClr val="C00000"/>
                </a:solidFill>
                <a:latin typeface="Comic Sans MS" pitchFamily="66" charset="0"/>
              </a:rPr>
              <a:t>ёлочные свечи, бенгальские огни</a:t>
            </a:r>
          </a:p>
        </p:txBody>
      </p:sp>
    </p:spTree>
    <p:extLst>
      <p:ext uri="{BB962C8B-B14F-4D97-AF65-F5344CB8AC3E}">
        <p14:creationId xmlns:p14="http://schemas.microsoft.com/office/powerpoint/2010/main" val="289350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05626" y="1166842"/>
            <a:ext cx="67327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>
                <a:solidFill>
                  <a:srgbClr val="C00000"/>
                </a:solidFill>
                <a:latin typeface="Comic Sans MS" pitchFamily="66" charset="0"/>
              </a:rPr>
              <a:t>Человек, работающий с огоньком…</a:t>
            </a:r>
          </a:p>
        </p:txBody>
      </p:sp>
    </p:spTree>
    <p:extLst>
      <p:ext uri="{BB962C8B-B14F-4D97-AF65-F5344CB8AC3E}">
        <p14:creationId xmlns:p14="http://schemas.microsoft.com/office/powerpoint/2010/main" val="307558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05626" y="2767280"/>
            <a:ext cx="67327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>
                <a:solidFill>
                  <a:srgbClr val="C00000"/>
                </a:solidFill>
                <a:latin typeface="Comic Sans MS" pitchFamily="66" charset="0"/>
              </a:rPr>
              <a:t>пиротехник</a:t>
            </a:r>
          </a:p>
        </p:txBody>
      </p:sp>
    </p:spTree>
    <p:extLst>
      <p:ext uri="{BB962C8B-B14F-4D97-AF65-F5344CB8AC3E}">
        <p14:creationId xmlns:p14="http://schemas.microsoft.com/office/powerpoint/2010/main" val="387372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52609" y="1351508"/>
            <a:ext cx="703878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solidFill>
                  <a:srgbClr val="C00000"/>
                </a:solidFill>
                <a:latin typeface="Comic Sans MS" pitchFamily="66" charset="0"/>
              </a:rPr>
              <a:t>Что пожарные запрещают своим детям на Новый год -</a:t>
            </a:r>
          </a:p>
        </p:txBody>
      </p:sp>
    </p:spTree>
    <p:extLst>
      <p:ext uri="{BB962C8B-B14F-4D97-AF65-F5344CB8AC3E}">
        <p14:creationId xmlns:p14="http://schemas.microsoft.com/office/powerpoint/2010/main" val="48030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07604" y="1997839"/>
            <a:ext cx="7128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C00000"/>
                </a:solidFill>
                <a:latin typeface="Comic Sans MS" pitchFamily="66" charset="0"/>
              </a:rPr>
              <a:t>кричать </a:t>
            </a:r>
            <a:endParaRPr lang="ru-RU" sz="60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Comic Sans MS" pitchFamily="66" charset="0"/>
              </a:rPr>
              <a:t>«</a:t>
            </a:r>
            <a:r>
              <a:rPr lang="ru-RU" sz="6000" b="1" dirty="0">
                <a:solidFill>
                  <a:srgbClr val="C00000"/>
                </a:solidFill>
                <a:latin typeface="Comic Sans MS" pitchFamily="66" charset="0"/>
              </a:rPr>
              <a:t>Раз, </a:t>
            </a:r>
            <a:r>
              <a:rPr lang="ru-RU" sz="6000" b="1" dirty="0" smtClean="0">
                <a:solidFill>
                  <a:srgbClr val="C00000"/>
                </a:solidFill>
                <a:latin typeface="Comic Sans MS" pitchFamily="66" charset="0"/>
              </a:rPr>
              <a:t>два, три, </a:t>
            </a:r>
          </a:p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Comic Sans MS" pitchFamily="66" charset="0"/>
              </a:rPr>
              <a:t>ёлочка</a:t>
            </a:r>
            <a:r>
              <a:rPr lang="ru-RU" sz="6000" b="1" dirty="0">
                <a:solidFill>
                  <a:srgbClr val="C00000"/>
                </a:solidFill>
                <a:latin typeface="Comic Sans MS" pitchFamily="66" charset="0"/>
              </a:rPr>
              <a:t>, гори!»</a:t>
            </a:r>
            <a:endParaRPr lang="ru-RU" sz="60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70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1351508"/>
            <a:ext cx="79208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solidFill>
                  <a:srgbClr val="C00000"/>
                </a:solidFill>
                <a:latin typeface="Comic Sans MS" pitchFamily="66" charset="0"/>
              </a:rPr>
              <a:t>Можно ли место ожога поливать холодной водой?</a:t>
            </a:r>
          </a:p>
        </p:txBody>
      </p:sp>
    </p:spTree>
    <p:extLst>
      <p:ext uri="{BB962C8B-B14F-4D97-AF65-F5344CB8AC3E}">
        <p14:creationId xmlns:p14="http://schemas.microsoft.com/office/powerpoint/2010/main" val="100198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3848" y="1357523"/>
            <a:ext cx="27363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Comic Sans MS" pitchFamily="66" charset="0"/>
              </a:rPr>
              <a:t>ДА</a:t>
            </a:r>
            <a:endParaRPr lang="ru-RU" sz="6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5" name="Picture 2" descr="http://slepushkino.ru/web/images/chto-delat-esli-oshparil-ruku-4965-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21575" y="2996952"/>
            <a:ext cx="3500850" cy="24645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337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11660" y="1412776"/>
            <a:ext cx="61206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C00000"/>
                </a:solidFill>
                <a:latin typeface="Comic Sans MS" pitchFamily="66" charset="0"/>
              </a:rPr>
              <a:t>Как по-гречески будет «огонь»?</a:t>
            </a:r>
            <a:endParaRPr lang="ru-RU" sz="60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52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76672"/>
            <a:ext cx="806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В России праздники начали отмечать фейерверками во времена Петра </a:t>
            </a:r>
            <a:r>
              <a:rPr lang="en-US" sz="2800" b="1" dirty="0">
                <a:solidFill>
                  <a:srgbClr val="FF0000"/>
                </a:solidFill>
                <a:latin typeface="Bookman Old Style" pitchFamily="18" charset="0"/>
              </a:rPr>
              <a:t>I</a:t>
            </a:r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, который привез эту традицию из Германии.</a:t>
            </a:r>
          </a:p>
        </p:txBody>
      </p:sp>
      <p:pic>
        <p:nvPicPr>
          <p:cNvPr id="4" name="Picture 2" descr="C:\Documents and Settings\Admin\Рабочий стол\Пиротехника\nov_go1642456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362" y="2292553"/>
            <a:ext cx="3851275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506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59969" y="2644170"/>
            <a:ext cx="242406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solidFill>
                  <a:srgbClr val="C00000"/>
                </a:solidFill>
                <a:latin typeface="Comic Sans MS" pitchFamily="66" charset="0"/>
              </a:rPr>
              <a:t>пир</a:t>
            </a:r>
            <a:endParaRPr lang="ru-RU" sz="96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58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1720840"/>
            <a:ext cx="74888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С наступающим Новым годом!!!</a:t>
            </a:r>
          </a:p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Будьте бдительны и внимательны!</a:t>
            </a:r>
          </a:p>
        </p:txBody>
      </p:sp>
    </p:spTree>
    <p:extLst>
      <p:ext uri="{BB962C8B-B14F-4D97-AF65-F5344CB8AC3E}">
        <p14:creationId xmlns:p14="http://schemas.microsoft.com/office/powerpoint/2010/main" val="159780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1720840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77003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96183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	Человечество </a:t>
            </a:r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</a:rPr>
              <a:t>испокон веков украшало торжественные 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моменты </a:t>
            </a:r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</a:rPr>
              <a:t>своей 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жизни </a:t>
            </a:r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</a:rPr>
              <a:t>огненно-световыми эффектами.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544522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Bookman Old Style" pitchFamily="18" charset="0"/>
              </a:rPr>
              <a:t>Изначально эффекты выглядели как большие ослепительно горящие костры или масса маленьких огоньков – так называемая иллюминация.</a:t>
            </a:r>
          </a:p>
        </p:txBody>
      </p:sp>
      <p:pic>
        <p:nvPicPr>
          <p:cNvPr id="5" name="Picture 2" descr="http://s00.yaplakal.com/pics/pics_original/1/0/3/5172301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038934" y="1725463"/>
            <a:ext cx="4994123" cy="37197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376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76672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</a:rPr>
              <a:t>В течение времени иллюминационные показы совершенствовались и стали тем, что нынче называют «фейерверки». 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1470" y="4869160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</a:rPr>
              <a:t>Одно из первых упоминаний на бумаге об огненно-световых изображениях в культурной жизни народов датируется 568 годом до н.э.</a:t>
            </a:r>
            <a:endParaRPr lang="ru-RU" sz="2400" dirty="0">
              <a:latin typeface="Bookman Old Style" pitchFamily="18" charset="0"/>
            </a:endParaRPr>
          </a:p>
        </p:txBody>
      </p:sp>
      <p:pic>
        <p:nvPicPr>
          <p:cNvPr id="5" name="Picture 2" descr="http://4.bp.blogspot.com/-M76N7LaegQY/VA9lgMQONTI/AAAAAAAABOY/v93dp-mXj5I/s1600/%D1%81%D0%B0%D1%81%D0%B8%D1%81%D1%8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8682" y="1677001"/>
            <a:ext cx="4690472" cy="31045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71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404664"/>
            <a:ext cx="76328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Что же такое пиротехника?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2135" y="1340768"/>
            <a:ext cx="79928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Пиротехника относится к взрывчатым веществам, поэтому несет в себе большую опасность. По классу опасности такие устройства можно разделить на следующие группы:</a:t>
            </a:r>
          </a:p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– хлопушки;</a:t>
            </a:r>
          </a:p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– бенгальские свечи;</a:t>
            </a:r>
          </a:p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– петарды;</a:t>
            </a:r>
          </a:p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– ракеты;</a:t>
            </a:r>
          </a:p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– римские свечи;</a:t>
            </a:r>
          </a:p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– «фонтаны»;</a:t>
            </a:r>
          </a:p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– одиночные салюты;</a:t>
            </a:r>
          </a:p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– салютные батареи;</a:t>
            </a:r>
          </a:p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– профессиональные салюты-батареи.</a:t>
            </a:r>
          </a:p>
        </p:txBody>
      </p:sp>
    </p:spTree>
    <p:extLst>
      <p:ext uri="{BB962C8B-B14F-4D97-AF65-F5344CB8AC3E}">
        <p14:creationId xmlns:p14="http://schemas.microsoft.com/office/powerpoint/2010/main" val="68013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404664"/>
            <a:ext cx="76328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Что же такое пиротехника?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84784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u="sng" dirty="0">
                <a:solidFill>
                  <a:srgbClr val="C00000"/>
                </a:solidFill>
                <a:latin typeface="Comic Sans MS" pitchFamily="66" charset="0"/>
              </a:rPr>
              <a:t>Хлопушки и бенгальские свечи. </a:t>
            </a: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Эти два вида пиротехники являются наименее опасными. Их разрешено использовать детям с 10 лет. Хлопушки и бенгальские огни можно применять как внутри, так и вне помещений.</a:t>
            </a:r>
          </a:p>
        </p:txBody>
      </p:sp>
      <p:pic>
        <p:nvPicPr>
          <p:cNvPr id="5" name="Picture 2" descr="C:\Documents and Settings\Admin\Рабочий стол\Пиротехника\бингальский огонь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45024"/>
            <a:ext cx="3240360" cy="2397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Documents and Settings\Admin\Рабочий стол\Пиротехника\Хлопушк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348" y="2781842"/>
            <a:ext cx="3126076" cy="2397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630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404664"/>
            <a:ext cx="76328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Что же такое пиротехника?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1580" y="5301208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Вот к чему  приводит  несоблюдение  техники безопасности при использовании бенгальского огня.</a:t>
            </a:r>
          </a:p>
        </p:txBody>
      </p:sp>
      <p:pic>
        <p:nvPicPr>
          <p:cNvPr id="5" name="Picture 2" descr="C:\Documents and Settings\Admin\Рабочий стол\Пиротехника\Пожар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900" y="1340768"/>
            <a:ext cx="5610200" cy="386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416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404664"/>
            <a:ext cx="76328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Что же такое пиротехника?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268760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u="sng" dirty="0">
                <a:solidFill>
                  <a:srgbClr val="C00000"/>
                </a:solidFill>
                <a:latin typeface="Comic Sans MS" pitchFamily="66" charset="0"/>
              </a:rPr>
              <a:t>Петарды. 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Они относятся к шумовым фейерверкам, издающим треск, выстрел или ряд выстрелов. Петарды продаются под различными названиями: «шутихи», «шлаги», «</a:t>
            </a:r>
            <a:r>
              <a:rPr lang="ru-RU" sz="2400" b="1" dirty="0" err="1">
                <a:solidFill>
                  <a:srgbClr val="C00000"/>
                </a:solidFill>
                <a:latin typeface="Comic Sans MS" pitchFamily="66" charset="0"/>
              </a:rPr>
              <a:t>бомбочки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», «пушечные выстрелы» и т.д. </a:t>
            </a:r>
            <a:endParaRPr lang="ru-RU" sz="24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2400" b="1" u="sng" dirty="0" smtClean="0">
                <a:solidFill>
                  <a:srgbClr val="C00000"/>
                </a:solidFill>
                <a:latin typeface="Comic Sans MS" pitchFamily="66" charset="0"/>
              </a:rPr>
              <a:t>Их </a:t>
            </a:r>
            <a:r>
              <a:rPr lang="ru-RU" sz="2400" b="1" u="sng" dirty="0">
                <a:solidFill>
                  <a:srgbClr val="C00000"/>
                </a:solidFill>
                <a:latin typeface="Comic Sans MS" pitchFamily="66" charset="0"/>
              </a:rPr>
              <a:t>запрещено продавать детям. </a:t>
            </a:r>
            <a:endParaRPr lang="ru-RU" sz="2400" b="1" u="sng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2400" b="1" u="wavyHeavy" dirty="0" smtClean="0">
                <a:solidFill>
                  <a:srgbClr val="C00000"/>
                </a:solidFill>
                <a:latin typeface="Comic Sans MS" pitchFamily="66" charset="0"/>
              </a:rPr>
              <a:t>Только </a:t>
            </a:r>
            <a:r>
              <a:rPr lang="ru-RU" sz="2400" b="1" u="wavyHeavy" dirty="0">
                <a:solidFill>
                  <a:srgbClr val="C00000"/>
                </a:solidFill>
                <a:latin typeface="Comic Sans MS" pitchFamily="66" charset="0"/>
              </a:rPr>
              <a:t>для лиц старше  18 лет</a:t>
            </a:r>
            <a:r>
              <a:rPr lang="ru-RU" sz="2400" b="1" u="wavyHeavy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endParaRPr lang="ru-RU" sz="2400" b="1" u="wavyHeavy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5" name="Picture 2" descr="C:\Documents and Settings\Admin\Рабочий стол\Пиротехника\Бомбоч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05064"/>
            <a:ext cx="4005635" cy="2394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559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508</Words>
  <Application>Microsoft Office PowerPoint</Application>
  <PresentationFormat>Экран (4:3)</PresentationFormat>
  <Paragraphs>81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Bookman Old Style</vt:lpstr>
      <vt:lpstr>Calibri</vt:lpstr>
      <vt:lpstr>Comic Sans MS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ZAYKA</dc:creator>
  <cp:lastModifiedBy>Админ</cp:lastModifiedBy>
  <cp:revision>14</cp:revision>
  <dcterms:created xsi:type="dcterms:W3CDTF">2022-12-26T08:26:01Z</dcterms:created>
  <dcterms:modified xsi:type="dcterms:W3CDTF">2024-01-06T17:48:24Z</dcterms:modified>
</cp:coreProperties>
</file>