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21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3034" y="1844824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ru-RU" sz="21600" b="1" dirty="0" smtClean="0">
                <a:solidFill>
                  <a:srgbClr val="FF0000"/>
                </a:solidFill>
                <a:latin typeface="Mistral" pitchFamily="66" charset="0"/>
              </a:rPr>
              <a:t>ПЛАСТИЛИН</a:t>
            </a:r>
            <a:endParaRPr lang="ru-RU" sz="21600" b="1" dirty="0" smtClean="0">
              <a:solidFill>
                <a:srgbClr val="FF0000"/>
              </a:solidFill>
              <a:latin typeface="Mistral" pitchFamily="66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1661153" y="4077072"/>
            <a:ext cx="64008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550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797157"/>
            <a:ext cx="4824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Картины  из пластилина </a:t>
            </a:r>
            <a:endParaRPr lang="ru-RU" sz="36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10242" name="Picture 2" descr="http://images.firma-gamma.ru/images/7/2/d24265807812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78483"/>
            <a:ext cx="2592288" cy="22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-media-cache-ak0.pinimg.com/564x/d5/08/4a/d5084abaaca15bfc3777cc85704b429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682" y="1443488"/>
            <a:ext cx="3047908" cy="229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rusdom.nsk.ru/wp-content/uploads/2015/02/%D0%BF%D0%B0%D0%BD%D0%BD%D0%B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793234" y="3933056"/>
            <a:ext cx="3600400" cy="20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8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mg.labirint.ru/images/comments_pic/0921/01labfcav12428789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2307952" cy="307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syl.ru/misc/i/ai/81617/1300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10991"/>
            <a:ext cx="3121401" cy="314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1166" y="1268760"/>
            <a:ext cx="4824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Скульптуры из пластилина </a:t>
            </a:r>
            <a:endParaRPr lang="ru-RU" sz="3600" b="1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1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1166" y="1268760"/>
            <a:ext cx="48245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Мастер класс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«Мишка из пластилина»</a:t>
            </a:r>
            <a:endParaRPr lang="ru-RU" sz="36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5" name="Picture 2" descr="http://uti-puti.com.ua/img/37/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3" b="227"/>
          <a:stretch/>
        </p:blipFill>
        <p:spPr bwMode="auto">
          <a:xfrm>
            <a:off x="2627784" y="2396368"/>
            <a:ext cx="3456384" cy="34906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82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uti-puti.com.ua/img/37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733" y="529827"/>
            <a:ext cx="5765452" cy="582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82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1166" y="1268760"/>
            <a:ext cx="4824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Литература</a:t>
            </a:r>
            <a:endParaRPr lang="ru-RU" sz="36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15362" name="Picture 2" descr="http://s11.radikal.ru/i183/1108/4b/e20ef5c7c24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/>
          <a:stretch/>
        </p:blipFill>
        <p:spPr bwMode="auto">
          <a:xfrm>
            <a:off x="1199843" y="461523"/>
            <a:ext cx="6912768" cy="592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0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94981" y="-1174296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075037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istral" pitchFamily="66" charset="0"/>
              </a:rPr>
              <a:t>Список используемых источников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952201"/>
            <a:ext cx="33966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futuristichno.ru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47826" y="2423770"/>
            <a:ext cx="37179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/>
              <a:t>tanyusha100.ru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47826" y="2924945"/>
            <a:ext cx="4810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subscribe.ru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3430040"/>
            <a:ext cx="38667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stranamasterov.ru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582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80807" y="1166843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Первые заметки о пластилине появились в конце девятнадцатого века. О своем замечательном открытии сообщили два изобретателя, а именно немец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Франц Колб </a:t>
            </a:r>
            <a:r>
              <a:rPr lang="ru-RU" sz="3200" b="1" dirty="0">
                <a:latin typeface="Monotype Corsiva" pitchFamily="66" charset="0"/>
              </a:rPr>
              <a:t>в 1880 году и англичанин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Уильям </a:t>
            </a:r>
            <a:r>
              <a:rPr lang="ru-RU" sz="3200" b="1" dirty="0" err="1">
                <a:solidFill>
                  <a:srgbClr val="FF0000"/>
                </a:solidFill>
                <a:latin typeface="Monotype Corsiva" pitchFamily="66" charset="0"/>
              </a:rPr>
              <a:t>Харбут</a:t>
            </a:r>
            <a:r>
              <a:rPr lang="ru-RU" sz="3200" b="1" dirty="0">
                <a:latin typeface="Monotype Corsiva" pitchFamily="66" charset="0"/>
              </a:rPr>
              <a:t> в 1899 году. Материал, полученный ими, был запатентован в Германии и получил соответствующее название «</a:t>
            </a:r>
            <a:r>
              <a:rPr lang="ru-RU" sz="3200" b="1" dirty="0" err="1">
                <a:latin typeface="Monotype Corsiva" pitchFamily="66" charset="0"/>
              </a:rPr>
              <a:t>Plastilin</a:t>
            </a:r>
            <a:r>
              <a:rPr lang="ru-RU" sz="3200" b="1" dirty="0">
                <a:latin typeface="Monotype Corsiva" pitchFamily="66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61500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782122"/>
            <a:ext cx="691276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latin typeface="Monotype Corsiva" pitchFamily="66" charset="0"/>
              </a:rPr>
              <a:t>В начале 20-го века </a:t>
            </a:r>
            <a:r>
              <a:rPr lang="ru-RU" sz="2600" b="1" dirty="0" err="1">
                <a:latin typeface="Monotype Corsiva" pitchFamily="66" charset="0"/>
              </a:rPr>
              <a:t>Харбурт</a:t>
            </a:r>
            <a:r>
              <a:rPr lang="ru-RU" sz="2600" b="1" dirty="0">
                <a:latin typeface="Monotype Corsiva" pitchFamily="66" charset="0"/>
              </a:rPr>
              <a:t> открывает свою собственную фабрику, на которой активно ведется производство пластилина. После случившегося на фабрике пожара, изготавливать пластилин стали в </a:t>
            </a:r>
            <a:r>
              <a:rPr lang="ru-RU" sz="2600" b="1" dirty="0" err="1">
                <a:latin typeface="Monotype Corsiva" pitchFamily="66" charset="0"/>
              </a:rPr>
              <a:t>Тайланде</a:t>
            </a:r>
            <a:r>
              <a:rPr lang="ru-RU" sz="2600" b="1" dirty="0">
                <a:latin typeface="Monotype Corsiva" pitchFamily="66" charset="0"/>
              </a:rPr>
              <a:t>.</a:t>
            </a:r>
            <a:br>
              <a:rPr lang="ru-RU" sz="2600" b="1" dirty="0">
                <a:latin typeface="Monotype Corsiva" pitchFamily="66" charset="0"/>
              </a:rPr>
            </a:br>
            <a:r>
              <a:rPr lang="ru-RU" sz="2600" b="1" dirty="0">
                <a:latin typeface="Monotype Corsiva" pitchFamily="66" charset="0"/>
              </a:rPr>
              <a:t>Однако история пластилина на этом не заканчивается. Спустя несколько десятилетий Джо </a:t>
            </a:r>
            <a:r>
              <a:rPr lang="ru-RU" sz="2600" b="1" dirty="0" err="1">
                <a:latin typeface="Monotype Corsiva" pitchFamily="66" charset="0"/>
              </a:rPr>
              <a:t>Маквикер</a:t>
            </a:r>
            <a:r>
              <a:rPr lang="ru-RU" sz="2600" b="1" dirty="0">
                <a:latin typeface="Monotype Corsiva" pitchFamily="66" charset="0"/>
              </a:rPr>
              <a:t> выпускает обыкновенную оконную замазку. Его сестра, будучи воспитательницей в детском саду активно практикует уроки лепки, используя материал в качестве глины. С тех пор материал для лепки стал обязательным для занятий в 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6993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59632" y="980728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Mistral" pitchFamily="66" charset="0"/>
              </a:rPr>
              <a:t>Из чего состоит пластилин?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988840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Первый материал для лепки был серого цвета. Формула, по которой он изготавливался до сих пор остается большим секретом. Несколько позже появляется пластилин четырех цветов. </a:t>
            </a:r>
          </a:p>
        </p:txBody>
      </p:sp>
    </p:spTree>
    <p:extLst>
      <p:ext uri="{BB962C8B-B14F-4D97-AF65-F5344CB8AC3E}">
        <p14:creationId xmlns:p14="http://schemas.microsoft.com/office/powerpoint/2010/main" val="424050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00304" y="-1178525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53074" y="1196752"/>
            <a:ext cx="64807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latin typeface="Monotype Corsiva" pitchFamily="66" charset="0"/>
              </a:rPr>
              <a:t>В состав современного пластилина входит </a:t>
            </a:r>
          </a:p>
          <a:p>
            <a:r>
              <a:rPr lang="ru-RU" sz="2000" b="1" dirty="0" smtClean="0">
                <a:latin typeface="Monotype Corsiva" pitchFamily="66" charset="0"/>
              </a:rPr>
              <a:t>          порошок </a:t>
            </a:r>
            <a:r>
              <a:rPr lang="ru-RU" sz="2000" b="1" dirty="0">
                <a:latin typeface="Monotype Corsiva" pitchFamily="66" charset="0"/>
              </a:rPr>
              <a:t>глины, </a:t>
            </a:r>
            <a:r>
              <a:rPr lang="ru-RU" sz="2000" b="1" dirty="0" smtClean="0">
                <a:latin typeface="Monotype Corsiva" pitchFamily="66" charset="0"/>
              </a:rPr>
              <a:t>                              воск</a:t>
            </a:r>
            <a:r>
              <a:rPr lang="ru-RU" sz="2000" b="1" dirty="0">
                <a:latin typeface="Monotype Corsiva" pitchFamily="66" charset="0"/>
              </a:rPr>
              <a:t>, </a:t>
            </a:r>
            <a:endParaRPr lang="ru-RU" sz="2000" b="1" dirty="0" smtClean="0">
              <a:latin typeface="Monotype Corsiva" pitchFamily="66" charset="0"/>
            </a:endParaRPr>
          </a:p>
          <a:p>
            <a:pPr algn="ctr"/>
            <a:endParaRPr lang="ru-RU" sz="2000" b="1" dirty="0" smtClean="0">
              <a:latin typeface="Monotype Corsiva" pitchFamily="66" charset="0"/>
            </a:endParaRPr>
          </a:p>
          <a:p>
            <a:pPr algn="ctr"/>
            <a:endParaRPr lang="ru-RU" sz="2000" b="1" dirty="0">
              <a:latin typeface="Monotype Corsiva" pitchFamily="66" charset="0"/>
            </a:endParaRPr>
          </a:p>
          <a:p>
            <a:pPr algn="ctr"/>
            <a:endParaRPr lang="ru-RU" sz="2000" b="1" dirty="0" smtClean="0">
              <a:latin typeface="Monotype Corsiva" pitchFamily="66" charset="0"/>
            </a:endParaRPr>
          </a:p>
          <a:p>
            <a:pPr algn="ctr"/>
            <a:endParaRPr lang="ru-RU" sz="2000" b="1" dirty="0" smtClean="0">
              <a:latin typeface="Monotype Corsiva" pitchFamily="66" charset="0"/>
            </a:endParaRPr>
          </a:p>
          <a:p>
            <a:pPr algn="ctr"/>
            <a:endParaRPr lang="ru-RU" sz="2000" b="1" dirty="0">
              <a:latin typeface="Monotype Corsiva" pitchFamily="66" charset="0"/>
            </a:endParaRPr>
          </a:p>
          <a:p>
            <a:r>
              <a:rPr lang="ru-RU" sz="2000" b="1" dirty="0" smtClean="0">
                <a:latin typeface="Monotype Corsiva" pitchFamily="66" charset="0"/>
              </a:rPr>
              <a:t>            животное </a:t>
            </a:r>
            <a:r>
              <a:rPr lang="ru-RU" sz="2000" b="1" dirty="0">
                <a:latin typeface="Monotype Corsiva" pitchFamily="66" charset="0"/>
              </a:rPr>
              <a:t>сало,  </a:t>
            </a:r>
            <a:r>
              <a:rPr lang="ru-RU" sz="2000" b="1" dirty="0" smtClean="0">
                <a:latin typeface="Monotype Corsiva" pitchFamily="66" charset="0"/>
              </a:rPr>
              <a:t>               вазелин </a:t>
            </a:r>
            <a:r>
              <a:rPr lang="ru-RU" sz="2000" b="1" dirty="0">
                <a:latin typeface="Monotype Corsiva" pitchFamily="66" charset="0"/>
              </a:rPr>
              <a:t>и вещества, </a:t>
            </a:r>
          </a:p>
          <a:p>
            <a:r>
              <a:rPr lang="ru-RU" sz="2000" b="1" dirty="0" smtClean="0">
                <a:latin typeface="Monotype Corsiva" pitchFamily="66" charset="0"/>
              </a:rPr>
              <a:t>                                                       которые </a:t>
            </a:r>
            <a:r>
              <a:rPr lang="ru-RU" sz="2000" b="1" dirty="0">
                <a:latin typeface="Monotype Corsiva" pitchFamily="66" charset="0"/>
              </a:rPr>
              <a:t>препятствуют </a:t>
            </a:r>
            <a:r>
              <a:rPr lang="ru-RU" sz="2000" b="1" dirty="0" smtClean="0">
                <a:latin typeface="Monotype Corsiva" pitchFamily="66" charset="0"/>
              </a:rPr>
              <a:t>                </a:t>
            </a:r>
          </a:p>
          <a:p>
            <a:r>
              <a:rPr lang="ru-RU" sz="2000" b="1" dirty="0">
                <a:latin typeface="Monotype Corsiva" pitchFamily="66" charset="0"/>
              </a:rPr>
              <a:t> </a:t>
            </a:r>
            <a:r>
              <a:rPr lang="ru-RU" sz="2000" b="1" dirty="0" smtClean="0">
                <a:latin typeface="Monotype Corsiva" pitchFamily="66" charset="0"/>
              </a:rPr>
              <a:t>                                                                высыханию</a:t>
            </a:r>
            <a:r>
              <a:rPr lang="ru-RU" sz="2000" b="1" dirty="0">
                <a:latin typeface="Monotype Corsiva" pitchFamily="66" charset="0"/>
              </a:rPr>
              <a:t>.</a:t>
            </a:r>
          </a:p>
        </p:txBody>
      </p:sp>
      <p:pic>
        <p:nvPicPr>
          <p:cNvPr id="2050" name="Picture 2" descr="http://cs1.livemaster.ru/storage/2b/92/870d115f292aa753bf8979e8c29y--materialy-dlya-tvorchestva-vrem-net-zelena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26" y="1844824"/>
            <a:ext cx="1435653" cy="8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krbee.net.ua/upload/normal/kiev-kuplyu_vosk_pchelinyy_v_lyubom_kolichestve_27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1489032" cy="95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1.liveinternet.ru/images/attach/c/6/89/383/89383045_3407372_Poleznolisal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58" y="3789040"/>
            <a:ext cx="2058988" cy="154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://franmer-sk.ru/images1/57618b1cc97b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franmer-sk.ru/images1/57618b1cc97b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://franmer-sk.ru/images1/57618b1cc97b7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http://franmer-sk.ru/images1/57618b1cc97b7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http://franmer-sk.ru/images1/57618b1cc97b7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6" name="Picture 18" descr="http://www.mycharm.ru/data/cache/2015mar/12/30/44815_3818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 bwMode="auto">
          <a:xfrm>
            <a:off x="4860032" y="4366851"/>
            <a:ext cx="1699516" cy="141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7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35729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958760"/>
            <a:ext cx="4392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Mistral" pitchFamily="66" charset="0"/>
              </a:rPr>
              <a:t>Каким бывает пластилин?</a:t>
            </a:r>
          </a:p>
        </p:txBody>
      </p:sp>
      <p:pic>
        <p:nvPicPr>
          <p:cNvPr id="7170" name="Picture 2" descr="http://deti-o-detyah.ru/images/stories/2014/kak-vybrat-plastil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/>
          <a:stretch/>
        </p:blipFill>
        <p:spPr bwMode="auto">
          <a:xfrm>
            <a:off x="2047836" y="1797457"/>
            <a:ext cx="179249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92129" y="3105835"/>
            <a:ext cx="1303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Простой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7172" name="Picture 4" descr="http://market.files.frida.vse42.ru/files/20160818/60/600w285h57b57fc6eaa345.8359709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97457"/>
            <a:ext cx="2657952" cy="126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06396" y="3127552"/>
            <a:ext cx="2383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Скульптурный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7174" name="Picture 6" descr="http://www.kostyo.ru/images/266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347864" y="3645024"/>
            <a:ext cx="2008954" cy="17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00385" y="5400366"/>
            <a:ext cx="1656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Восковой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23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91017" y="-1175580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mamazin.com.ua/products_pictures/large_5100000160341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83373"/>
            <a:ext cx="1876698" cy="186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33978" y="3086331"/>
            <a:ext cx="171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Плавающий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6148" name="Picture 4" descr="https://static12.insales.ru/images/products/1/3636/2928180/large_%D0%A1%D0%B8%D1%80%D0%B5%D0%BD%D1%8C_%D0%BF%D0%B5%D1%80%D0%BB%D0%B0%D0%BC%D1%83%D1%82%D1%80%D0%BE%D0%B2%D1%8B%D0%B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468" y="1083373"/>
            <a:ext cx="1944216" cy="183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84889" y="3086330"/>
            <a:ext cx="219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Перламутровый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6150" name="Picture 6" descr="http://vivat.in.ua/images/news/news_312/IMG_44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32662"/>
            <a:ext cx="2217440" cy="16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75856" y="5157192"/>
            <a:ext cx="2282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Флуоресцентный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2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9906" y="-1194983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pesochnizza.ru/wp-content/uploads/2012/09/sharikovyj-plastili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7"/>
            <a:ext cx="27689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asyengl.ucoz.ru/_bl/27/171450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534" y="3539772"/>
            <a:ext cx="3642501" cy="227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4048" y="1594538"/>
            <a:ext cx="171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Шариковый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7" y="1594537"/>
            <a:ext cx="171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Шариковый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4221088"/>
            <a:ext cx="171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Колбасный 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endParaRPr lang="ru-RU" sz="3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13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64434" y="-1194981"/>
            <a:ext cx="6858002" cy="924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img.labirint.ru/images/comments_pic/1012/01labtu4712696796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855" y="1412776"/>
            <a:ext cx="6324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1720" y="797157"/>
            <a:ext cx="4824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stral" pitchFamily="66" charset="0"/>
              </a:rPr>
              <a:t>Игрушки из пластилина </a:t>
            </a:r>
            <a:endParaRPr lang="ru-RU" sz="3600" b="1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4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166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Mistral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гулназ</dc:creator>
  <cp:lastModifiedBy>Админ</cp:lastModifiedBy>
  <cp:revision>15</cp:revision>
  <dcterms:created xsi:type="dcterms:W3CDTF">2016-11-21T13:13:37Z</dcterms:created>
  <dcterms:modified xsi:type="dcterms:W3CDTF">2023-11-05T15:29:47Z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516609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