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85" r:id="rId2"/>
    <p:sldId id="354" r:id="rId3"/>
    <p:sldId id="386" r:id="rId4"/>
    <p:sldId id="285" r:id="rId5"/>
    <p:sldId id="309" r:id="rId6"/>
    <p:sldId id="394" r:id="rId7"/>
    <p:sldId id="392" r:id="rId8"/>
    <p:sldId id="391" r:id="rId9"/>
    <p:sldId id="387" r:id="rId10"/>
    <p:sldId id="393" r:id="rId11"/>
    <p:sldId id="403" r:id="rId12"/>
    <p:sldId id="395" r:id="rId13"/>
    <p:sldId id="396" r:id="rId14"/>
    <p:sldId id="397" r:id="rId15"/>
    <p:sldId id="398" r:id="rId16"/>
    <p:sldId id="401" r:id="rId17"/>
    <p:sldId id="390" r:id="rId18"/>
    <p:sldId id="399" r:id="rId19"/>
    <p:sldId id="404" r:id="rId20"/>
    <p:sldId id="405" r:id="rId21"/>
    <p:sldId id="389" r:id="rId22"/>
    <p:sldId id="406" r:id="rId23"/>
    <p:sldId id="400" r:id="rId24"/>
    <p:sldId id="402" r:id="rId25"/>
    <p:sldId id="407" r:id="rId26"/>
    <p:sldId id="38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0" autoAdjust="0"/>
    <p:restoredTop sz="94660"/>
  </p:normalViewPr>
  <p:slideViewPr>
    <p:cSldViewPr>
      <p:cViewPr varScale="1">
        <p:scale>
          <a:sx n="77" d="100"/>
          <a:sy n="77" d="100"/>
        </p:scale>
        <p:origin x="8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7E66-C679-49BD-A6EA-9D3D858E484B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188B-511D-49EF-A333-8F58BAA3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7E66-C679-49BD-A6EA-9D3D858E484B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188B-511D-49EF-A333-8F58BAA3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7E66-C679-49BD-A6EA-9D3D858E484B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188B-511D-49EF-A333-8F58BAA3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7E66-C679-49BD-A6EA-9D3D858E484B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188B-511D-49EF-A333-8F58BAA3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7E66-C679-49BD-A6EA-9D3D858E484B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188B-511D-49EF-A333-8F58BAA3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7E66-C679-49BD-A6EA-9D3D858E484B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188B-511D-49EF-A333-8F58BAA3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7E66-C679-49BD-A6EA-9D3D858E484B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188B-511D-49EF-A333-8F58BAA3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7E66-C679-49BD-A6EA-9D3D858E484B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188B-511D-49EF-A333-8F58BAA3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7E66-C679-49BD-A6EA-9D3D858E484B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188B-511D-49EF-A333-8F58BAA3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7E66-C679-49BD-A6EA-9D3D858E484B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188B-511D-49EF-A333-8F58BAA3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7E66-C679-49BD-A6EA-9D3D858E484B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188B-511D-49EF-A333-8F58BAA3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D7E66-C679-49BD-A6EA-9D3D858E484B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F188B-511D-49EF-A333-8F58BAA3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7.jpeg"/><Relationship Id="rId4" Type="http://schemas.openxmlformats.org/officeDocument/2006/relationships/image" Target="../media/image56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310" y="0"/>
            <a:ext cx="9523078" cy="6899374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2132856"/>
            <a:ext cx="8858280" cy="2592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 </a:t>
            </a:r>
            <a:r>
              <a:rPr lang="ru-RU" sz="10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«Симбирский край- наш общий дом</a:t>
            </a:r>
            <a:r>
              <a:rPr lang="ru-RU" sz="10600" dirty="0" smtClean="0">
                <a:solidFill>
                  <a:srgbClr val="FF0000"/>
                </a:solidFill>
              </a:rPr>
              <a:t>».</a:t>
            </a:r>
            <a:endParaRPr lang="ru-RU" sz="10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72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avatars.mds.yandex.net/i?id=3398c7efd76b136b05e03f11e1a26cb1_l-533464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6527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714"/>
            <a:ext cx="9184952" cy="688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3430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7" y="-24490"/>
            <a:ext cx="9176653" cy="68824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17638"/>
            <a:ext cx="3696521" cy="44644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84701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Чуваши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657" y="1628800"/>
            <a:ext cx="2615899" cy="411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4862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5" y="24372"/>
            <a:ext cx="9123383" cy="683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2749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80" y="-1"/>
            <a:ext cx="9149680" cy="685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6308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5691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" y="116632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0479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22"/>
            <a:ext cx="9144000" cy="6848060"/>
          </a:xfrm>
          <a:prstGeom prst="rect">
            <a:avLst/>
          </a:prstGeom>
        </p:spPr>
      </p:pic>
      <p:pic>
        <p:nvPicPr>
          <p:cNvPr id="7170" name="Picture 2" descr="пуремеч чувашское блюдо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7017" y="1451439"/>
            <a:ext cx="2700887" cy="228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19572" y="62293"/>
            <a:ext cx="7704856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Национальные </a:t>
            </a:r>
            <a:r>
              <a:rPr lang="ru-RU" sz="49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блюда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b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чувашской кухни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19040" y="3700989"/>
            <a:ext cx="1224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Пуремеч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30876" y="6022483"/>
            <a:ext cx="19849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Хуран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кукли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6" name="Picture 8" descr="шартан по чувашски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9507" y="1438060"/>
            <a:ext cx="2971557" cy="220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465235" y="3569980"/>
            <a:ext cx="25020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Шартан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по-чувашски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450160" y="6180412"/>
            <a:ext cx="19849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17" y="4077273"/>
            <a:ext cx="3209082" cy="19754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795" y="4080204"/>
            <a:ext cx="3054901" cy="2023186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5723751" y="6054855"/>
            <a:ext cx="19849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Кабартма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869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9144000" cy="64293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688" y="62068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9900"/>
                </a:solidFill>
              </a:rPr>
              <a:t>Татары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1833666"/>
            <a:ext cx="38519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Татары составляют на 11,4% населения области. Это представители тюркской группы алтайской языковой семьи. В Симбирском крае выделяют локальные группы татар: </a:t>
            </a:r>
            <a:r>
              <a:rPr lang="ru-RU" dirty="0" err="1" smtClean="0"/>
              <a:t>буинские</a:t>
            </a:r>
            <a:r>
              <a:rPr lang="ru-RU" dirty="0" smtClean="0"/>
              <a:t>, симбирские, </a:t>
            </a:r>
            <a:r>
              <a:rPr lang="ru-RU" dirty="0" err="1" smtClean="0"/>
              <a:t>карсунские</a:t>
            </a:r>
            <a:r>
              <a:rPr lang="ru-RU" dirty="0" smtClean="0"/>
              <a:t>, </a:t>
            </a:r>
            <a:r>
              <a:rPr lang="ru-RU" dirty="0" err="1" smtClean="0"/>
              <a:t>хвалынские</a:t>
            </a:r>
            <a:r>
              <a:rPr lang="ru-RU" dirty="0" smtClean="0"/>
              <a:t> (</a:t>
            </a:r>
            <a:r>
              <a:rPr lang="ru-RU" dirty="0" err="1" smtClean="0"/>
              <a:t>Старокулаткинского</a:t>
            </a:r>
            <a:r>
              <a:rPr lang="ru-RU" dirty="0" smtClean="0"/>
              <a:t>, Павловского, Николаевского районов) и татары заволжских районов.</a:t>
            </a:r>
          </a:p>
          <a:p>
            <a:r>
              <a:rPr lang="ru-RU" dirty="0" smtClean="0"/>
              <a:t>Родной язык - татарский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26" y="1700808"/>
            <a:ext cx="3596630" cy="359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256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Татары Национальный Костюм Картинки Для Де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50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6840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6" y="836712"/>
            <a:ext cx="9144000" cy="5792388"/>
          </a:xfrm>
          <a:prstGeom prst="rect">
            <a:avLst/>
          </a:prstGeom>
        </p:spPr>
      </p:pic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934366" y="-116139"/>
            <a:ext cx="729992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114300" algn="ctr">
              <a:tabLst>
                <a:tab pos="1676400" algn="l"/>
              </a:tabLst>
            </a:pPr>
            <a:endParaRPr lang="ru-RU" sz="800" b="1" i="1" dirty="0">
              <a:latin typeface="Arial" pitchFamily="34" charset="0"/>
            </a:endParaRPr>
          </a:p>
          <a:p>
            <a:pPr indent="114300" algn="ctr">
              <a:tabLst>
                <a:tab pos="1676400" algn="l"/>
              </a:tabLst>
            </a:pPr>
            <a:endParaRPr lang="ru-RU" sz="800" b="1" i="1" dirty="0">
              <a:latin typeface="Arial" pitchFamily="34" charset="0"/>
            </a:endParaRPr>
          </a:p>
          <a:p>
            <a:pPr indent="114300" algn="ctr">
              <a:tabLst>
                <a:tab pos="1676400" algn="l"/>
              </a:tabLst>
            </a:pPr>
            <a:endParaRPr lang="ru-RU" sz="800" b="1" i="1" dirty="0">
              <a:latin typeface="Arial" pitchFamily="34" charset="0"/>
            </a:endParaRPr>
          </a:p>
          <a:p>
            <a:pPr indent="114300" algn="ctr">
              <a:tabLst>
                <a:tab pos="1676400" algn="l"/>
              </a:tabLst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ЛЕГЕНДА О ДЕВЯТИ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БРАТЬЯХ</a:t>
            </a:r>
          </a:p>
          <a:p>
            <a:pPr indent="114300" algn="just">
              <a:tabLst>
                <a:tab pos="1676400" algn="l"/>
              </a:tabLst>
            </a:pPr>
            <a:endParaRPr lang="ru-RU" sz="2000" b="1" dirty="0" smtClean="0">
              <a:solidFill>
                <a:srgbClr val="CCFF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14300" algn="just">
              <a:tabLst>
                <a:tab pos="1676400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2132856"/>
            <a:ext cx="5976664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  <a:r>
              <a:rPr lang="ru-RU" sz="2000" dirty="0"/>
              <a:t>… Живут в этих местах мордва да чуваши, русские да татары, живут – дубами любуются, хлеб собирают.</a:t>
            </a:r>
          </a:p>
          <a:p>
            <a:r>
              <a:rPr lang="ru-RU" sz="2000" dirty="0"/>
              <a:t>     В Ульяновской области проживают представители всех народов и национальностей Поволжья. Переселяясь на Волгу, они никогда не воевали, а занимали свободные территории. Жили они на этой земле, как добрые соседи и писали свою историю вместе, не остриём сабли, а плугом землепашца, народными орнаментами, легендами, песнями, сказками. 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312"/>
            <a:ext cx="9144000" cy="64293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9900"/>
                </a:solidFill>
              </a:rPr>
              <a:t>Календарные праздники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9918" y="2028482"/>
            <a:ext cx="3195978" cy="3082476"/>
          </a:xfrm>
        </p:spPr>
        <p:txBody>
          <a:bodyPr/>
          <a:lstStyle/>
          <a:p>
            <a:r>
              <a:rPr lang="ru-RU" dirty="0" err="1" smtClean="0"/>
              <a:t>Исем</a:t>
            </a:r>
            <a:r>
              <a:rPr lang="ru-RU" dirty="0" smtClean="0"/>
              <a:t> кушу</a:t>
            </a:r>
          </a:p>
          <a:p>
            <a:r>
              <a:rPr lang="ru-RU" dirty="0" smtClean="0"/>
              <a:t>Карга </a:t>
            </a:r>
            <a:r>
              <a:rPr lang="ru-RU" dirty="0" err="1" smtClean="0"/>
              <a:t>боткасы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Науруз</a:t>
            </a:r>
            <a:endParaRPr lang="ru-RU" dirty="0" smtClean="0"/>
          </a:p>
          <a:p>
            <a:r>
              <a:rPr lang="ru-RU" dirty="0" err="1" smtClean="0"/>
              <a:t>Каз</a:t>
            </a:r>
            <a:r>
              <a:rPr lang="ru-RU" dirty="0" smtClean="0"/>
              <a:t> </a:t>
            </a:r>
            <a:r>
              <a:rPr lang="ru-RU" dirty="0" err="1" smtClean="0"/>
              <a:t>омэсе</a:t>
            </a:r>
            <a:endParaRPr lang="ru-RU" dirty="0" smtClean="0"/>
          </a:p>
          <a:p>
            <a:r>
              <a:rPr lang="ru-RU" dirty="0" smtClean="0"/>
              <a:t>Сабантуй</a:t>
            </a:r>
            <a:endParaRPr lang="ru-RU" dirty="0"/>
          </a:p>
        </p:txBody>
      </p:sp>
      <p:pic>
        <p:nvPicPr>
          <p:cNvPr id="5" name="Picture 4" descr="C:\Documents and Settings\protsenko\Рабочий стол\5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778" y="1525732"/>
            <a:ext cx="3810000" cy="254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C:\Documents and Settings\protsenko\Рабочий стол\tatarskiy_narod_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505850"/>
            <a:ext cx="3759517" cy="2304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35891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s://i.siteapi.org/4T50XiohXEXa9WEFnpgCRj7xzQE=/fit-in/370x208/center/top/filters:format(png)/5045b586a05f134.s.siteapi.org/img/79ea1350b5bf2a0b725e6f5e1d3ff303b018899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7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://image3.thematicnews.com/uploads/images/00/00/45/2016/04/09/677d9f9c1f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412775"/>
            <a:ext cx="2808312" cy="1871011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1913" y="339227"/>
            <a:ext cx="920591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97360" y="3273193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Чак-чак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http://image3.thematicnews.com/uploads/images/00/00/45/2016/04/09/5c4d9fac2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2579" y="3726324"/>
            <a:ext cx="2880320" cy="221771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097360" y="6041731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Эчпочмак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6" descr="http://image1.thematicnews.com/uploads/images/00/00/45/2016/04/09/d9b3182bc0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1304764"/>
            <a:ext cx="2664995" cy="199874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625069" y="3356992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Белиш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 descr="http://image2.thematicnews.com/uploads/images/00/00/45/2016/04/09/d06ced4c7c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1447" y="3861047"/>
            <a:ext cx="2785708" cy="178339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660232" y="5733256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Кыстыбый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5104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312"/>
            <a:ext cx="9144000" cy="6429375"/>
          </a:xfrm>
          <a:prstGeom prst="rect">
            <a:avLst/>
          </a:prstGeom>
        </p:spPr>
      </p:pic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2895600" y="6397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9713" name="Text Box 17"/>
          <p:cNvSpPr txBox="1">
            <a:spLocks noChangeArrowheads="1"/>
          </p:cNvSpPr>
          <p:nvPr/>
        </p:nvSpPr>
        <p:spPr bwMode="auto">
          <a:xfrm>
            <a:off x="3348038" y="646850"/>
            <a:ext cx="324008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Традиционные занятия</a:t>
            </a: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720488" y="1006475"/>
            <a:ext cx="2911475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dirty="0">
                <a:latin typeface="Agatha-Modern"/>
              </a:rPr>
              <a:t>Традиционные занятия </a:t>
            </a:r>
            <a:r>
              <a:rPr lang="ru-RU" altLang="ru-RU" sz="2000" dirty="0" smtClean="0">
                <a:latin typeface="Agatha-Modern"/>
              </a:rPr>
              <a:t>татар - </a:t>
            </a:r>
            <a:r>
              <a:rPr lang="ru-RU" altLang="ru-RU" sz="2000" dirty="0">
                <a:latin typeface="Agatha-Modern"/>
              </a:rPr>
              <a:t>пашенное земледелие и скотоводство. Для татар характерна особая любовь к лошадям- как следствие кочевого прошлого. Вплоть до наших дней сохранились такие промыслы как золотое шитьё, вышивка тамбуром ,кожаная мозаика и многое другое.</a:t>
            </a:r>
          </a:p>
          <a:p>
            <a:pPr eaLnBrk="1" hangingPunct="1"/>
            <a:endParaRPr lang="ru-RU" altLang="ru-RU" sz="2000" dirty="0">
              <a:solidFill>
                <a:srgbClr val="212F22"/>
              </a:solidFill>
              <a:latin typeface="Agatha-Modern"/>
            </a:endParaRPr>
          </a:p>
        </p:txBody>
      </p:sp>
      <p:pic>
        <p:nvPicPr>
          <p:cNvPr id="8200" name="Picture 8" descr="C:\Documents and Settings\protsenko\Рабочий стол\rossiya-vlozhit-v-proizvodstvo-koniny-180-mln-rubley_detai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849" y="1689100"/>
            <a:ext cx="3184525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9" descr="C:\Documents and Settings\protsenko\Рабочий стол\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3882231"/>
            <a:ext cx="2916237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10" descr="C:\Documents and Settings\protsenko\Рабочий стол\46f26e8e-c11f-41d9-9d9d-a23e5ea112ae_800x6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175" y="1068751"/>
            <a:ext cx="2071687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 descr="C:\Documents and Settings\protsenko\Рабочий стол\1426312373_zolotoe_shityo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175" y="2944631"/>
            <a:ext cx="208915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12" descr="C:\Documents and Settings\protsenko\Рабочий стол\834a899eab25069bc704b57a1620bcd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547" y="4893899"/>
            <a:ext cx="2119312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15482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3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Мордва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14800" y="1556792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 Ульяновской области мордва составляет 4,4 процента </a:t>
            </a:r>
            <a:r>
              <a:rPr lang="ru-RU" dirty="0" smtClean="0"/>
              <a:t>населения. Живет </a:t>
            </a:r>
            <a:r>
              <a:rPr lang="ru-RU" dirty="0"/>
              <a:t>она преимущественно в южных районах области - Николаевском, </a:t>
            </a:r>
            <a:r>
              <a:rPr lang="ru-RU" dirty="0" err="1"/>
              <a:t>Новомалыклинском</a:t>
            </a:r>
            <a:r>
              <a:rPr lang="ru-RU" dirty="0"/>
              <a:t>, </a:t>
            </a:r>
            <a:r>
              <a:rPr lang="ru-RU" dirty="0" err="1"/>
              <a:t>Кузоватовском</a:t>
            </a:r>
            <a:r>
              <a:rPr lang="ru-RU" dirty="0"/>
              <a:t>, Павловском и других районах.</a:t>
            </a:r>
          </a:p>
          <a:p>
            <a:r>
              <a:rPr lang="ru-RU" dirty="0" smtClean="0"/>
              <a:t>Мордва </a:t>
            </a:r>
            <a:r>
              <a:rPr lang="ru-RU" dirty="0"/>
              <a:t>делится на две основные группы: эрзю, занимавшую в прошлом левобережье р. Суры, и мокшу, обитавшую в бассейне р. Мокши. В Ульяновской области проживает преимущественно мордва - эрзя.</a:t>
            </a:r>
          </a:p>
          <a:p>
            <a:r>
              <a:rPr lang="ru-RU" dirty="0"/>
              <a:t>По языковой группе мордва относится к волжской ветви финно-</a:t>
            </a:r>
            <a:r>
              <a:rPr lang="ru-RU" dirty="0" err="1"/>
              <a:t>угороской</a:t>
            </a:r>
            <a:r>
              <a:rPr lang="ru-RU" dirty="0"/>
              <a:t> группы уральской языковой семьи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Языки эрзянский и </a:t>
            </a:r>
            <a:r>
              <a:rPr lang="ru-RU" dirty="0" err="1" smtClean="0"/>
              <a:t>мокшанский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791" y="1467770"/>
            <a:ext cx="2697803" cy="455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8822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4501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Праздники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11092"/>
            <a:ext cx="4572000" cy="3429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389138"/>
            <a:ext cx="3751458" cy="375145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740525"/>
            <a:ext cx="4201853" cy="2800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4856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" y="-15992"/>
            <a:ext cx="9144000" cy="687399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Национальные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блюда </a:t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мордовской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кухни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93911" y="3724727"/>
            <a:ext cx="1620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b="1" dirty="0" err="1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Овтонь</a:t>
            </a:r>
            <a:r>
              <a:rPr lang="ru-RU" b="1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лапат</a:t>
            </a:r>
            <a:endParaRPr lang="ru-RU" b="1" i="0" dirty="0">
              <a:solidFill>
                <a:srgbClr val="444444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национальная мордовская кухня самое знаменитое блюдо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549" y="1707534"/>
            <a:ext cx="3167878" cy="2017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175415" y="5934096"/>
            <a:ext cx="14578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Солянка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Овтонь лапат Мордовия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81154" y="1707534"/>
            <a:ext cx="3223294" cy="2034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turizmrm.ru/assets/zlzd-qofbmk2.jpe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885" y="4144700"/>
            <a:ext cx="3039946" cy="1762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Селянка Мордовия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4747" y="4098918"/>
            <a:ext cx="2926107" cy="1808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834277" y="5928601"/>
            <a:ext cx="2558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Мордовские блины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5426" y="3763683"/>
            <a:ext cx="3095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Суп из крахмальной лапши</a:t>
            </a:r>
          </a:p>
        </p:txBody>
      </p:sp>
    </p:spTree>
    <p:extLst>
      <p:ext uri="{BB962C8B-B14F-4D97-AF65-F5344CB8AC3E}">
        <p14:creationId xmlns:p14="http://schemas.microsoft.com/office/powerpoint/2010/main" val="1909586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https://i.siteapi.org/4T50XiohXEXa9WEFnpgCRj7xzQE=/fit-in/370x208/center/top/filters:format(png)/5045b586a05f134.s.siteapi.org/img/79ea1350b5bf2a0b725e6f5e1d3ff303b018899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02" y="-29845"/>
            <a:ext cx="9144000" cy="688784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>
                <a:solidFill>
                  <a:srgbClr val="002060"/>
                </a:solidFill>
              </a:rPr>
              <a:t>Народы Поволжья</a:t>
            </a:r>
            <a:endParaRPr lang="ru-RU" dirty="0"/>
          </a:p>
        </p:txBody>
      </p:sp>
      <p:pic>
        <p:nvPicPr>
          <p:cNvPr id="6" name="Picture 4" descr="http://russian.zone/wp-content/uploads/2017/05/problemy-russkix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795" y="1412776"/>
            <a:ext cx="2304256" cy="172819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34827" y="3183244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русские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Users\Баталовы\Desktop\samarskaja-oblast_2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1196752"/>
            <a:ext cx="2161803" cy="2355999"/>
          </a:xfrm>
          <a:prstGeom prst="rect">
            <a:avLst/>
          </a:prstGeom>
          <a:noFill/>
        </p:spPr>
      </p:pic>
      <p:pic>
        <p:nvPicPr>
          <p:cNvPr id="9" name="Picture 8" descr="http://www.vplate.ru/images/article/orig/2017/03/mordovskij-nacionalnyj-kostyum-5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1113" y="1369102"/>
            <a:ext cx="2496277" cy="187220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876256" y="326711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мордва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6" descr="https://mnkat.ru/wp-content/uploads/2017/05/nacionalnyj-kostyum-tatar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4018" y="3838936"/>
            <a:ext cx="2520280" cy="189021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482735" y="568238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татары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0" descr="http://jaai.ru/photos/58c8592a1286d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5458" y="3858710"/>
            <a:ext cx="2950447" cy="1870436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6012160" y="568238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чуваши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081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30"/>
            <a:ext cx="9144000" cy="684547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8662" y="1571612"/>
            <a:ext cx="71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142984"/>
            <a:ext cx="5143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</p:txBody>
      </p:sp>
      <p:sp>
        <p:nvSpPr>
          <p:cNvPr id="43020" name="Rectangle 12"/>
          <p:cNvSpPr>
            <a:spLocks noChangeArrowheads="1"/>
          </p:cNvSpPr>
          <p:nvPr/>
        </p:nvSpPr>
        <p:spPr bwMode="auto">
          <a:xfrm>
            <a:off x="1107774" y="321900"/>
            <a:ext cx="435768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Живут в </a:t>
            </a:r>
            <a:r>
              <a:rPr lang="ru-RU" b="1" dirty="0" smtClean="0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Симбирске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разные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/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Народы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с давних пор.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Одним леса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по нраву,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Другим – долин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простор.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У каждого народа</a:t>
            </a:r>
            <a:b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Обычай свой, наряд</a:t>
            </a:r>
            <a:r>
              <a:rPr lang="ru-RU" b="1" dirty="0" smtClean="0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Приметный головной убор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 песен целый ряд!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90556" y="2834390"/>
            <a:ext cx="334903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Симбирский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край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, моя земля</a:t>
            </a:r>
            <a:b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Родимые просторы</a:t>
            </a:r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!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У нас и реки, и поля</a:t>
            </a:r>
            <a:b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Холмы, леса и </a:t>
            </a:r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горы…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Чуваши</a:t>
            </a:r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мордва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Живут веками рядом…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Татары</a:t>
            </a:r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же хранят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Традиции, обряды.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84168" y="398935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454470" y="53759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Народы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как одна семья,</a:t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Хотя язык их разный.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 – дочери и сыновья</a:t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Своей страны прекрасной.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21537"/>
            <a:ext cx="3871092" cy="258155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44" y="2689520"/>
            <a:ext cx="3248763" cy="215479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715" y="3359519"/>
            <a:ext cx="2120477" cy="316767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78" y="4943356"/>
            <a:ext cx="2833148" cy="16661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https://ds03.infourok.ru/uploads/ex/041e/0004e61d-905cd34f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2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" y="-1"/>
            <a:ext cx="912558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Русские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816365"/>
            <a:ext cx="2160240" cy="316682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491880" y="2775494"/>
            <a:ext cx="24482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 smtClean="0"/>
              <a:t>Самая многочисленная группа населения Ульяновской области, составляющая 72,8% всех жителей. Русские - представители славянской группы индоевропейской языковой </a:t>
            </a:r>
            <a:r>
              <a:rPr lang="ru-RU" sz="1600" dirty="0"/>
              <a:t>семьи. Первые появления </a:t>
            </a:r>
            <a:r>
              <a:rPr lang="ru-RU" sz="1600" dirty="0" smtClean="0"/>
              <a:t>их </a:t>
            </a:r>
            <a:r>
              <a:rPr lang="ru-RU" sz="1600" dirty="0"/>
              <a:t>на территории современной Ульяновской области относятся к X-XII вв. </a:t>
            </a:r>
            <a:endParaRPr lang="ru-RU" sz="1600" dirty="0" smtClean="0"/>
          </a:p>
          <a:p>
            <a:pPr algn="l"/>
            <a:r>
              <a:rPr lang="ru-RU" sz="1600" dirty="0" smtClean="0"/>
              <a:t>Родной язык – русский.</a:t>
            </a:r>
            <a:endParaRPr lang="ru-RU" sz="1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082" y="1725244"/>
            <a:ext cx="2158008" cy="32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764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https://fs00.infourok.ru/images/doc/110/130239/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62158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https://im2-tub-ru.yandex.net/i?id=78158842d5b6835eb88220663cd60b96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5965" y="27950"/>
            <a:ext cx="9468543" cy="71014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23686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774" y="260648"/>
            <a:ext cx="8229600" cy="149817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Национальные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блюда 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русской кухни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avatars.mds.yandex.net/get-turbo/4273693/rth95d22dd6320337bb079c1916086d83f7/max_g480_c12_r4x3_pd1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8632" y="1792531"/>
            <a:ext cx="2808312" cy="18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34025" y="3641547"/>
            <a:ext cx="1497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Постные щи</a:t>
            </a:r>
            <a:endParaRPr lang="ru-RU" b="1" i="0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s://avatars.mds.yandex.net/get-turbo/4274603/rth1ef2965275bebd8dec82a10fa468669d/max_g480_c12_r4x3_pd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1606" y="1792531"/>
            <a:ext cx="2752936" cy="183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200496" y="3621072"/>
            <a:ext cx="998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Жаркое</a:t>
            </a:r>
            <a:endParaRPr lang="ru-RU" b="1" i="0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00496" y="5985926"/>
            <a:ext cx="1512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ель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мени</a:t>
            </a:r>
            <a:endParaRPr lang="ru-RU" b="1" i="0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https://avatars.mds.yandex.net/get-turbo/4069492/rth204c4c49f5911afd7e4673f7fe671d48/max_g480_c12_r4x3_pd1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5901" y="4070575"/>
            <a:ext cx="2873027" cy="1915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06353" y="6022430"/>
            <a:ext cx="27528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Helvetica Neue"/>
              </a:rPr>
              <a:t> 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Блины с красной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икрой</a:t>
            </a:r>
            <a:endParaRPr lang="ru-RU" b="1" i="0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6" name="Picture 8" descr="https://avatars.mds.yandex.net/get-turbo/4382588/rth160af027f7a4a13fed5227e3205de8af/max_g480_c12_r4x3_pd1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1606" y="4070575"/>
            <a:ext cx="2853809" cy="191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040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1612</TotalTime>
  <Words>361</Words>
  <Application>Microsoft Office PowerPoint</Application>
  <PresentationFormat>Экран (4:3)</PresentationFormat>
  <Paragraphs>66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Agatha-Modern</vt:lpstr>
      <vt:lpstr>Arial</vt:lpstr>
      <vt:lpstr>Calibri</vt:lpstr>
      <vt:lpstr>Helvetica Neue</vt:lpstr>
      <vt:lpstr>Times New Roman</vt:lpstr>
      <vt:lpstr>Тема Office</vt:lpstr>
      <vt:lpstr>Презентация PowerPoint</vt:lpstr>
      <vt:lpstr>Презентация PowerPoint</vt:lpstr>
      <vt:lpstr>Народы Поволжья</vt:lpstr>
      <vt:lpstr>Презентация PowerPoint</vt:lpstr>
      <vt:lpstr>Презентация PowerPoint</vt:lpstr>
      <vt:lpstr>Русские</vt:lpstr>
      <vt:lpstr>Презентация PowerPoint</vt:lpstr>
      <vt:lpstr>Презентация PowerPoint</vt:lpstr>
      <vt:lpstr>Национальные блюда  русской кухни</vt:lpstr>
      <vt:lpstr>Презентация PowerPoint</vt:lpstr>
      <vt:lpstr>Презентация PowerPoint</vt:lpstr>
      <vt:lpstr>Чуваши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Татары</vt:lpstr>
      <vt:lpstr>Презентация PowerPoint</vt:lpstr>
      <vt:lpstr>Календарные праздники</vt:lpstr>
      <vt:lpstr>Презентация PowerPoint</vt:lpstr>
      <vt:lpstr>Презентация PowerPoint</vt:lpstr>
      <vt:lpstr>Мордва</vt:lpstr>
      <vt:lpstr>Презентация PowerPoint</vt:lpstr>
      <vt:lpstr>Праздники</vt:lpstr>
      <vt:lpstr>Национальные блюда  мордовской кухни</vt:lpstr>
    </vt:vector>
  </TitlesOfParts>
  <Company>KOMP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MASHEENA</dc:creator>
  <cp:lastModifiedBy>Leonty Sarafanov</cp:lastModifiedBy>
  <cp:revision>152</cp:revision>
  <dcterms:created xsi:type="dcterms:W3CDTF">2017-02-24T10:46:51Z</dcterms:created>
  <dcterms:modified xsi:type="dcterms:W3CDTF">2023-02-17T17:15:44Z</dcterms:modified>
</cp:coreProperties>
</file>