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media/image6.png" ContentType="image/png"/>
  <Override PartName="/ppt/media/image5.jpeg" ContentType="image/jpeg"/>
  <Override PartName="/ppt/media/image3.png" ContentType="image/png"/>
  <Override PartName="/ppt/media/image8.jpeg" ContentType="image/jpeg"/>
  <Override PartName="/ppt/media/image9.jpeg" ContentType="image/jpeg"/>
  <Override PartName="/ppt/media/image1.png" ContentType="image/png"/>
  <Override PartName="/ppt/media/image7.jpeg" ContentType="image/jpeg"/>
  <Override PartName="/ppt/media/image2.png" ContentType="image/png"/>
  <Override PartName="/ppt/media/image4.jpeg" ContentType="image/jpeg"/>
  <Override PartName="/ppt/presProps.xml" ContentType="application/vnd.openxmlformats-officedocument.presentationml.presPro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40000" y="33282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51516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58308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62580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54000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58308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62580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B29C20-B2FB-44F0-8A7F-8EB855A0F6E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540000" y="1260000"/>
            <a:ext cx="900000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DF5728-87F0-4FDC-B143-C99FD1DFE8E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900000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D732A8C-1B8B-46BF-AB72-8299ED9DD71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C2D722C-EED1-4C7F-9447-EE8D73B17E2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60EC26-EE68-4751-A234-B93B77DBFB0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540000" y="180000"/>
            <a:ext cx="8280000" cy="292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70870B4-73D0-4722-8B43-3C61648E456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3E41B7-C559-4112-B7AA-4FC7F3D837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40000" y="1260000"/>
            <a:ext cx="900000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1516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3ED47C-D388-42A2-BE60-465453405F0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312E74-E0FA-4669-80EE-F4B71709E23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40000" y="33282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09CCE7-BC8D-479B-AE49-0D1867EDD9C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51516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3FD493-0D99-406F-876C-7F208C47544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58308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625800" y="12600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54000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58308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625800" y="3328200"/>
            <a:ext cx="2897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5AD6B28-A780-4D5F-A4A5-4BFD58E6F01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900000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40000" y="180000"/>
            <a:ext cx="8280000" cy="292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5151600" y="33282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40000" y="3328200"/>
            <a:ext cx="900000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40000" y="1620000"/>
            <a:ext cx="7560000" cy="9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3300" spc="-1" strike="noStrike">
                <a:solidFill>
                  <a:srgbClr val="ff8000"/>
                </a:solidFill>
                <a:highlight>
                  <a:srgbClr val="ffffff"/>
                </a:highlight>
                <a:latin typeface="Arial"/>
              </a:rPr>
              <a:t>Для правки текста заглавия щёлкните мышью</a:t>
            </a:r>
            <a:endParaRPr b="0" lang="ru-RU" sz="3300" spc="-1" strike="noStrike">
              <a:solidFill>
                <a:srgbClr val="ff8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40000" y="3060000"/>
            <a:ext cx="9000000" cy="23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60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Для правки структуры щёлкните мышью</a:t>
            </a:r>
            <a:endParaRPr b="0" lang="ru-RU" sz="24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21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2" marL="1296000" indent="-288000">
              <a:spcBef>
                <a:spcPts val="635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3" marL="1728000" indent="-216000">
              <a:spcBef>
                <a:spcPts val="425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Четвёртый уровень структуры</a:t>
            </a:r>
            <a:endParaRPr b="0" lang="ru-RU" sz="15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4" marL="2160000" indent="-216000">
              <a:spcBef>
                <a:spcPts val="213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Пятый уровень структуры</a:t>
            </a:r>
            <a:endParaRPr b="0" lang="ru-RU" sz="15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5" marL="2592000" indent="-216000">
              <a:spcBef>
                <a:spcPts val="213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Шестой уровень структуры</a:t>
            </a:r>
            <a:endParaRPr b="0" lang="ru-RU" sz="15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  <a:p>
            <a:pPr lvl="6" marL="3024000" indent="-216000">
              <a:spcBef>
                <a:spcPts val="213"/>
              </a:spcBef>
              <a:buClr>
                <a:srgbClr val="ff80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</a:rPr>
              <a:t>Седьмой уровень структуры</a:t>
            </a:r>
            <a:endParaRPr b="0" lang="ru-RU" sz="1500" spc="-1" strike="noStrike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pic>
        <p:nvPicPr>
          <p:cNvPr id="2" name="" descr=""/>
          <p:cNvPicPr/>
          <p:nvPr/>
        </p:nvPicPr>
        <p:blipFill>
          <a:blip r:embed="rId2"/>
          <a:stretch/>
        </p:blipFill>
        <p:spPr>
          <a:xfrm>
            <a:off x="360000" y="1440000"/>
            <a:ext cx="9122400" cy="1440000"/>
          </a:xfrm>
          <a:prstGeom prst="rect">
            <a:avLst/>
          </a:prstGeom>
          <a:ln w="2520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"/>
          <p:cNvSpPr/>
          <p:nvPr/>
        </p:nvSpPr>
        <p:spPr>
          <a:xfrm>
            <a:off x="0" y="-8640"/>
            <a:ext cx="10080000" cy="90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2700" spc="-1" strike="noStrike">
                <a:solidFill>
                  <a:srgbClr val="ff6600"/>
                </a:solidFill>
                <a:latin typeface="Arial"/>
              </a:rPr>
              <a:t>Для правки текста заглавия щёлкните мышью</a:t>
            </a: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40000" y="1260000"/>
            <a:ext cx="900000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57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ff66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635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425"/>
              </a:spcBef>
              <a:buClr>
                <a:srgbClr val="ff6600"/>
              </a:buClr>
              <a:buSzPct val="75000"/>
              <a:buFont typeface="Symbol" charset="2"/>
              <a:buChar char=""/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5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13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5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13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5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13"/>
              </a:spcBef>
              <a:buClr>
                <a:srgbClr val="ff6600"/>
              </a:buClr>
              <a:buSzPct val="45000"/>
              <a:buFont typeface="Wingdings" charset="2"/>
              <a:buChar char=""/>
            </a:pPr>
            <a:r>
              <a:rPr b="0" lang="ru-RU" sz="15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1"/>
          </p:nvPr>
        </p:nvSpPr>
        <p:spPr>
          <a:xfrm>
            <a:off x="540000" y="5400000"/>
            <a:ext cx="2340000" cy="27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 idx="2"/>
          </p:nvPr>
        </p:nvSpPr>
        <p:spPr>
          <a:xfrm>
            <a:off x="3420000" y="5400000"/>
            <a:ext cx="3240000" cy="27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 idx="3"/>
          </p:nvPr>
        </p:nvSpPr>
        <p:spPr>
          <a:xfrm>
            <a:off x="7200000" y="5400000"/>
            <a:ext cx="2340000" cy="27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buNone/>
            </a:pPr>
            <a:fld id="{66CCEF45-8DE8-487E-9265-6820B0850BD6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2"/>
          <a:stretch/>
        </p:blipFill>
        <p:spPr>
          <a:xfrm>
            <a:off x="8820000" y="90000"/>
            <a:ext cx="756000" cy="720000"/>
          </a:xfrm>
          <a:prstGeom prst="rect">
            <a:avLst/>
          </a:prstGeom>
          <a:ln w="25200">
            <a:noFill/>
          </a:ln>
        </p:spPr>
      </p:pic>
      <p:pic>
        <p:nvPicPr>
          <p:cNvPr id="46" name="" descr=""/>
          <p:cNvPicPr/>
          <p:nvPr/>
        </p:nvPicPr>
        <p:blipFill>
          <a:blip r:embed="rId3"/>
          <a:stretch/>
        </p:blipFill>
        <p:spPr>
          <a:xfrm>
            <a:off x="180000" y="5220000"/>
            <a:ext cx="9720000" cy="180000"/>
          </a:xfrm>
          <a:prstGeom prst="rect">
            <a:avLst/>
          </a:prstGeom>
          <a:ln w="2520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7560000" cy="207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ru-RU" sz="3200" spc="-1" strike="noStrike">
                <a:solidFill>
                  <a:srgbClr val="b47804"/>
                </a:solidFill>
                <a:highlight>
                  <a:srgbClr val="ffffff"/>
                </a:highlight>
                <a:latin typeface="Tempora LGC Uni"/>
                <a:ea typeface="WenQuanYi Micro Hei"/>
              </a:rPr>
              <a:t>С.М.Анохин.</a:t>
            </a:r>
            <a:r>
              <a:rPr b="0" lang="ru-RU" sz="3200" spc="-1" strike="noStrike">
                <a:solidFill>
                  <a:srgbClr val="b47804"/>
                </a:solidFill>
                <a:highlight>
                  <a:srgbClr val="ffffff"/>
                </a:highlight>
                <a:latin typeface="Tempora LGC Uni"/>
                <a:ea typeface="WenQuanYi Micro Hei"/>
              </a:rPr>
              <a:t> </a:t>
            </a:r>
            <a:br>
              <a:rPr sz="3200"/>
            </a:br>
            <a:r>
              <a:rPr b="0" lang="ru-RU" sz="3200" spc="-1" strike="noStrike">
                <a:solidFill>
                  <a:srgbClr val="b47804"/>
                </a:solidFill>
                <a:highlight>
                  <a:srgbClr val="ffffff"/>
                </a:highlight>
                <a:latin typeface="Tempora LGC Uni"/>
                <a:ea typeface="WenQuanYi Micro Hei"/>
              </a:rPr>
              <a:t>Поэзия. Сборник «Капель»: любовная и философская лирика, пейзажные зарисовки, сатира, юмор.</a:t>
            </a:r>
            <a:endParaRPr b="0" lang="ru-RU" sz="3200" spc="-1" strike="noStrike">
              <a:solidFill>
                <a:srgbClr val="b47804"/>
              </a:solidFill>
              <a:highlight>
                <a:srgbClr val="ffffff"/>
              </a:highlight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2340000" y="2995200"/>
            <a:ext cx="2160000" cy="2584800"/>
          </a:xfrm>
          <a:prstGeom prst="rect">
            <a:avLst/>
          </a:prstGeom>
          <a:ln w="25200">
            <a:noFill/>
          </a:ln>
        </p:spPr>
      </p:pic>
      <p:pic>
        <p:nvPicPr>
          <p:cNvPr id="85" name="" descr=""/>
          <p:cNvPicPr/>
          <p:nvPr/>
        </p:nvPicPr>
        <p:blipFill>
          <a:blip r:embed="rId2"/>
          <a:stretch/>
        </p:blipFill>
        <p:spPr>
          <a:xfrm>
            <a:off x="5220000" y="3034440"/>
            <a:ext cx="1800360" cy="2545560"/>
          </a:xfrm>
          <a:prstGeom prst="rect">
            <a:avLst/>
          </a:prstGeom>
          <a:ln w="252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9000"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Tempora LGC Uni"/>
              </a:rPr>
              <a:t>С моей подачи, при активной поддержке чиновника администрации С. Богачева, в Шебекино с 1997 года проводится региональный фестиваль студенческой авторской песни и поэзии «Нежегольская тропа».</a:t>
            </a:r>
            <a:endParaRPr b="0" lang="ru-RU" sz="18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Tempora LGC Uni"/>
              </a:rPr>
              <a:t>В том же году при городском Дворце культуры начала функционировать литературномузыкальная гостиная. И сейчас, каждую последнюю пятницу каждого месяца, шебекинцы с удовольствием собираются для того, чтобы познакомиться с очередным гостем.</a:t>
            </a:r>
            <a:endParaRPr b="0" lang="ru-RU" sz="1800" spc="-1" strike="noStrike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5151240" y="1776600"/>
            <a:ext cx="4391640" cy="2926800"/>
          </a:xfrm>
          <a:prstGeom prst="rect">
            <a:avLst/>
          </a:prstGeom>
          <a:ln w="2520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9D8D6F-B93A-4AD4-8A83-CAA13F81532B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40000" y="1080000"/>
            <a:ext cx="8820000" cy="28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Tempora LGC Uni"/>
              </a:rPr>
              <a:t>Большую организационную помощь гостиной оказывает Белгородская писательская организация. Редкий писатель не побывал в Шебекино, к тому же в состав «писательских десантов» почти всегда включаются композиторы, барды. </a:t>
            </a:r>
            <a:endParaRPr b="0" lang="ru-RU" sz="18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Tempora LGC Uni"/>
              </a:rPr>
              <a:t>Редактировал сборники стихотворений Д. Черникой «Звезда прощанья» и Ф. Овчарова «Солнечные дали». Бурная внелитературная жизнь пока не дала мне возможности издать все, что практически готово к изданию, В сборники стихов «Познание - песня печали» (издательство В. М. Шаповалова, 1996 год) и «Беретик лиловый» (издательство «Крестьянское дело», 2001 год) включил всего около трети подготовленных к изданию стихотворений.</a:t>
            </a:r>
            <a:endParaRPr b="0" lang="ru-RU" sz="18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Tempora LGC Uni"/>
              </a:rPr>
              <a:t>В 2002 году рекомендован Белгородской писательской организацией в члены СП России, а в 2003 году принят в члены Союза писателей России.</a:t>
            </a:r>
            <a:endParaRPr b="0" lang="ru-RU" sz="18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119F81-1068-40F6-A8AE-04B7A037A422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ru-RU" sz="1800" spc="-1" strike="noStrike">
                <a:solidFill>
                  <a:srgbClr val="000000"/>
                </a:solidFill>
                <a:latin typeface="Tempora LGC Uni"/>
                <a:ea typeface="WenQuanYi Micro Hei"/>
              </a:rPr>
              <a:t>Произведения С. М. Анохина</a:t>
            </a:r>
            <a:endParaRPr b="0" lang="ru-RU" sz="18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4235"/>
              </a:spcBef>
              <a:spcAft>
                <a:spcPts val="1060"/>
              </a:spcAft>
              <a:buNone/>
            </a:pPr>
            <a:r>
              <a:rPr b="1" lang="ru-RU" sz="1400" spc="-1" strike="noStrike">
                <a:solidFill>
                  <a:srgbClr val="365f91"/>
                </a:solidFill>
                <a:latin typeface="Cambria"/>
              </a:rPr>
              <a:t>Книги</a:t>
            </a:r>
            <a:endParaRPr b="1" lang="ru-RU" sz="1400" spc="-1" strike="noStrike">
              <a:solidFill>
                <a:srgbClr val="365f91"/>
              </a:solidFill>
              <a:latin typeface="Cambria"/>
            </a:endParaRPr>
          </a:p>
          <a:p>
            <a:pPr indent="0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Познание — песня печали: Стихи. Белгород: Изд-во Шаповалова, 1996. — 24 с.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Беретик лиловый: Стихи. - Белгород: Крестьянское дело, 2001. - 48 с.: ил.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Публикации в сборниках и периодической печати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Граница; Уходил отец; «Живые истоки мои...»; В больничном саду; «Сижу курю...»;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«Весна. И руки зачесались...»; «Ожила под окнами сирень...» // Свидание: Молодая поэзия Черноземья. - Воронеж, 1988. - С. 5-8.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В больничном саду; «Живые истоки мои...» // Антология современной литературы Белгородчины. - Белгород 1998. - С. 253.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«Ниспошлите, небеса, покоя...»; «Время первых осенних дождей...»; «Холодная длинная осень...»; «Висеть на ветках яблоки устали...»; Танюше; «Дней безымянных, дней моих ручей...» // Звонница. - 1997. - № 1. - С. 10-12.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«Шемраевка. Трудно деревню...»; В деревне; Возвращение; «Небо синее..»; «Солнце закатное...» // Светоч. - 2001. - № 2/4. - С. 61-62.</a:t>
            </a:r>
            <a:endParaRPr b="0" lang="ru-RU" sz="12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4235"/>
              </a:spcBef>
              <a:spcAft>
                <a:spcPts val="1060"/>
              </a:spcAft>
              <a:buNone/>
            </a:pPr>
            <a:r>
              <a:rPr b="1" lang="ru-RU" sz="1400" spc="-1" strike="noStrike">
                <a:solidFill>
                  <a:srgbClr val="365f91"/>
                </a:solidFill>
                <a:latin typeface="Cambria"/>
              </a:rPr>
              <a:t>Литература об отдельных книгах</a:t>
            </a:r>
            <a:endParaRPr b="1" lang="ru-RU" sz="1400" spc="-1" strike="noStrike">
              <a:solidFill>
                <a:srgbClr val="365f91"/>
              </a:solidFill>
              <a:latin typeface="Cambria"/>
            </a:endParaRPr>
          </a:p>
          <a:p>
            <a:pPr indent="0">
              <a:lnSpc>
                <a:spcPct val="115000"/>
              </a:lnSpc>
              <a:spcAft>
                <a:spcPts val="1236"/>
              </a:spcAft>
              <a:buNone/>
            </a:pP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Печаль и радость познания // Зори. - 1997. - 12 апр.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Зенков В. «Родиною болен...» // Красное знамя. - 1997. - 6 авт. </a:t>
            </a:r>
            <a:br>
              <a:rPr sz="1200"/>
            </a:br>
            <a:r>
              <a:rPr b="0" lang="ru-RU" sz="1200" spc="-1" strike="noStrike">
                <a:solidFill>
                  <a:srgbClr val="000000"/>
                </a:solidFill>
                <a:latin typeface="Tempora LGC Uni"/>
              </a:rPr>
              <a:t>Калугин В. «Я - русский...» // Белгор. правда. - 1998. - 21 янв.</a:t>
            </a:r>
            <a:endParaRPr b="0" lang="ru-RU" sz="12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D182BE-6419-491F-9719-029AF453543D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8820000" cy="18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ctr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600" spc="-1" strike="noStrike">
                <a:solidFill>
                  <a:srgbClr val="000000"/>
                </a:solidFill>
                <a:latin typeface="Tempora LGC Uni"/>
                <a:ea typeface="WenQuanYi Micro Hei"/>
              </a:rPr>
              <a:t>Анохин Сергей Михайлович родился 7 октября 1957 года в городе Шебекино в семье рабочих. Отец, Анохин Михаил Стефанович, основную часть жизни столярничал и плотничал.</a:t>
            </a:r>
            <a:endParaRPr b="0" lang="ru-RU" sz="26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3005A2-F23A-4D75-BC4C-E9A4630C69CE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100" spc="-1" strike="noStrike">
                <a:solidFill>
                  <a:srgbClr val="000000"/>
                </a:solidFill>
                <a:latin typeface="Tempora LGC Uni"/>
                <a:ea typeface="WenQuanYi Micro Hei"/>
              </a:rPr>
              <a:t>Мать, Анохина Вера Ивановна, прошла более сложный трудовой путь: работала на целине, участвовала в строительстве оборонных предприятий на Урале, в Шебекине трудилась на заводе ЖБИ-3 разнорабочей, оператором бетономешалки, затем — в районной киносети, причем, под занавес трудовой карьеры, даже освоила профессию киномеханика. </a:t>
            </a:r>
            <a:endParaRPr b="0" lang="ru-RU" sz="2100" spc="-1" strike="noStrike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5940000" y="1260000"/>
            <a:ext cx="2765520" cy="3687480"/>
          </a:xfrm>
          <a:prstGeom prst="rect">
            <a:avLst/>
          </a:prstGeom>
          <a:ln w="2520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C96C18-43ED-484E-B199-4AF24B25D9EB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84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400" spc="-1" strike="noStrike">
                <a:solidFill>
                  <a:srgbClr val="000000"/>
                </a:solidFill>
                <a:latin typeface="Tempora LGC Uni"/>
              </a:rPr>
              <a:t>По семейным обстоятельствам я провел детство в деревне Шемраевка Шебекинского района. Меня воспитывала бабушка Васильченко Прасковья Васильевна. Бабушка была и осталась для меня примером русской женщины.</a:t>
            </a:r>
            <a:endParaRPr b="0" lang="ru-RU" sz="2400" spc="-1" strike="noStrike">
              <a:solidFill>
                <a:srgbClr val="000000"/>
              </a:solidFill>
              <a:latin typeface="Tempora LGC Uni"/>
            </a:endParaRPr>
          </a:p>
          <a:p>
            <a:pPr indent="0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400" spc="-1" strike="noStrike">
                <a:solidFill>
                  <a:srgbClr val="000000"/>
                </a:solidFill>
                <a:latin typeface="Tempora LGC Uni"/>
              </a:rPr>
              <a:t>Природные мудрость и мужество помогли ей, вдове, сохранить в послевоенное лихолетье и воспитать пятерых детей в любви и согласии. При этом более двадцати лет она считалась вдовой без вести пропавшего в годы Великой Отечественной войны.</a:t>
            </a:r>
            <a:endParaRPr b="0" lang="ru-RU" sz="2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5ADAAB8-ACF9-4213-99D8-79B3E2C778AB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Только в 1968 году она получила письмо от смоленских следопытов с координатами захоронения мужа. Как выяснилось потом, мой дед Иван геройски погиб под Смоленском в должности младшего командира, похоронка пришла вовремя на Максимовский сельский совет, но чья-то злая рука отписала, что семья погибшего на территории данного сельсовета не проживает... 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Поэтому бабушка долгое время, пока не поднялись дети, жила бедно. Но авторитет ее был очень высоким. В том числе среди многочисленных внуков и правнуков. В Шебекино в 1975 году я закончил среднюю школу № 4, затем - Шебекинское техническое училище № 2 (ныне - ОПТУ № 13).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5760000" y="1980000"/>
            <a:ext cx="3692160" cy="2076840"/>
          </a:xfrm>
          <a:prstGeom prst="rect">
            <a:avLst/>
          </a:prstGeom>
          <a:ln w="2520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7DECC2A-C8BA-4A2F-B507-09B369D44901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8000"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600" spc="-1" strike="noStrike">
                <a:solidFill>
                  <a:srgbClr val="000000"/>
                </a:solidFill>
                <a:latin typeface="Tempora LGC Uni"/>
              </a:rPr>
              <a:t>В 1977 году поступил на работу на Шебекинский биохимический завод слесарем по ремонту контрольно-измерительной аппаратуры и автоматики. Служил в пограничных войсках. После службы вернулся на биохимзавод, где проработал до середины 1991 года в разных должностях: от дежурного слесаря КИП и А до мастера службы. </a:t>
            </a:r>
            <a:endParaRPr b="0" lang="ru-RU" sz="16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600" spc="-1" strike="noStrike">
                <a:solidFill>
                  <a:srgbClr val="000000"/>
                </a:solidFill>
                <a:latin typeface="Tempora LGC Uni"/>
              </a:rPr>
              <a:t>В период с 1979 года по 1991 год активно участвовал в общественной жизни завода и города. Общественные поручения были самые разные: от заместителя начальника штаба районного «Комсомольского прожектора» до руководства советом трудового коллектива биохимического завода. </a:t>
            </a:r>
            <a:endParaRPr b="0" lang="ru-RU" sz="1600" spc="-1" strike="noStrike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6120000" y="1413360"/>
            <a:ext cx="2880000" cy="3446640"/>
          </a:xfrm>
          <a:prstGeom prst="rect">
            <a:avLst/>
          </a:prstGeom>
          <a:ln w="2520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B4F8BF-2373-4E0E-A775-0C51EAB9D4D4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После 1991 года жизнь бросала вовсю: от директора ТОО до разнорабочего в бригаде «шабашников», от Брянска до Липецка. Был даже помощником депутата Государственной думы РФ и региональным координатором Московской Хельсинской группы по Белгородской области.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Последние годы достаточно активно сотрудничаю с «Версальской Лигой Защитников потребителей». Более года был исполнительным директором Белгородского регионального отделения этой общественной организации.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057"/>
              </a:spcBef>
              <a:buNone/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5F4444-6252-40A9-B875-00C0491C58D3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С 1998 года по настоящее время, с небольшими перерывами, проживаю в городе Белгород. Отец четверых детей, дважды дед. Стихи начал писать еще в школе. Как литератору мне повезло. Моему становлению помогло общение с такими поэтами, как Г. Островский, В. Белов, В. Молчанов, И. Чернухин, Л. Андреев, A. Филатов, Е. Дубравный.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Нет смысла выделять кого-то из них особо, так как каждый участвовал в моей судьбе по-своему, в силу сложившихся обстоятельств, но всем я им признателен. Повезло мне и потому, что практически одновременно со мной стартовали поэты В. Мерзляков, Н. Савейкова, А. Задеренко, А. Воловичев, В. Волобуев, М. Дьяченко, Ю. Макаров.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5151600" y="126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По-разному сложились их судьбы. Личное общение, переписка с ними позволили чувствовать себя частью молодого растущего сообщества. В Шебекино в 1979-1980 годах и 1995—1996 годах вел литературную студию «Паводок». B. Кан, О. Филиппова, А. Васильев, Д. Чернина, которые в разные годы участвовали в работе студии, уже издали свои книги.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1500" spc="-1" strike="noStrike">
                <a:solidFill>
                  <a:srgbClr val="000000"/>
                </a:solidFill>
                <a:latin typeface="Tempora LGC Uni"/>
              </a:rPr>
              <a:t>Как литератору и организатору, очень много мне дала работа над литературными страницами для детей и взрослых в Шебекинской районной газете «Красное знамя», когда редактором газеты был Е. Дубравный.</a:t>
            </a:r>
            <a:endParaRPr b="0" lang="ru-RU" sz="15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7406D9-F9F2-481D-B4FA-F99F1DF9A58F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280000" cy="63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2700" spc="-1" strike="noStrike">
              <a:solidFill>
                <a:srgbClr val="ff66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68360" y="1620000"/>
            <a:ext cx="439164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 algn="just">
              <a:lnSpc>
                <a:spcPct val="115000"/>
              </a:lnSpc>
              <a:spcAft>
                <a:spcPts val="1236"/>
              </a:spcAft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empora LGC Uni"/>
                <a:ea typeface="WenQuanYi Micro Hei"/>
              </a:rPr>
              <a:t>Совместно с журналистами А.Махлиным и В.Зенковым, писателем А. Тарасовым, мецена- том-просветителем профессором Б.Чистяковым в 1995-1996 годах задумали и сумели «раскрутить» серию книг прозы и поэзии шебекинских авторов «Нежегольские родники», которая жива и поныне.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5220000" y="1440000"/>
            <a:ext cx="4391640" cy="3074040"/>
          </a:xfrm>
          <a:prstGeom prst="rect">
            <a:avLst/>
          </a:prstGeom>
          <a:ln w="2520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2C105AF-CA76-4DF9-BF80-54482C4942D0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Application>LibreOffice/7.4.2.3$Linux_X86_64 LibreOffice_project/40$Build-3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2024-01-23T12:25:40Z</dcterms:created>
  <dc:creator/>
  <dc:description/>
  <dc:language>ru-RU</dc:language>
  <cp:lastModifiedBy/>
  <dcterms:modified xsi:type="dcterms:W3CDTF">2024-01-23T12:43:53Z</dcterms:modified>
  <cp:revision>10</cp:revision>
  <dc:subject/>
  <dc:title>Pencil</dc:title>
</cp:coreProperties>
</file>