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media/image2.jpeg" ContentType="image/jpeg"/>
  <Override PartName="/ppt/media/image1.jpeg" ContentType="image/jpeg"/>
  <Override PartName="/ppt/media/image3.jpeg" ContentType="image/jpeg"/>
  <Override PartName="/ppt/media/image4.jpeg" ContentType="image/jpeg"/>
  <Override PartName="/ppt/media/image6.jpeg" ContentType="image/jpeg"/>
  <Override PartName="/ppt/media/image5.jpeg" ContentType="image/jpeg"/>
  <Override PartName="/ppt/presProps.xml" ContentType="application/vnd.openxmlformats-officedocument.presentationml.presPro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696820E-E4C2-43EE-9028-318E81E97C9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29878F8-1AFA-4570-97A1-42BFD20A3DB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F93A463-208A-4561-AA77-C46356F1519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017149-B5BC-49B8-BD24-C3C64B26570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C3DDE21-63A1-4A0F-BBEF-C188023C4E0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7EF5549-0506-4FA5-9FDE-8BD622DC547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3AD6631-499A-4964-95B3-04F60B6EA66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5075689-6373-4750-81B9-0E33637641B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8D666E1-83BA-4F69-8BE2-F38CDB54A5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BBC8871-18D6-4155-91C7-F11A8E4E36D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94B2A3C-EEB3-4443-AAC8-D1C365A074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761835C-8F82-4C90-A80E-4FC34E33058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1669F19-766A-4E27-B355-70F364D6B1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358B1EC-3B5A-4CFC-8AAF-FE439EED914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ECE8B81-1A66-41BB-9BCC-0F1A137CEFC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13386FA-AF31-4C24-97BC-340495496A5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2F9DEEE-FF24-403A-B6C5-ED6E0A3E749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10E46D-8AC4-4E3D-8669-4CE46AAD6A7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C5B73B1-2B40-4A2C-A179-DE49B715DCF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E84D7A4-896F-4639-8CDC-42E371F486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C89E780-4B04-4D03-8D5F-EBD9FCF45C4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B625123-7F41-4458-A2F8-60A05D05EE5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14520A6-59DE-40FB-A2BB-D1D09CC530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83880"/>
            <a:ext cx="8229240" cy="152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CCBB4C-9625-4268-8B47-065B37B6F07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5f5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рямоугольник 6" hidden="1"/>
          <p:cNvSpPr/>
          <p:nvPr/>
        </p:nvSpPr>
        <p:spPr>
          <a:xfrm>
            <a:off x="0" y="1234440"/>
            <a:ext cx="9142560" cy="318600"/>
          </a:xfrm>
          <a:prstGeom prst="rect">
            <a:avLst/>
          </a:prstGeom>
          <a:solidFill>
            <a:srgbClr val="ffffff"/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1" name="Прямоугольник 7" hidden="1"/>
          <p:cNvSpPr/>
          <p:nvPr/>
        </p:nvSpPr>
        <p:spPr>
          <a:xfrm>
            <a:off x="0" y="1280160"/>
            <a:ext cx="532080" cy="22716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2" name="Прямоугольник 8" hidden="1"/>
          <p:cNvSpPr/>
          <p:nvPr/>
        </p:nvSpPr>
        <p:spPr>
          <a:xfrm>
            <a:off x="590400" y="1280160"/>
            <a:ext cx="8552160" cy="22716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3" name="Прямоугольник 6"/>
          <p:cNvSpPr/>
          <p:nvPr/>
        </p:nvSpPr>
        <p:spPr>
          <a:xfrm>
            <a:off x="0" y="5970960"/>
            <a:ext cx="9142560" cy="885600"/>
          </a:xfrm>
          <a:prstGeom prst="rect">
            <a:avLst/>
          </a:prstGeom>
          <a:solidFill>
            <a:srgbClr val="ffffff"/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4" name="Прямоугольник 9"/>
          <p:cNvSpPr/>
          <p:nvPr/>
        </p:nvSpPr>
        <p:spPr>
          <a:xfrm>
            <a:off x="-9000" y="6053400"/>
            <a:ext cx="2247840" cy="711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5" name="Прямоугольник 10"/>
          <p:cNvSpPr/>
          <p:nvPr/>
        </p:nvSpPr>
        <p:spPr>
          <a:xfrm>
            <a:off x="2359080" y="6044040"/>
            <a:ext cx="6783480" cy="7117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6" name="PlaceHolder 1"/>
          <p:cNvSpPr>
            <a:spLocks noGrp="1"/>
          </p:cNvSpPr>
          <p:nvPr>
            <p:ph type="ftr" idx="1"/>
          </p:nvPr>
        </p:nvSpPr>
        <p:spPr>
          <a:xfrm>
            <a:off x="2085480" y="236520"/>
            <a:ext cx="58658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ldNum" idx="2"/>
          </p:nvPr>
        </p:nvSpPr>
        <p:spPr>
          <a:xfrm>
            <a:off x="8001000" y="228600"/>
            <a:ext cx="836640" cy="37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1" lang="ru-RU" sz="1400" spc="-1" strike="noStrike">
                <a:solidFill>
                  <a:srgbClr val="ebddc3"/>
                </a:solidFill>
                <a:latin typeface="Tw Cen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EFB8AC1B-66FA-4043-A4C0-4E0482D6D4F1}" type="slidenum">
              <a:rPr b="1" lang="ru-RU" sz="1400" spc="-1" strike="noStrike">
                <a:solidFill>
                  <a:srgbClr val="ebddc3"/>
                </a:solidFill>
                <a:latin typeface="Tw Cen MT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3"/>
          </p:nvPr>
        </p:nvSpPr>
        <p:spPr>
          <a:xfrm>
            <a:off x="76320" y="6068520"/>
            <a:ext cx="2055960" cy="68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Open Sans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Open Sans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Open Sans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Open San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Open Sans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Open San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6"/>
          <p:cNvSpPr/>
          <p:nvPr/>
        </p:nvSpPr>
        <p:spPr>
          <a:xfrm>
            <a:off x="0" y="1234440"/>
            <a:ext cx="9142560" cy="318600"/>
          </a:xfrm>
          <a:prstGeom prst="rect">
            <a:avLst/>
          </a:prstGeom>
          <a:solidFill>
            <a:srgbClr val="ffffff"/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48" name="Прямоугольник 7"/>
          <p:cNvSpPr/>
          <p:nvPr/>
        </p:nvSpPr>
        <p:spPr>
          <a:xfrm>
            <a:off x="0" y="1280160"/>
            <a:ext cx="532080" cy="22716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49" name="Прямоугольник 8"/>
          <p:cNvSpPr/>
          <p:nvPr/>
        </p:nvSpPr>
        <p:spPr>
          <a:xfrm>
            <a:off x="590400" y="1280160"/>
            <a:ext cx="8552160" cy="22716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>
            <a:noFill/>
          </a:ln>
          <a:effectLst>
            <a:outerShdw blurRad="38160" dir="5400000" dist="2988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50" name="PlaceHolder 1"/>
          <p:cNvSpPr>
            <a:spLocks noGrp="1"/>
          </p:cNvSpPr>
          <p:nvPr>
            <p:ph type="ftr" idx="4"/>
          </p:nvPr>
        </p:nvSpPr>
        <p:spPr>
          <a:xfrm>
            <a:off x="609480" y="6248160"/>
            <a:ext cx="541980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ldNum" idx="5"/>
          </p:nvPr>
        </p:nvSpPr>
        <p:spPr>
          <a:xfrm>
            <a:off x="0" y="1272240"/>
            <a:ext cx="532080" cy="2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1" lang="ru-RU" sz="1400" spc="-1" strike="noStrike">
                <a:solidFill>
                  <a:srgbClr val="ffffff"/>
                </a:solidFill>
                <a:latin typeface="Tw Cen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8F89743D-B341-47F4-9E4D-32FF92ED73C4}" type="slidenum">
              <a:rPr b="1" lang="ru-RU" sz="1400" spc="-1" strike="noStrike">
                <a:solidFill>
                  <a:srgbClr val="ffffff"/>
                </a:solidFill>
                <a:latin typeface="Tw Cen MT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dt" idx="6"/>
          </p:nvPr>
        </p:nvSpPr>
        <p:spPr>
          <a:xfrm>
            <a:off x="6095880" y="6248520"/>
            <a:ext cx="26654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Open Sans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Open Sans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Open Sans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Open San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Open Sans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Open San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Open Sans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980000" y="2880000"/>
            <a:ext cx="7018920" cy="290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800" spc="-1" strike="noStrike" cap="all">
                <a:solidFill>
                  <a:srgbClr val="ebddc3"/>
                </a:solidFill>
                <a:latin typeface="Tempora LGC Uni"/>
              </a:rPr>
              <a:t>Жанры деловой и учебно-научной речи</a:t>
            </a:r>
            <a:r>
              <a:rPr b="0" lang="ru-RU" sz="4400" spc="-1" strike="noStrike" cap="all">
                <a:solidFill>
                  <a:srgbClr val="ebddc3"/>
                </a:solidFill>
                <a:latin typeface="Tw Cen MT"/>
              </a:rPr>
              <a:t> 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2362320" y="6050160"/>
            <a:ext cx="6704280" cy="68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При поступлении в вуз важно назвать причины возникновения интереса к данной специальности, отметить участие в факультативах, конкурсах, олимпиадах.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При составлении резюме мы рекомендуем использовать соответствующие шаблоны редактора Word.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Доверенность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1899360"/>
          </a:xfrm>
          <a:prstGeom prst="rect">
            <a:avLst/>
          </a:prstGeom>
          <a:solidFill>
            <a:srgbClr val="ebddc3"/>
          </a:solidFill>
          <a:ln w="19080">
            <a:solidFill>
              <a:srgbClr val="dd8047"/>
            </a:solidFill>
            <a:round/>
          </a:ln>
        </p:spPr>
        <p:txBody>
          <a:bodyPr lIns="90000" rIns="90000" tIns="45000" bIns="45000" anchor="t">
            <a:noAutofit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1" i="1" lang="ru-RU" sz="2900" spc="-1" strike="noStrike">
                <a:solidFill>
                  <a:schemeClr val="dk1"/>
                </a:solidFill>
                <a:latin typeface="Tempora LGC Uni"/>
              </a:rPr>
              <a:t>Доверенность</a:t>
            </a:r>
            <a:r>
              <a:rPr b="0" lang="ru-RU" sz="2900" spc="-1" strike="noStrike">
                <a:solidFill>
                  <a:schemeClr val="dk1"/>
                </a:solidFill>
                <a:latin typeface="Tempora LGC Uni"/>
              </a:rPr>
              <a:t> - это документ, который дает право кому-либо действовать от имени лица, выдавшего этот документ, в определенных пределах.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16" name="Рисунок 3" descr="proekt.jpg"/>
          <p:cNvPicPr/>
          <p:nvPr/>
        </p:nvPicPr>
        <p:blipFill>
          <a:blip r:embed="rId1"/>
          <a:stretch/>
        </p:blipFill>
        <p:spPr>
          <a:xfrm>
            <a:off x="2123640" y="3645000"/>
            <a:ext cx="4839840" cy="2588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Расписка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110736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Autofit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1" i="1" lang="ru-RU" sz="2900" spc="-1" strike="noStrike">
                <a:solidFill>
                  <a:srgbClr val="000000"/>
                </a:solidFill>
                <a:latin typeface="Tempora LGC Uni"/>
              </a:rPr>
              <a:t>Расписка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- это документ с подписью, подтверждающий получение чего-либо.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19" name="Рисунок 3" descr="kruglij_stol_prof_spo.jpg"/>
          <p:cNvPicPr/>
          <p:nvPr/>
        </p:nvPicPr>
        <p:blipFill>
          <a:blip r:embed="rId1"/>
          <a:stretch/>
        </p:blipFill>
        <p:spPr>
          <a:xfrm>
            <a:off x="1691640" y="2997000"/>
            <a:ext cx="5018040" cy="350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Рекомендации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97000"/>
          </a:bodyPr>
          <a:p>
            <a:pPr marL="320040"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Tw Cen MT"/>
              </a:rPr>
              <a:t>     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Особенности доверенности и расписки - </a:t>
            </a:r>
            <a:r>
              <a:rPr b="0" i="1" lang="ru-RU" sz="2900" spc="-1" strike="noStrike" u="sng">
                <a:solidFill>
                  <a:srgbClr val="000000"/>
                </a:solidFill>
                <a:uFillTx/>
                <a:latin typeface="Tempora LGC Uni"/>
              </a:rPr>
              <a:t>стандартизированность, точность, лаконизм и строгость изложения информации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.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       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Необходимо указать фамилию, имя, отчество, адрес, паспортные данные лица, пишущего доверенность или расписку. Если в этих документах названа значительная сумма денег, то такой документ принято заверять официально: печатью организации или нотариально.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Объяснительная записка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95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1" i="1" lang="ru-RU" sz="2900" spc="-1" strike="noStrike">
                <a:solidFill>
                  <a:srgbClr val="000000"/>
                </a:solidFill>
                <a:latin typeface="Tempora LGC Uni"/>
              </a:rPr>
              <a:t>Объяснительная записка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- это документ, составленный с целью объяснения каких-либо фактов.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Tempora LGC Uni"/>
              </a:rPr>
              <a:t>Рекомендации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1. Текст объяснительной записки должен быть убедительным, содержать объективные факты и доказательства.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2. Объяснительная записка должна иметь дату, указание адресата, подпись составителя.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000" spc="-1" strike="noStrike">
                <a:solidFill>
                  <a:srgbClr val="775f55"/>
                </a:solidFill>
                <a:latin typeface="Tempora LGC Uni"/>
              </a:rPr>
              <a:t>Тезисы</a:t>
            </a:r>
            <a:endParaRPr b="0" lang="ru-RU" sz="40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253980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Autofit/>
          </a:bodyPr>
          <a:p>
            <a:pPr marL="32004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0">
              <a:lnSpc>
                <a:spcPct val="100000"/>
              </a:lnSpc>
              <a:spcBef>
                <a:spcPts val="700"/>
              </a:spcBef>
              <a:buNone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6" name=""/>
          <p:cNvSpPr txBox="1"/>
          <p:nvPr/>
        </p:nvSpPr>
        <p:spPr>
          <a:xfrm>
            <a:off x="1080000" y="1800000"/>
            <a:ext cx="7200000" cy="39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just"/>
            <a:r>
              <a:rPr b="1" i="1" lang="ru-RU" sz="2400" spc="-1" strike="noStrike">
                <a:solidFill>
                  <a:srgbClr val="000000"/>
                </a:solidFill>
                <a:latin typeface="Tempora LGC Uni"/>
              </a:rPr>
              <a:t>Тезисы</a:t>
            </a:r>
            <a:r>
              <a:rPr b="0" lang="ru-RU" sz="2200" spc="-1" strike="noStrike">
                <a:solidFill>
                  <a:srgbClr val="000000"/>
                </a:solidFill>
                <a:latin typeface="Tempora LGC Uni"/>
              </a:rPr>
              <a:t> представляют собой изложение основных идей, положений без их аргументации. Они фиксируют в краткой форме основное содержание излагаемой преподавателем темы урока или составляются при подготовке к выступле-нию (по литературным источникам).</a:t>
            </a:r>
            <a:endParaRPr b="0" lang="ru-RU" sz="2200" spc="-1" strike="noStrike">
              <a:solidFill>
                <a:srgbClr val="000000"/>
              </a:solidFill>
              <a:latin typeface="Tempora LGC Un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3"/>
          <p:cNvSpPr txBox="1"/>
          <p:nvPr/>
        </p:nvSpPr>
        <p:spPr>
          <a:xfrm>
            <a:off x="540000" y="1800000"/>
            <a:ext cx="8460000" cy="450000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Autofit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8" name=""/>
          <p:cNvSpPr txBox="1"/>
          <p:nvPr/>
        </p:nvSpPr>
        <p:spPr>
          <a:xfrm>
            <a:off x="720000" y="2340000"/>
            <a:ext cx="8143560" cy="3503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1. Тезисы должны быть краткими, заключать суть изу-чаемого вопроса.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2. Тезисы составляются в следующем порядке: а) определение основного понятия;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б) цели, которые преследуются при постановке данного вопроса; условия, при которых указанные цели могут быть достигнуты,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в) перечень составляющих частей понятия; г) практическое значение решения данного вопроса; д) выводы.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  <a:p>
            <a:r>
              <a:rPr b="0" lang="ru-RU" sz="2000" spc="-1" strike="noStrike">
                <a:solidFill>
                  <a:srgbClr val="000000"/>
                </a:solidFill>
                <a:latin typeface="Tempora LGC Uni"/>
              </a:rPr>
              <a:t>3. Тезисы желательно нумеровать и начинать записывать с новой строки.</a:t>
            </a:r>
            <a:endParaRPr b="0" lang="ru-RU" sz="20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129" name=""/>
          <p:cNvSpPr txBox="1"/>
          <p:nvPr/>
        </p:nvSpPr>
        <p:spPr>
          <a:xfrm>
            <a:off x="2880000" y="180000"/>
            <a:ext cx="3164400" cy="6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ru-RU" sz="3600" spc="-1" strike="noStrike">
                <a:solidFill>
                  <a:srgbClr val="b7b3ca"/>
                </a:solidFill>
                <a:latin typeface="Tempora LGC Uni"/>
              </a:rPr>
              <a:t>Рекомендации</a:t>
            </a:r>
            <a:endParaRPr b="1" lang="ru-RU" sz="3600" spc="-1" strike="noStrike">
              <a:solidFill>
                <a:srgbClr val="b7b3ca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Заявление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1" i="1" lang="ru-RU" sz="2900" spc="-1" strike="noStrike">
                <a:solidFill>
                  <a:srgbClr val="000000"/>
                </a:solidFill>
                <a:latin typeface="Tempora LGC Uni"/>
              </a:rPr>
              <a:t>Заявление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- это письменная просьба о чем-либо (например, о приеме в учебное заведение), направленная официальному лицу или в официальное учреждение.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95" name="Рисунок 3" descr="4 кл.jpg"/>
          <p:cNvPicPr/>
          <p:nvPr/>
        </p:nvPicPr>
        <p:blipFill>
          <a:blip r:embed="rId1"/>
          <a:stretch/>
        </p:blipFill>
        <p:spPr>
          <a:xfrm>
            <a:off x="4356000" y="3789000"/>
            <a:ext cx="3656160" cy="2653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Рекомендации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67640" y="1600200"/>
            <a:ext cx="8296920" cy="492372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514440" indent="-5144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AutoNum type="arabicPeriod"/>
            </a:pPr>
            <a:r>
              <a:rPr b="0" i="1" lang="ru-RU" sz="2900" spc="-1" strike="noStrike" u="sng">
                <a:solidFill>
                  <a:srgbClr val="000000"/>
                </a:solidFill>
                <a:uFillTx/>
                <a:latin typeface="Tempora LGC Uni"/>
              </a:rPr>
              <a:t>Основные реквизиты заявления: 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а) адресат - наименование официальной должности, фамилия с инициалами лица, которому адресовано заявление, в дательном падеже;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б) должность, фамилия, инициалы заявителя - в родительном падеже;</a:t>
            </a:r>
            <a:br>
              <a:rPr sz="2900"/>
            </a:b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96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в) краткое изложение просьбы; текст начинается со слова прошу (+ разрешить, допустить, предоставить);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г) краткая аргументация просьбы - в связи с чем написано заявление, каковы основания для положительного решения вопроса, конкретные сроки и условия желательного варианта решения; при аргументации могут быть использованы обороты ввиду того, что; в связи с тем, что; на основании того, что; так как; учитывая (что);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indent="0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276336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97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д) дата и подпись заявителя - подпись заявителя должна быть собственноручной, рядом указывается расшифровка подписи; дата ставится слева и (обычно) ниже подписи.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2. Заявление составляется в произвольной форме.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02" name="Рисунок 3" descr="1682056123_sneg-top-p-pedagogika-kartinki-dlya-prezentatsii-inst-1.jpg"/>
          <p:cNvPicPr/>
          <p:nvPr/>
        </p:nvPicPr>
        <p:blipFill>
          <a:blip r:embed="rId1"/>
          <a:stretch/>
        </p:blipFill>
        <p:spPr>
          <a:xfrm>
            <a:off x="5076000" y="4448880"/>
            <a:ext cx="3311640" cy="240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04" name="Содержимое 3" descr="slide_30.jpg"/>
          <p:cNvPicPr/>
          <p:nvPr/>
        </p:nvPicPr>
        <p:blipFill>
          <a:blip r:embed="rId1"/>
          <a:stretch/>
        </p:blipFill>
        <p:spPr>
          <a:xfrm>
            <a:off x="1403640" y="1484640"/>
            <a:ext cx="6551280" cy="491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Резюме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67640" y="1600200"/>
            <a:ext cx="8296920" cy="182736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98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1" i="1" lang="ru-RU" sz="2900" spc="-1" strike="noStrike">
                <a:solidFill>
                  <a:srgbClr val="000000"/>
                </a:solidFill>
                <a:latin typeface="Tempora LGC Uni"/>
              </a:rPr>
              <a:t>Резюме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— это документ, содержащий сведения об основных событиях личной, трудовой и общественной жизни, изложенные в обратной хронологической последовательности.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07" name="Рисунок 3" descr="hero-image.jpg"/>
          <p:cNvPicPr/>
          <p:nvPr/>
        </p:nvPicPr>
        <p:blipFill>
          <a:blip r:embed="rId1"/>
          <a:stretch/>
        </p:blipFill>
        <p:spPr>
          <a:xfrm>
            <a:off x="2771640" y="3645000"/>
            <a:ext cx="3094920" cy="3094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775f55"/>
                </a:solidFill>
                <a:latin typeface="Tempora LGC Uni"/>
              </a:rPr>
              <a:t>Рекомендации</a:t>
            </a:r>
            <a:endParaRPr b="0" lang="ru-RU" sz="44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12720" y="1600200"/>
            <a:ext cx="8151840" cy="449424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80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1. Резюме пишется или печатается самостоятельно, в произвольной форме, однако в нем обязательно должны содержаться отдельные реквизиты (см. п. 3).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2. Резюме пишут от руки или печатают на листе бумаги формата А4. Форма изложения повествовательная от первого лица. Все сведения даются в обратном хронологическом порядке таким образом, чтобы можно было составить представление о жизненном пути, деловой квалификации и общественной деятельности человека.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w Cen MT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1840" cy="9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buNone/>
            </a:pPr>
            <a:endParaRPr b="0" lang="ru-RU" sz="1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39640" y="260640"/>
            <a:ext cx="8602920" cy="6047280"/>
          </a:xfrm>
          <a:prstGeom prst="rect">
            <a:avLst/>
          </a:prstGeom>
          <a:solidFill>
            <a:srgbClr val="ebddc3"/>
          </a:solidFill>
          <a:ln w="0">
            <a:noFill/>
          </a:ln>
        </p:spPr>
        <p:txBody>
          <a:bodyPr lIns="90000" rIns="90000" tIns="45000" bIns="45000" anchor="t">
            <a:normAutofit fontScale="63000"/>
          </a:bodyPr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3. Основные реквизиты в резюме: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название документа;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имя, отчество, фамилия автора;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число, месяц и год рождения;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Место жительство;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образование и специальность;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вид трудовой деятельности;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последнее место работы и должность, желаемая должность (иногда и уровень дохода);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награды и поощрения;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семейное положение и состав семьи;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домашний адрес и телефон;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дата, личная подпись.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  <a:p>
            <a:pPr marL="320040" indent="-320040">
              <a:lnSpc>
                <a:spcPct val="100000"/>
              </a:lnSpc>
              <a:spcBef>
                <a:spcPts val="700"/>
              </a:spcBef>
              <a:buClr>
                <a:srgbClr val="dd8047"/>
              </a:buClr>
              <a:buSzPct val="60000"/>
              <a:buFont typeface="Wingdings" charset="2"/>
              <a:buChar char=""/>
            </a:pP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4. При поступлении на работу следует указать свою основную специальность согласно документу об образовании и время окончания учебного заведения; отметить владение смежными специальностями, знание иностранных языков и т.д.</a:t>
            </a:r>
            <a:br>
              <a:rPr sz="2900"/>
            </a:br>
            <a:r>
              <a:rPr b="0" lang="ru-RU" sz="2900" spc="-1" strike="noStrike">
                <a:solidFill>
                  <a:srgbClr val="000000"/>
                </a:solidFill>
                <a:latin typeface="Tempora LGC Uni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Обычная">
  <a:themeElements>
    <a:clrScheme name="Обычная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Обычная">
  <a:themeElements>
    <a:clrScheme name="Обычная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</TotalTime>
  <Application>LibreOffice/7.4.2.3$Linux_X86_64 LibreOffice_project/40$Build-3</Application>
  <AppVersion>15.0000</AppVersion>
  <Words>375</Words>
  <Paragraphs>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2024-01-21T16:46:01Z</dcterms:created>
  <dc:creator>Пользователь</dc:creator>
  <dc:description/>
  <dc:language>ru-RU</dc:language>
  <cp:lastModifiedBy/>
  <dcterms:modified xsi:type="dcterms:W3CDTF">2024-01-23T12:54:53Z</dcterms:modified>
  <cp:revision>21</cp:revision>
  <dc:subject/>
  <dc:title>Жанры делово и учебно-научно речи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14</vt:i4>
  </property>
</Properties>
</file>